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745" r:id="rId2"/>
    <p:sldId id="305" r:id="rId3"/>
    <p:sldId id="576" r:id="rId4"/>
    <p:sldId id="640" r:id="rId5"/>
    <p:sldId id="577" r:id="rId6"/>
    <p:sldId id="641" r:id="rId7"/>
    <p:sldId id="642" r:id="rId8"/>
    <p:sldId id="643" r:id="rId9"/>
    <p:sldId id="644" r:id="rId10"/>
    <p:sldId id="743" r:id="rId11"/>
    <p:sldId id="645" r:id="rId12"/>
    <p:sldId id="646" r:id="rId13"/>
    <p:sldId id="647" r:id="rId14"/>
    <p:sldId id="648" r:id="rId15"/>
    <p:sldId id="649" r:id="rId16"/>
    <p:sldId id="650" r:id="rId17"/>
    <p:sldId id="651" r:id="rId18"/>
    <p:sldId id="652" r:id="rId19"/>
    <p:sldId id="653" r:id="rId20"/>
    <p:sldId id="654"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465" r:id="rId36"/>
    <p:sldId id="744" r:id="rId37"/>
    <p:sldId id="670" r:id="rId38"/>
    <p:sldId id="671" r:id="rId39"/>
    <p:sldId id="672" r:id="rId40"/>
    <p:sldId id="673" r:id="rId41"/>
    <p:sldId id="674" r:id="rId42"/>
    <p:sldId id="675" r:id="rId43"/>
    <p:sldId id="676" r:id="rId44"/>
    <p:sldId id="677"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 id="690" r:id="rId58"/>
    <p:sldId id="691" r:id="rId59"/>
    <p:sldId id="692" r:id="rId60"/>
    <p:sldId id="693" r:id="rId61"/>
    <p:sldId id="694" r:id="rId62"/>
    <p:sldId id="695" r:id="rId63"/>
    <p:sldId id="696" r:id="rId64"/>
    <p:sldId id="697" r:id="rId65"/>
    <p:sldId id="698" r:id="rId66"/>
    <p:sldId id="699" r:id="rId67"/>
    <p:sldId id="700" r:id="rId68"/>
    <p:sldId id="701" r:id="rId69"/>
    <p:sldId id="702" r:id="rId70"/>
    <p:sldId id="703" r:id="rId71"/>
    <p:sldId id="704" r:id="rId72"/>
    <p:sldId id="705" r:id="rId73"/>
    <p:sldId id="706" r:id="rId74"/>
    <p:sldId id="707" r:id="rId75"/>
    <p:sldId id="708" r:id="rId76"/>
    <p:sldId id="709" r:id="rId77"/>
    <p:sldId id="710" r:id="rId78"/>
    <p:sldId id="711" r:id="rId79"/>
    <p:sldId id="712" r:id="rId80"/>
    <p:sldId id="713" r:id="rId81"/>
    <p:sldId id="714" r:id="rId82"/>
    <p:sldId id="715" r:id="rId83"/>
    <p:sldId id="716" r:id="rId84"/>
    <p:sldId id="717" r:id="rId85"/>
    <p:sldId id="718" r:id="rId86"/>
    <p:sldId id="719" r:id="rId87"/>
    <p:sldId id="720" r:id="rId88"/>
    <p:sldId id="721" r:id="rId89"/>
    <p:sldId id="722" r:id="rId90"/>
    <p:sldId id="723" r:id="rId91"/>
    <p:sldId id="724" r:id="rId92"/>
    <p:sldId id="725" r:id="rId93"/>
    <p:sldId id="726" r:id="rId94"/>
    <p:sldId id="727" r:id="rId95"/>
    <p:sldId id="728" r:id="rId96"/>
    <p:sldId id="729" r:id="rId97"/>
    <p:sldId id="730" r:id="rId98"/>
    <p:sldId id="731" r:id="rId99"/>
    <p:sldId id="732" r:id="rId100"/>
    <p:sldId id="733" r:id="rId101"/>
    <p:sldId id="734" r:id="rId102"/>
    <p:sldId id="735" r:id="rId103"/>
    <p:sldId id="736" r:id="rId104"/>
    <p:sldId id="737" r:id="rId105"/>
    <p:sldId id="738" r:id="rId106"/>
    <p:sldId id="739" r:id="rId107"/>
    <p:sldId id="740" r:id="rId108"/>
    <p:sldId id="742"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orient="horz" pos="432">
          <p15:clr>
            <a:srgbClr val="A4A3A4"/>
          </p15:clr>
        </p15:guide>
        <p15:guide id="5" orient="horz" pos="3984">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6827" autoAdjust="0"/>
  </p:normalViewPr>
  <p:slideViewPr>
    <p:cSldViewPr>
      <p:cViewPr varScale="1">
        <p:scale>
          <a:sx n="106" d="100"/>
          <a:sy n="106" d="100"/>
        </p:scale>
        <p:origin x="1800" y="108"/>
      </p:cViewPr>
      <p:guideLst>
        <p:guide orient="horz" pos="2160"/>
        <p:guide pos="2880"/>
        <p:guide orient="horz" pos="768"/>
        <p:guide orient="horz" pos="432"/>
        <p:guide orient="horz" pos="3984"/>
        <p:guide pos="288"/>
        <p:guide pos="54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236914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79</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81</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91</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99</a:t>
            </a:fld>
            <a:endParaRPr lang="en-US" dirty="0"/>
          </a:p>
        </p:txBody>
      </p:sp>
    </p:spTree>
    <p:extLst>
      <p:ext uri="{BB962C8B-B14F-4D97-AF65-F5344CB8AC3E}">
        <p14:creationId xmlns:p14="http://schemas.microsoft.com/office/powerpoint/2010/main" val="270616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
        <p:nvSpPr>
          <p:cNvPr id="5" name="Picture Placeholder 4"/>
          <p:cNvSpPr>
            <a:spLocks noGrp="1"/>
          </p:cNvSpPr>
          <p:nvPr>
            <p:ph type="pic" sz="quarter" idx="13"/>
          </p:nvPr>
        </p:nvSpPr>
        <p:spPr>
          <a:xfrm>
            <a:off x="457200" y="2514600"/>
            <a:ext cx="8305800" cy="1371600"/>
          </a:xfrm>
          <a:prstGeom prst="flowChartProcess">
            <a:avLst/>
          </a:prstGeom>
        </p:spPr>
        <p:txBody>
          <a:bodyPr/>
          <a:lstStyle/>
          <a:p>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914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8620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D79BFE92-F8AA-4489-91FA-2404017B2115}"/>
              </a:ext>
            </a:extLst>
          </p:cNvPr>
          <p:cNvSpPr>
            <a:spLocks noGrp="1"/>
          </p:cNvSpPr>
          <p:nvPr>
            <p:ph type="body" sz="quarter" idx="13"/>
          </p:nvPr>
        </p:nvSpPr>
        <p:spPr>
          <a:xfrm>
            <a:off x="457200" y="1676400"/>
            <a:ext cx="8382000" cy="4343400"/>
          </a:xfrm>
        </p:spPr>
        <p:txBody>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IN" dirty="0"/>
          </a:p>
        </p:txBody>
      </p:sp>
    </p:spTree>
    <p:extLst>
      <p:ext uri="{BB962C8B-B14F-4D97-AF65-F5344CB8AC3E}">
        <p14:creationId xmlns:p14="http://schemas.microsoft.com/office/powerpoint/2010/main" val="364194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2590800"/>
            <a:ext cx="8305800" cy="1524000"/>
          </a:xfrm>
        </p:spPr>
        <p:txBody>
          <a:bodyPr/>
          <a:lstStyle/>
          <a:p>
            <a:endParaRPr lang="en-US" dirty="0"/>
          </a:p>
        </p:txBody>
      </p:sp>
    </p:spTree>
    <p:extLst>
      <p:ext uri="{BB962C8B-B14F-4D97-AF65-F5344CB8AC3E}">
        <p14:creationId xmlns:p14="http://schemas.microsoft.com/office/powerpoint/2010/main" val="25807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00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3048000"/>
            <a:ext cx="8229600" cy="838200"/>
          </a:xfrm>
        </p:spPr>
        <p:txBody>
          <a:bodyPr/>
          <a:lstStyle/>
          <a:p>
            <a:endParaRPr lang="en-US" dirty="0"/>
          </a:p>
        </p:txBody>
      </p:sp>
      <p:sp>
        <p:nvSpPr>
          <p:cNvPr id="11" name="Content Placeholder 2"/>
          <p:cNvSpPr>
            <a:spLocks noGrp="1"/>
          </p:cNvSpPr>
          <p:nvPr>
            <p:ph idx="14"/>
          </p:nvPr>
        </p:nvSpPr>
        <p:spPr>
          <a:xfrm>
            <a:off x="457200" y="4114800"/>
            <a:ext cx="8229600" cy="8382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12" name="Picture Placeholder 3"/>
          <p:cNvSpPr>
            <a:spLocks noGrp="1"/>
          </p:cNvSpPr>
          <p:nvPr>
            <p:ph type="pic" sz="quarter" idx="15"/>
          </p:nvPr>
        </p:nvSpPr>
        <p:spPr>
          <a:xfrm>
            <a:off x="449510" y="5181600"/>
            <a:ext cx="8229600" cy="838200"/>
          </a:xfrm>
        </p:spPr>
        <p:txBody>
          <a:bodyPr/>
          <a:lstStyle/>
          <a:p>
            <a:endParaRPr lang="en-US" dirty="0"/>
          </a:p>
        </p:txBody>
      </p:sp>
    </p:spTree>
    <p:extLst>
      <p:ext uri="{BB962C8B-B14F-4D97-AF65-F5344CB8AC3E}">
        <p14:creationId xmlns:p14="http://schemas.microsoft.com/office/powerpoint/2010/main" val="237915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Picture Placeholder 6"/>
          <p:cNvSpPr>
            <a:spLocks noGrp="1"/>
          </p:cNvSpPr>
          <p:nvPr>
            <p:ph type="pic" sz="quarter" idx="13"/>
          </p:nvPr>
        </p:nvSpPr>
        <p:spPr>
          <a:xfrm>
            <a:off x="457200" y="1447800"/>
            <a:ext cx="8382000" cy="1981200"/>
          </a:xfrm>
        </p:spPr>
        <p:txBody>
          <a:bodyPr/>
          <a:lstStyle/>
          <a:p>
            <a:endParaRPr lang="en-US" dirty="0"/>
          </a:p>
        </p:txBody>
      </p:sp>
      <p:sp>
        <p:nvSpPr>
          <p:cNvPr id="8" name="Picture Placeholder 6"/>
          <p:cNvSpPr>
            <a:spLocks noGrp="1"/>
          </p:cNvSpPr>
          <p:nvPr>
            <p:ph type="pic" sz="quarter" idx="14"/>
          </p:nvPr>
        </p:nvSpPr>
        <p:spPr>
          <a:xfrm>
            <a:off x="461394" y="3733800"/>
            <a:ext cx="8382000" cy="2286000"/>
          </a:xfrm>
        </p:spPr>
        <p:txBody>
          <a:bodyPr/>
          <a:lstStyle/>
          <a:p>
            <a:endParaRPr lang="en-US" dirty="0"/>
          </a:p>
        </p:txBody>
      </p:sp>
    </p:spTree>
    <p:extLst>
      <p:ext uri="{BB962C8B-B14F-4D97-AF65-F5344CB8AC3E}">
        <p14:creationId xmlns:p14="http://schemas.microsoft.com/office/powerpoint/2010/main" val="130698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25979"/>
            <a:ext cx="8686800" cy="246221"/>
          </a:xfrm>
        </p:spPr>
        <p:txBody>
          <a:bodyPr wrap="square">
            <a:spAutoFit/>
          </a:bodyPr>
          <a:lstStyle>
            <a:lvl1pPr marL="0" indent="0">
              <a:buNone/>
              <a:defRPr/>
            </a:lvl1pPr>
          </a:lstStyle>
          <a:p>
            <a:pPr lvl="0"/>
            <a:endParaRPr lang="en-US" dirty="0"/>
          </a:p>
        </p:txBody>
      </p:sp>
    </p:spTree>
    <p:extLst>
      <p:ext uri="{BB962C8B-B14F-4D97-AF65-F5344CB8AC3E}">
        <p14:creationId xmlns:p14="http://schemas.microsoft.com/office/powerpoint/2010/main" val="329442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6/3/2021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0" r:id="rId5"/>
    <p:sldLayoutId id="2147483668" r:id="rId6"/>
    <p:sldLayoutId id="2147483671" r:id="rId7"/>
    <p:sldLayoutId id="2147483669" r:id="rId8"/>
    <p:sldLayoutId id="2147483663" r:id="rId9"/>
    <p:sldLayoutId id="2147483659" r:id="rId10"/>
    <p:sldLayoutId id="2147483658" r:id="rId11"/>
    <p:sldLayoutId id="2147483660" r:id="rId12"/>
    <p:sldLayoutId id="2147483651" r:id="rId13"/>
    <p:sldLayoutId id="2147483654" r:id="rId14"/>
    <p:sldLayoutId id="2147483655" r:id="rId15"/>
    <p:sldLayoutId id="2147483666" r:id="rId16"/>
    <p:sldLayoutId id="2147483673" r:id="rId17"/>
    <p:sldLayoutId id="2147483674" r:id="rId18"/>
    <p:sldLayoutId id="2147483676" r:id="rId19"/>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mediaplayer.pearsoncmg.com/assets/sci-trs-scene-14-summary"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25 Part 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20145"/>
            <a:ext cx="3048000" cy="338554"/>
          </a:xfrm>
        </p:spPr>
        <p:txBody>
          <a:bodyPr wrap="square">
            <a:spAutoFit/>
          </a:bodyPr>
          <a:lstStyle/>
          <a:p>
            <a:r>
              <a:rPr lang="en-US" sz="2200" dirty="0"/>
              <a:t>The Urinary System</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7836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Tubular Reabsorption Occurs by Transcellular and </a:t>
            </a:r>
            <a:r>
              <a:rPr lang="en-US" dirty="0" err="1">
                <a:latin typeface="Times New Roman"/>
              </a:rPr>
              <a:t>Paracellular</a:t>
            </a:r>
            <a:r>
              <a:rPr lang="en-US" dirty="0">
                <a:latin typeface="Times New Roman"/>
              </a:rPr>
              <a:t> Routes </a:t>
            </a:r>
            <a:r>
              <a:rPr lang="en-US" sz="2800" dirty="0">
                <a:latin typeface="Times New Roman"/>
              </a:rPr>
              <a:t>(6 of 6)</a:t>
            </a:r>
            <a:endParaRPr lang="en-IN" sz="2800" dirty="0">
              <a:latin typeface="Times New Roman"/>
            </a:endParaRPr>
          </a:p>
        </p:txBody>
      </p:sp>
      <p:pic>
        <p:nvPicPr>
          <p:cNvPr id="5" name="Picture 4" descr="This drawing compares the transcellular and paracellular routes as they move substances from the tubule lumen into the peritubular capillary.  &#10;&#10;Diagram shows filtrate in the tubule lumen, bordered by a tubule cell, with tubule cells being held together by tight junctions. A peritubular capillary is shown in the right, separated from tubule cell by interstitial space.&#10; -Transcellular route involves four steps:&#10;  - Step 1: Transport across the apical membrane. Water and solutes are shown crossing the apical membrane from the tubule lumen into the tubule cell.&#10;  - Step 2: Diffusion through cytosol. Water and solutes diffuse through the tubule cell.&#10;  - Step 3: Transport across the basolateral membrane. This often involves the lateral intercellular spaces because membrane transporters transport ions into these spaces.&#10;  - Step 4: Movement through the interstitial fluid and into the peritubular capillary.&#10; - Paracellular route involves two steps:&#10;  - Step 1: Movement through leaky tight junctions, particularly in the proximal convoluted tubule. Water and solutes are shown moving directly from the tubule lumen through tight junctions.&#10;  - Step 2: Movement through the interstitial fluid and into the peritubular capill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717405"/>
            <a:ext cx="8312727" cy="3768995"/>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25.15 </a:t>
            </a:r>
            <a:r>
              <a:rPr lang="en-US" dirty="0">
                <a:latin typeface="Arial"/>
              </a:rPr>
              <a:t>Tubular reabsorption occurs by transcellular and </a:t>
            </a:r>
            <a:r>
              <a:rPr lang="en-US" dirty="0" err="1">
                <a:latin typeface="Arial"/>
              </a:rPr>
              <a:t>paracellular</a:t>
            </a:r>
            <a:r>
              <a:rPr lang="en-US" dirty="0">
                <a:latin typeface="Arial"/>
              </a:rPr>
              <a:t> routes.</a:t>
            </a:r>
          </a:p>
        </p:txBody>
      </p:sp>
    </p:spTree>
    <p:extLst>
      <p:ext uri="{BB962C8B-B14F-4D97-AF65-F5344CB8AC3E}">
        <p14:creationId xmlns:p14="http://schemas.microsoft.com/office/powerpoint/2010/main" val="1464472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Development of the Urinary System in the Embryo </a:t>
            </a:r>
            <a:r>
              <a:rPr lang="en-US" sz="2800" dirty="0">
                <a:latin typeface="Times New Roman"/>
              </a:rPr>
              <a:t>(1 of 4)</a:t>
            </a:r>
            <a:r>
              <a:rPr lang="en-US" b="0" dirty="0">
                <a:latin typeface="Times New Roman"/>
              </a:rPr>
              <a:t> </a:t>
            </a:r>
            <a:endParaRPr lang="en-IN" b="0" dirty="0">
              <a:latin typeface="Times New Roman"/>
            </a:endParaRPr>
          </a:p>
        </p:txBody>
      </p:sp>
      <p:pic>
        <p:nvPicPr>
          <p:cNvPr id="2" name="Picture 1" descr="This illustration shows an embryo at 5, 6, 7 and 8 weeks of development.  Red arrows indicate the direction of metanephros migration as it develops.&#10; - Part (a) is a Week 5 embryo.  Structures that can be seen are degenerating pronephros,  urogenital ridge, mesonephros, mesonephric duct (initially, pronephric duct), developing digestive tract, duct to yolk sac, allantois, cloaca, and ureteric bu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605" y="1410626"/>
            <a:ext cx="6292095" cy="4380168"/>
          </a:xfrm>
          <a:prstGeom prst="rect">
            <a:avLst/>
          </a:prstGeom>
        </p:spPr>
      </p:pic>
      <p:sp>
        <p:nvSpPr>
          <p:cNvPr id="4" name="Content Placeholder 3"/>
          <p:cNvSpPr>
            <a:spLocks noGrp="1"/>
          </p:cNvSpPr>
          <p:nvPr>
            <p:ph sz="quarter" idx="13"/>
          </p:nvPr>
        </p:nvSpPr>
        <p:spPr>
          <a:xfrm>
            <a:off x="457200" y="5925979"/>
            <a:ext cx="8686800" cy="246221"/>
          </a:xfrm>
        </p:spPr>
        <p:txBody>
          <a:bodyPr/>
          <a:lstStyle/>
          <a:p>
            <a:pPr marL="0" indent="0">
              <a:buNone/>
            </a:pPr>
            <a:r>
              <a:rPr lang="en-US" b="1" dirty="0">
                <a:solidFill>
                  <a:srgbClr val="007FA3"/>
                </a:solidFill>
              </a:rPr>
              <a:t>Figure 25.25a </a:t>
            </a:r>
            <a:r>
              <a:rPr lang="en-US" dirty="0"/>
              <a:t>Development of the urinary system in the embryo.</a:t>
            </a:r>
          </a:p>
        </p:txBody>
      </p:sp>
    </p:spTree>
    <p:extLst>
      <p:ext uri="{BB962C8B-B14F-4D97-AF65-F5344CB8AC3E}">
        <p14:creationId xmlns:p14="http://schemas.microsoft.com/office/powerpoint/2010/main" val="1873597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Development of the Urinary System in the Embryo </a:t>
            </a:r>
            <a:r>
              <a:rPr lang="en-US" sz="2800" dirty="0">
                <a:latin typeface="Times New Roman"/>
              </a:rPr>
              <a:t>(2 of 4) </a:t>
            </a:r>
            <a:endParaRPr lang="en-IN" sz="2800" dirty="0">
              <a:latin typeface="Times New Roman"/>
            </a:endParaRPr>
          </a:p>
        </p:txBody>
      </p:sp>
      <p:pic>
        <p:nvPicPr>
          <p:cNvPr id="2" name="Picture 1" descr="- Part (b) is a Week 6 embryo.  Structures seen include degenerating pronephros, mesonephros, mesonephric duct, duct to yolk sac, allantois, body stalk, urogenital sinus, rectum, ureteric bud and metanephr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013" y="1420409"/>
            <a:ext cx="5789431" cy="4374499"/>
          </a:xfrm>
          <a:prstGeom prst="rect">
            <a:avLst/>
          </a:prstGeom>
        </p:spPr>
      </p:pic>
      <p:sp>
        <p:nvSpPr>
          <p:cNvPr id="4" name="Content Placeholder 3"/>
          <p:cNvSpPr>
            <a:spLocks noGrp="1"/>
          </p:cNvSpPr>
          <p:nvPr>
            <p:ph sz="quarter" idx="13"/>
          </p:nvPr>
        </p:nvSpPr>
        <p:spPr>
          <a:xfrm>
            <a:off x="457200" y="5925979"/>
            <a:ext cx="8077200" cy="246221"/>
          </a:xfrm>
        </p:spPr>
        <p:txBody>
          <a:bodyPr/>
          <a:lstStyle/>
          <a:p>
            <a:pPr marL="0" indent="0">
              <a:buNone/>
            </a:pPr>
            <a:r>
              <a:rPr lang="en-US" b="1" dirty="0">
                <a:solidFill>
                  <a:srgbClr val="007FA3"/>
                </a:solidFill>
              </a:rPr>
              <a:t>Figure 25.25b </a:t>
            </a:r>
            <a:r>
              <a:rPr lang="en-US" dirty="0"/>
              <a:t>Development of the urinary system in the embryo.</a:t>
            </a:r>
          </a:p>
        </p:txBody>
      </p:sp>
    </p:spTree>
    <p:extLst>
      <p:ext uri="{BB962C8B-B14F-4D97-AF65-F5344CB8AC3E}">
        <p14:creationId xmlns:p14="http://schemas.microsoft.com/office/powerpoint/2010/main" val="42078719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400" cy="1046440"/>
          </a:xfrm>
        </p:spPr>
        <p:txBody>
          <a:bodyPr wrap="square">
            <a:spAutoFit/>
          </a:bodyPr>
          <a:lstStyle/>
          <a:p>
            <a:r>
              <a:rPr lang="en-US" dirty="0">
                <a:latin typeface="Times New Roman"/>
                <a:ea typeface="ＭＳ Ｐゴシック" pitchFamily="34" charset="-128"/>
              </a:rPr>
              <a:t>Developmental Aspects of the Urinary System </a:t>
            </a:r>
            <a:r>
              <a:rPr lang="en-US" sz="2800" dirty="0">
                <a:latin typeface="Times New Roman"/>
              </a:rPr>
              <a:t>(2 of 4) </a:t>
            </a:r>
            <a:endParaRPr lang="en-IN" sz="2800" dirty="0">
              <a:latin typeface="Times New Roman"/>
            </a:endParaRPr>
          </a:p>
        </p:txBody>
      </p:sp>
      <p:sp>
        <p:nvSpPr>
          <p:cNvPr id="4" name="Content Placeholder 3"/>
          <p:cNvSpPr>
            <a:spLocks noGrp="1"/>
          </p:cNvSpPr>
          <p:nvPr>
            <p:ph idx="1"/>
          </p:nvPr>
        </p:nvSpPr>
        <p:spPr>
          <a:xfrm>
            <a:off x="457200" y="1600201"/>
            <a:ext cx="7772400" cy="2015936"/>
          </a:xfrm>
        </p:spPr>
        <p:txBody>
          <a:bodyPr wrap="square">
            <a:spAutoFit/>
          </a:bodyPr>
          <a:lstStyle/>
          <a:p>
            <a:r>
              <a:rPr lang="en-US" dirty="0">
                <a:latin typeface="Arial" charset="0"/>
              </a:rPr>
              <a:t>Metanephros develops as </a:t>
            </a:r>
            <a:r>
              <a:rPr lang="en-US" b="1" dirty="0">
                <a:latin typeface="Arial" charset="0"/>
              </a:rPr>
              <a:t>ureteric buds </a:t>
            </a:r>
            <a:r>
              <a:rPr lang="en-US" dirty="0">
                <a:latin typeface="Arial" charset="0"/>
              </a:rPr>
              <a:t>that induce mesoderm of urogenital ridge to form nephrons</a:t>
            </a:r>
          </a:p>
          <a:p>
            <a:pPr lvl="1"/>
            <a:r>
              <a:rPr lang="en-US" dirty="0">
                <a:latin typeface="Arial" charset="0"/>
              </a:rPr>
              <a:t>Distal ends of ureteric buds form renal pelves, calyces, and collecting ducts </a:t>
            </a:r>
          </a:p>
          <a:p>
            <a:pPr lvl="1"/>
            <a:r>
              <a:rPr lang="en-US" b="1" dirty="0">
                <a:latin typeface="Arial" charset="0"/>
              </a:rPr>
              <a:t>Ureteric ducts</a:t>
            </a:r>
            <a:r>
              <a:rPr lang="en-US" dirty="0">
                <a:latin typeface="Arial" charset="0"/>
              </a:rPr>
              <a:t>: proximal ends that will become ureters</a:t>
            </a:r>
          </a:p>
          <a:p>
            <a:r>
              <a:rPr lang="en-US" dirty="0">
                <a:latin typeface="Arial" charset="0"/>
              </a:rPr>
              <a:t>Kidneys excrete urine into amniotic fluid by month 3</a:t>
            </a:r>
          </a:p>
          <a:p>
            <a:r>
              <a:rPr lang="en-US" dirty="0">
                <a:latin typeface="Arial" charset="0"/>
              </a:rPr>
              <a:t>Cloaca subdivides into rectum, anal canal, and </a:t>
            </a:r>
            <a:r>
              <a:rPr lang="en-US" b="1" dirty="0">
                <a:latin typeface="Arial" charset="0"/>
              </a:rPr>
              <a:t>urogenital sinus</a:t>
            </a:r>
          </a:p>
        </p:txBody>
      </p:sp>
    </p:spTree>
    <p:extLst>
      <p:ext uri="{BB962C8B-B14F-4D97-AF65-F5344CB8AC3E}">
        <p14:creationId xmlns:p14="http://schemas.microsoft.com/office/powerpoint/2010/main" val="671667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Development of the Urinary System in the Embryo </a:t>
            </a:r>
            <a:r>
              <a:rPr lang="en-US" sz="2800" dirty="0">
                <a:latin typeface="Times New Roman"/>
              </a:rPr>
              <a:t>(3 of 4) </a:t>
            </a:r>
            <a:endParaRPr lang="en-IN" sz="2800" dirty="0">
              <a:latin typeface="Times New Roman"/>
            </a:endParaRPr>
          </a:p>
        </p:txBody>
      </p:sp>
      <p:pic>
        <p:nvPicPr>
          <p:cNvPr id="2" name="Picture 1" descr="- Part (c) is a Week 7 embryo.  Structures seen include gonads, metanephros (kidney), urogenital sinus (developing urinary bladder) and rect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88" y="1541858"/>
            <a:ext cx="6920515" cy="4007681"/>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25.25c </a:t>
            </a:r>
            <a:r>
              <a:rPr lang="en-US" dirty="0"/>
              <a:t>Development of the urinary system in the embryo.</a:t>
            </a:r>
          </a:p>
        </p:txBody>
      </p:sp>
    </p:spTree>
    <p:extLst>
      <p:ext uri="{BB962C8B-B14F-4D97-AF65-F5344CB8AC3E}">
        <p14:creationId xmlns:p14="http://schemas.microsoft.com/office/powerpoint/2010/main" val="18990849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Development of the Urinary System in the Embryo </a:t>
            </a:r>
            <a:r>
              <a:rPr lang="en-US" sz="2800" dirty="0">
                <a:latin typeface="Times New Roman"/>
              </a:rPr>
              <a:t>(4 of 4) </a:t>
            </a:r>
            <a:endParaRPr lang="en-IN" sz="2800" dirty="0">
              <a:latin typeface="Times New Roman"/>
            </a:endParaRPr>
          </a:p>
        </p:txBody>
      </p:sp>
      <p:pic>
        <p:nvPicPr>
          <p:cNvPr id="2" name="Picture 1" descr="- Part (d) is a Week 8 embryo.  Structures seen include gonad, kidney, ureter, urinary bladder, urethra, anus and rect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779" y="1763996"/>
            <a:ext cx="6918335" cy="3874804"/>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25.25d </a:t>
            </a:r>
            <a:r>
              <a:rPr lang="en-US" dirty="0"/>
              <a:t>Development of the urinary system in the embryo.</a:t>
            </a:r>
          </a:p>
        </p:txBody>
      </p:sp>
    </p:spTree>
    <p:extLst>
      <p:ext uri="{BB962C8B-B14F-4D97-AF65-F5344CB8AC3E}">
        <p14:creationId xmlns:p14="http://schemas.microsoft.com/office/powerpoint/2010/main" val="40436847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altLang="en-US" dirty="0">
                <a:latin typeface="Times New Roman"/>
              </a:rPr>
              <a:t>Clinical – Homeostatic Imbalance 25.8</a:t>
            </a:r>
            <a:endParaRPr lang="en-IN" b="0" dirty="0">
              <a:latin typeface="Times New Roman"/>
            </a:endParaRPr>
          </a:p>
        </p:txBody>
      </p:sp>
      <p:sp>
        <p:nvSpPr>
          <p:cNvPr id="4" name="Content Placeholder 3"/>
          <p:cNvSpPr>
            <a:spLocks noGrp="1"/>
          </p:cNvSpPr>
          <p:nvPr>
            <p:ph idx="1"/>
          </p:nvPr>
        </p:nvSpPr>
        <p:spPr>
          <a:xfrm>
            <a:off x="457200" y="1600201"/>
            <a:ext cx="7772400" cy="2923877"/>
          </a:xfrm>
        </p:spPr>
        <p:txBody>
          <a:bodyPr wrap="square">
            <a:spAutoFit/>
          </a:bodyPr>
          <a:lstStyle/>
          <a:p>
            <a:r>
              <a:rPr lang="en-US" dirty="0">
                <a:latin typeface="Arial" charset="0"/>
              </a:rPr>
              <a:t>Three common congenital abnormalities</a:t>
            </a:r>
          </a:p>
          <a:p>
            <a:pPr lvl="1"/>
            <a:r>
              <a:rPr lang="en-US" i="1" dirty="0">
                <a:latin typeface="Arial" charset="0"/>
              </a:rPr>
              <a:t>Horseshoe kidney</a:t>
            </a:r>
            <a:r>
              <a:rPr lang="en-US" dirty="0">
                <a:latin typeface="Arial" charset="0"/>
              </a:rPr>
              <a:t>: 2 kidneys fuse across midline, </a:t>
            </a:r>
            <a:r>
              <a:rPr lang="en-US" dirty="0">
                <a:latin typeface="Arial" charset="0"/>
                <a:sym typeface="Wingdings" charset="0"/>
              </a:rPr>
              <a:t>forming single U-shaped kidney; usually asymptomatic</a:t>
            </a:r>
            <a:endParaRPr lang="en-US" dirty="0">
              <a:latin typeface="Arial" charset="0"/>
            </a:endParaRPr>
          </a:p>
          <a:p>
            <a:pPr lvl="1"/>
            <a:r>
              <a:rPr lang="en-US" i="1" dirty="0">
                <a:latin typeface="Arial" charset="0"/>
              </a:rPr>
              <a:t>Hypospadias</a:t>
            </a:r>
            <a:r>
              <a:rPr lang="en-US" dirty="0">
                <a:latin typeface="Arial" charset="0"/>
              </a:rPr>
              <a:t>: urethral orifice located on ventral surface of penis; corrected surgically at ~1 year</a:t>
            </a:r>
          </a:p>
          <a:p>
            <a:pPr lvl="1"/>
            <a:r>
              <a:rPr lang="en-US" i="1" dirty="0">
                <a:latin typeface="Arial" charset="0"/>
              </a:rPr>
              <a:t>Polycystic kidney disease</a:t>
            </a:r>
            <a:r>
              <a:rPr lang="en-US" dirty="0">
                <a:latin typeface="Arial" charset="0"/>
              </a:rPr>
              <a:t>: many fluid-filled cysts interfere with function of kidneys</a:t>
            </a:r>
          </a:p>
          <a:p>
            <a:pPr lvl="2"/>
            <a:r>
              <a:rPr lang="en-US" dirty="0">
                <a:latin typeface="Arial" charset="0"/>
              </a:rPr>
              <a:t>Autosomal dominant: most common, less severe form</a:t>
            </a:r>
          </a:p>
          <a:p>
            <a:pPr lvl="2"/>
            <a:r>
              <a:rPr lang="en-US" dirty="0">
                <a:latin typeface="Arial" charset="0"/>
              </a:rPr>
              <a:t>Autosomal recessive: more severe form</a:t>
            </a:r>
          </a:p>
          <a:p>
            <a:pPr lvl="2"/>
            <a:r>
              <a:rPr lang="en-US" dirty="0">
                <a:latin typeface="Arial" charset="0"/>
              </a:rPr>
              <a:t>May be caused by defect in signaling proteins</a:t>
            </a:r>
          </a:p>
        </p:txBody>
      </p:sp>
    </p:spTree>
    <p:extLst>
      <p:ext uri="{BB962C8B-B14F-4D97-AF65-F5344CB8AC3E}">
        <p14:creationId xmlns:p14="http://schemas.microsoft.com/office/powerpoint/2010/main" val="1799271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400" cy="1046440"/>
          </a:xfrm>
        </p:spPr>
        <p:txBody>
          <a:bodyPr wrap="square">
            <a:spAutoFit/>
          </a:bodyPr>
          <a:lstStyle/>
          <a:p>
            <a:r>
              <a:rPr lang="en-US" dirty="0">
                <a:latin typeface="Times New Roman"/>
                <a:ea typeface="ＭＳ Ｐゴシック" pitchFamily="34" charset="-128"/>
              </a:rPr>
              <a:t>Developmental Aspects of the Urinary System </a:t>
            </a:r>
            <a:r>
              <a:rPr lang="en-US" sz="2800" dirty="0">
                <a:latin typeface="Times New Roman"/>
              </a:rPr>
              <a:t>(3 of 4) </a:t>
            </a:r>
            <a:endParaRPr lang="en-IN" sz="2800" dirty="0">
              <a:latin typeface="Times New Roman"/>
            </a:endParaRPr>
          </a:p>
        </p:txBody>
      </p:sp>
      <p:sp>
        <p:nvSpPr>
          <p:cNvPr id="4" name="Content Placeholder 3"/>
          <p:cNvSpPr>
            <a:spLocks noGrp="1"/>
          </p:cNvSpPr>
          <p:nvPr>
            <p:ph idx="1"/>
          </p:nvPr>
        </p:nvSpPr>
        <p:spPr>
          <a:xfrm>
            <a:off x="457200" y="1600201"/>
            <a:ext cx="7772400" cy="2172903"/>
          </a:xfrm>
        </p:spPr>
        <p:txBody>
          <a:bodyPr wrap="square">
            <a:spAutoFit/>
          </a:bodyPr>
          <a:lstStyle/>
          <a:p>
            <a:pPr>
              <a:lnSpc>
                <a:spcPct val="95000"/>
              </a:lnSpc>
            </a:pPr>
            <a:r>
              <a:rPr lang="en-US" dirty="0">
                <a:latin typeface="Arial" charset="0"/>
              </a:rPr>
              <a:t>Frequent micturition in infants is due to small bladders and less-concentrated urine </a:t>
            </a:r>
          </a:p>
          <a:p>
            <a:pPr>
              <a:lnSpc>
                <a:spcPct val="95000"/>
              </a:lnSpc>
            </a:pPr>
            <a:r>
              <a:rPr lang="en-US" dirty="0">
                <a:latin typeface="Arial" charset="0"/>
              </a:rPr>
              <a:t>Incontinence normal in infants: control of voluntary urethral sphincter develops with nervous system</a:t>
            </a:r>
          </a:p>
          <a:p>
            <a:pPr>
              <a:lnSpc>
                <a:spcPct val="95000"/>
              </a:lnSpc>
            </a:pPr>
            <a:r>
              <a:rPr lang="en-US" i="1" dirty="0">
                <a:latin typeface="Arial" charset="0"/>
              </a:rPr>
              <a:t>E. coli </a:t>
            </a:r>
            <a:r>
              <a:rPr lang="en-US" dirty="0">
                <a:latin typeface="Arial" charset="0"/>
              </a:rPr>
              <a:t>bacteria account for 80% of all urinary tract infections</a:t>
            </a:r>
          </a:p>
          <a:p>
            <a:pPr>
              <a:lnSpc>
                <a:spcPct val="95000"/>
              </a:lnSpc>
            </a:pPr>
            <a:r>
              <a:rPr lang="en-US" dirty="0">
                <a:latin typeface="Arial" charset="0"/>
              </a:rPr>
              <a:t>Untreated childhood streptococcal infections may cause long-term renal damage</a:t>
            </a:r>
          </a:p>
          <a:p>
            <a:pPr>
              <a:lnSpc>
                <a:spcPct val="95000"/>
              </a:lnSpc>
            </a:pPr>
            <a:r>
              <a:rPr lang="en-US" dirty="0">
                <a:latin typeface="Arial" charset="0"/>
              </a:rPr>
              <a:t>Sexually transmitted diseases can also inflame urinary tract</a:t>
            </a:r>
          </a:p>
        </p:txBody>
      </p:sp>
    </p:spTree>
    <p:extLst>
      <p:ext uri="{BB962C8B-B14F-4D97-AF65-F5344CB8AC3E}">
        <p14:creationId xmlns:p14="http://schemas.microsoft.com/office/powerpoint/2010/main" val="358876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400" cy="1046440"/>
          </a:xfrm>
        </p:spPr>
        <p:txBody>
          <a:bodyPr wrap="square">
            <a:spAutoFit/>
          </a:bodyPr>
          <a:lstStyle/>
          <a:p>
            <a:r>
              <a:rPr lang="en-US" dirty="0">
                <a:latin typeface="Times New Roman"/>
                <a:ea typeface="ＭＳ Ｐゴシック" pitchFamily="34" charset="-128"/>
              </a:rPr>
              <a:t>Developmental Aspects of the Urinary System </a:t>
            </a:r>
            <a:r>
              <a:rPr lang="en-US" sz="2800" dirty="0">
                <a:latin typeface="Times New Roman"/>
              </a:rPr>
              <a:t>(4 of 4) </a:t>
            </a:r>
            <a:endParaRPr lang="en-IN" sz="2800" dirty="0">
              <a:latin typeface="Times New Roman"/>
            </a:endParaRPr>
          </a:p>
        </p:txBody>
      </p:sp>
      <p:sp>
        <p:nvSpPr>
          <p:cNvPr id="4" name="Content Placeholder 3"/>
          <p:cNvSpPr>
            <a:spLocks noGrp="1"/>
          </p:cNvSpPr>
          <p:nvPr>
            <p:ph idx="1"/>
          </p:nvPr>
        </p:nvSpPr>
        <p:spPr>
          <a:xfrm>
            <a:off x="457200" y="1600201"/>
            <a:ext cx="7239000" cy="2146742"/>
          </a:xfrm>
        </p:spPr>
        <p:txBody>
          <a:bodyPr wrap="square">
            <a:spAutoFit/>
          </a:bodyPr>
          <a:lstStyle/>
          <a:p>
            <a:r>
              <a:rPr lang="en-US" dirty="0">
                <a:latin typeface="Arial" charset="0"/>
              </a:rPr>
              <a:t>Most elderly people have abnormal kidneys histologically</a:t>
            </a:r>
          </a:p>
          <a:p>
            <a:pPr lvl="1"/>
            <a:r>
              <a:rPr lang="en-US" dirty="0">
                <a:latin typeface="Arial" charset="0"/>
              </a:rPr>
              <a:t>Kidneys shrink, and nephrons decrease in size and number; tubule cells become less efficient</a:t>
            </a:r>
          </a:p>
          <a:p>
            <a:pPr lvl="1"/>
            <a:r>
              <a:rPr lang="en-US" dirty="0">
                <a:latin typeface="Arial" charset="0"/>
              </a:rPr>
              <a:t>By age 80, GFR is half that of young adult</a:t>
            </a:r>
          </a:p>
          <a:p>
            <a:pPr lvl="2"/>
            <a:r>
              <a:rPr lang="en-US" dirty="0">
                <a:latin typeface="Arial" charset="0"/>
              </a:rPr>
              <a:t>Possibly from atherosclerosis of renal arteries</a:t>
            </a:r>
          </a:p>
          <a:p>
            <a:r>
              <a:rPr lang="en-US" dirty="0">
                <a:latin typeface="Arial" charset="0"/>
              </a:rPr>
              <a:t>Loss of bladder tone </a:t>
            </a:r>
            <a:r>
              <a:rPr lang="en-US" dirty="0">
                <a:latin typeface="Arial" charset="0"/>
                <a:sym typeface="Wingdings" charset="0"/>
              </a:rPr>
              <a:t>can cause </a:t>
            </a:r>
            <a:r>
              <a:rPr lang="en-US" i="1" dirty="0">
                <a:latin typeface="Arial" charset="0"/>
                <a:sym typeface="Wingdings" charset="0"/>
              </a:rPr>
              <a:t>nocturia</a:t>
            </a:r>
            <a:r>
              <a:rPr lang="en-US" dirty="0">
                <a:latin typeface="Arial" charset="0"/>
                <a:sym typeface="Wingdings" charset="0"/>
              </a:rPr>
              <a:t> (frequent trips to urinate at night) and </a:t>
            </a:r>
            <a:r>
              <a:rPr lang="en-US" i="1" dirty="0">
                <a:latin typeface="Arial" charset="0"/>
                <a:sym typeface="Wingdings" charset="0"/>
              </a:rPr>
              <a:t>incontinence</a:t>
            </a:r>
            <a:endParaRPr lang="en-US" i="1" dirty="0">
              <a:latin typeface="Arial" charset="0"/>
            </a:endParaRPr>
          </a:p>
        </p:txBody>
      </p:sp>
    </p:spTree>
    <p:extLst>
      <p:ext uri="{BB962C8B-B14F-4D97-AF65-F5344CB8AC3E}">
        <p14:creationId xmlns:p14="http://schemas.microsoft.com/office/powerpoint/2010/main" val="30322744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3"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82258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Tubular Reabsorption of Sodium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581" y="1643126"/>
            <a:ext cx="8229600" cy="1785104"/>
          </a:xfrm>
        </p:spPr>
        <p:txBody>
          <a:bodyPr wrap="square">
            <a:spAutoFit/>
          </a:bodyPr>
          <a:lstStyle/>
          <a:p>
            <a:r>
              <a:rPr lang="en-US" b="1" dirty="0">
                <a:latin typeface="Arial"/>
              </a:rPr>
              <a:t>Sodium transport across the basolateral membrane</a:t>
            </a:r>
          </a:p>
          <a:p>
            <a:pPr lvl="1"/>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r>
              <a:rPr lang="en-US" dirty="0">
                <a:latin typeface="Arial"/>
              </a:rPr>
              <a:t>is most abundant cation in filtrate</a:t>
            </a:r>
          </a:p>
          <a:p>
            <a:pPr lvl="1"/>
            <a:r>
              <a:rPr lang="en-US" dirty="0">
                <a:latin typeface="Arial"/>
              </a:rPr>
              <a:t>Transport of </a:t>
            </a:r>
            <a:r>
              <a:rPr lang="en-US" dirty="0">
                <a:latin typeface="Arial" panose="020B0604020202020204" pitchFamily="34" charset="0"/>
                <a:cs typeface="Arial" panose="020B0604020202020204" pitchFamily="34" charset="0"/>
              </a:rPr>
              <a:t>Na</a:t>
            </a:r>
            <a:r>
              <a:rPr lang="en-US" baseline="30000" dirty="0">
                <a:latin typeface="Arial" panose="020B0604020202020204" pitchFamily="34" charset="0"/>
                <a:cs typeface="Arial" panose="020B0604020202020204" pitchFamily="34" charset="0"/>
              </a:rPr>
              <a:t>+</a:t>
            </a:r>
            <a:r>
              <a:rPr lang="en-US" baseline="30000" dirty="0">
                <a:latin typeface="Times New Roman" panose="02020603050405020304" pitchFamily="18" charset="0"/>
                <a:cs typeface="Times New Roman" panose="02020603050405020304" pitchFamily="18" charset="0"/>
              </a:rPr>
              <a:t> </a:t>
            </a:r>
            <a:r>
              <a:rPr lang="en-US" dirty="0">
                <a:latin typeface="Arial"/>
              </a:rPr>
              <a:t>across </a:t>
            </a:r>
            <a:r>
              <a:rPr lang="en-US" dirty="0" err="1">
                <a:latin typeface="Arial"/>
              </a:rPr>
              <a:t>basolateral</a:t>
            </a:r>
            <a:r>
              <a:rPr lang="en-US" dirty="0">
                <a:latin typeface="Arial"/>
              </a:rPr>
              <a:t> membrane of tubule cell is via </a:t>
            </a:r>
            <a:r>
              <a:rPr lang="en-US" i="1" dirty="0">
                <a:latin typeface="Arial"/>
              </a:rPr>
              <a:t>primary active transport </a:t>
            </a:r>
          </a:p>
          <a:p>
            <a:pPr lvl="1"/>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r>
              <a:rPr lang="en-US" dirty="0">
                <a:latin typeface="Arial"/>
              </a:rPr>
              <a:t>ATPase pumps </a:t>
            </a:r>
            <a:r>
              <a:rPr lang="en-US" dirty="0">
                <a:latin typeface="Arial" panose="020B0604020202020204" pitchFamily="34" charset="0"/>
                <a:cs typeface="Arial" panose="020B0604020202020204" pitchFamily="34" charset="0"/>
              </a:rPr>
              <a:t>Na</a:t>
            </a:r>
            <a:r>
              <a:rPr lang="en-US" baseline="30000" dirty="0">
                <a:latin typeface="Arial" panose="020B0604020202020204" pitchFamily="34" charset="0"/>
                <a:cs typeface="Arial" panose="020B0604020202020204" pitchFamily="34" charset="0"/>
              </a:rPr>
              <a:t>+</a:t>
            </a:r>
            <a:r>
              <a:rPr lang="en-US" baseline="30000" dirty="0">
                <a:latin typeface="Times New Roman" panose="02020603050405020304" pitchFamily="18" charset="0"/>
                <a:cs typeface="Times New Roman" panose="02020603050405020304" pitchFamily="18" charset="0"/>
              </a:rPr>
              <a:t> </a:t>
            </a:r>
            <a:r>
              <a:rPr lang="en-US" dirty="0">
                <a:latin typeface="Arial"/>
              </a:rPr>
              <a:t>into interstitial space</a:t>
            </a:r>
          </a:p>
          <a:p>
            <a:pPr lvl="1"/>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a:t>
            </a:r>
            <a:r>
              <a:rPr lang="en-US" dirty="0">
                <a:latin typeface="Arial"/>
              </a:rPr>
              <a:t>is then swept by bulk flow into p</a:t>
            </a:r>
            <a:r>
              <a:rPr lang="en-US" dirty="0">
                <a:latin typeface="Arial"/>
                <a:sym typeface="Wingdings" charset="0"/>
              </a:rPr>
              <a:t>eritubular capillaries</a:t>
            </a:r>
          </a:p>
        </p:txBody>
      </p:sp>
    </p:spTree>
    <p:extLst>
      <p:ext uri="{BB962C8B-B14F-4D97-AF65-F5344CB8AC3E}">
        <p14:creationId xmlns:p14="http://schemas.microsoft.com/office/powerpoint/2010/main" val="185837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Tubular Reabsorption of Sodium </a:t>
            </a:r>
            <a:r>
              <a:rPr lang="en-US" sz="2800" dirty="0">
                <a:latin typeface="Times New Roman"/>
              </a:rPr>
              <a:t>(2 of 2) </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077200" cy="2277547"/>
              </a:xfrm>
            </p:spPr>
            <p:txBody>
              <a:bodyPr wrap="square">
                <a:spAutoFit/>
              </a:bodyPr>
              <a:lstStyle/>
              <a:p>
                <a:r>
                  <a:rPr lang="en-US" b="1" dirty="0">
                    <a:latin typeface="Arial"/>
                  </a:rPr>
                  <a:t>Transport across apical membrane</a:t>
                </a:r>
              </a:p>
              <a:p>
                <a:pPr lvl="1"/>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r>
                  <a:rPr lang="en-US" dirty="0">
                    <a:latin typeface="Arial"/>
                  </a:rPr>
                  <a:t>enters tubule cell at apical surface via </a:t>
                </a:r>
                <a:r>
                  <a:rPr lang="en-US" i="1" dirty="0">
                    <a:latin typeface="Arial"/>
                  </a:rPr>
                  <a:t>secondary active transport (cotransport) </a:t>
                </a:r>
                <a:r>
                  <a:rPr lang="en-US" dirty="0">
                    <a:latin typeface="Arial"/>
                  </a:rPr>
                  <a:t>or via facilitated diffusion through channels</a:t>
                </a:r>
              </a:p>
              <a:p>
                <a:pPr lvl="2"/>
                <a:r>
                  <a:rPr lang="en-US" dirty="0">
                    <a:latin typeface="Arial"/>
                  </a:rPr>
                  <a:t>Active pumping of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at basolateral membrane results in strong electrochemical gradient within tubule cell</a:t>
                </a:r>
              </a:p>
              <a:p>
                <a:pPr lvl="3"/>
                <a:r>
                  <a:rPr lang="en-US" dirty="0">
                    <a:latin typeface="Arial"/>
                  </a:rPr>
                  <a:t>Results in low intracellular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levels that facilitates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diffusion</a:t>
                </a:r>
              </a:p>
              <a:p>
                <a:pPr lvl="3"/>
                <a:r>
                  <a:rPr lang="en-US" i="0"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leaks out of cell into interstitial fluid, leaving a net negative charge inside cell, which also acts to pull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r>
                  <a:rPr lang="en-US" dirty="0">
                    <a:latin typeface="Arial"/>
                  </a:rPr>
                  <a:t>inward</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077200" cy="2277547"/>
              </a:xfrm>
              <a:blipFill rotWithShape="1">
                <a:blip r:embed="rId3"/>
                <a:stretch>
                  <a:fillRect l="-1358" t="-2949" b="-4558"/>
                </a:stretch>
              </a:blipFill>
            </p:spPr>
            <p:txBody>
              <a:bodyPr/>
              <a:lstStyle/>
              <a:p>
                <a:r>
                  <a:rPr lang="en-US">
                    <a:noFill/>
                  </a:rPr>
                  <a:t> </a:t>
                </a:r>
              </a:p>
            </p:txBody>
          </p:sp>
        </mc:Fallback>
      </mc:AlternateContent>
    </p:spTree>
    <p:extLst>
      <p:ext uri="{BB962C8B-B14F-4D97-AF65-F5344CB8AC3E}">
        <p14:creationId xmlns:p14="http://schemas.microsoft.com/office/powerpoint/2010/main" val="397782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Tubular Reabsorption of Nutrients, Water, and Ions </a:t>
            </a:r>
            <a:r>
              <a:rPr lang="en-US" sz="2800" dirty="0">
                <a:latin typeface="Times New Roman"/>
              </a:rPr>
              <a:t>(1 of 3) </a:t>
            </a:r>
            <a:endParaRPr lang="en-IN" sz="2800" dirty="0">
              <a:latin typeface="Times New Roman"/>
            </a:endParaRPr>
          </a:p>
        </p:txBody>
      </p:sp>
      <p:sp>
        <p:nvSpPr>
          <p:cNvPr id="4" name="Content Placeholder 3"/>
          <p:cNvSpPr>
            <a:spLocks noGrp="1"/>
          </p:cNvSpPr>
          <p:nvPr>
            <p:ph idx="1"/>
          </p:nvPr>
        </p:nvSpPr>
        <p:spPr>
          <a:xfrm>
            <a:off x="457581" y="1643126"/>
            <a:ext cx="8077200" cy="2392963"/>
          </a:xfrm>
        </p:spPr>
        <p:txBody>
          <a:bodyPr wrap="square">
            <a:spAutoFit/>
          </a:bodyPr>
          <a:lstStyle/>
          <a:p>
            <a:r>
              <a:rPr lang="en-US" dirty="0">
                <a:latin typeface="Arial" panose="020B0604020202020204" pitchFamily="34" charset="0"/>
                <a:cs typeface="Arial" panose="020B0604020202020204" pitchFamily="34" charset="0"/>
              </a:rPr>
              <a:t>Na</a:t>
            </a:r>
            <a:r>
              <a:rPr lang="en-US" baseline="30000" dirty="0">
                <a:latin typeface="Arial" panose="020B0604020202020204" pitchFamily="34" charset="0"/>
                <a:cs typeface="Arial" panose="020B0604020202020204" pitchFamily="34" charset="0"/>
              </a:rPr>
              <a:t>+</a:t>
            </a:r>
            <a:r>
              <a:rPr lang="en-US" dirty="0">
                <a:latin typeface="Arial"/>
              </a:rPr>
              <a:t> reabsorption by primary active transport provides energy and means for reabsorbing almost every other substance</a:t>
            </a:r>
          </a:p>
          <a:p>
            <a:r>
              <a:rPr lang="en-US" b="1" dirty="0">
                <a:latin typeface="Arial"/>
              </a:rPr>
              <a:t>Secondary active transport</a:t>
            </a:r>
          </a:p>
          <a:p>
            <a:pPr lvl="1"/>
            <a:r>
              <a:rPr lang="en-US" dirty="0">
                <a:latin typeface="Arial"/>
              </a:rPr>
              <a:t>Electrochemical gradient </a:t>
            </a:r>
            <a:r>
              <a:rPr lang="en-US" dirty="0">
                <a:latin typeface="Arial"/>
                <a:sym typeface="Wingdings" charset="0"/>
              </a:rPr>
              <a:t>created by pumps at basolateral surface give </a:t>
            </a:r>
            <a:r>
              <a:rPr lang="en-US" altLang="ja-JP" dirty="0">
                <a:latin typeface="Arial"/>
                <a:sym typeface="Wingdings" charset="0"/>
              </a:rPr>
              <a:t>“push” needed for transport of other solutes</a:t>
            </a:r>
            <a:endParaRPr lang="en-US" altLang="ja-JP" dirty="0">
              <a:latin typeface="Arial"/>
            </a:endParaRPr>
          </a:p>
          <a:p>
            <a:pPr lvl="1"/>
            <a:r>
              <a:rPr lang="en-US" dirty="0">
                <a:latin typeface="Arial"/>
              </a:rPr>
              <a:t>Organic nutrients reabsorbed by secondary active transport are cotransported with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2"/>
            <a:r>
              <a:rPr lang="en-US" dirty="0">
                <a:latin typeface="Arial"/>
              </a:rPr>
              <a:t>Glucose, amino acids, some ions, vitamins</a:t>
            </a:r>
          </a:p>
        </p:txBody>
      </p:sp>
    </p:spTree>
    <p:extLst>
      <p:ext uri="{BB962C8B-B14F-4D97-AF65-F5344CB8AC3E}">
        <p14:creationId xmlns:p14="http://schemas.microsoft.com/office/powerpoint/2010/main" val="106101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Tubular Reabsorption of Nutrients, Water, and Ions </a:t>
            </a:r>
            <a:r>
              <a:rPr lang="en-US" sz="2800" dirty="0">
                <a:latin typeface="Times New Roman"/>
              </a:rPr>
              <a:t>(2 of 3) </a:t>
            </a:r>
            <a:endParaRPr lang="en-IN" sz="2800" dirty="0">
              <a:latin typeface="Times New Roman"/>
            </a:endParaRPr>
          </a:p>
        </p:txBody>
      </p:sp>
      <p:sp>
        <p:nvSpPr>
          <p:cNvPr id="4" name="Content Placeholder 3"/>
          <p:cNvSpPr>
            <a:spLocks noGrp="1"/>
          </p:cNvSpPr>
          <p:nvPr>
            <p:ph idx="1"/>
          </p:nvPr>
        </p:nvSpPr>
        <p:spPr>
          <a:xfrm>
            <a:off x="457581" y="1643126"/>
            <a:ext cx="8229600" cy="2185214"/>
          </a:xfrm>
        </p:spPr>
        <p:txBody>
          <a:bodyPr wrap="square">
            <a:spAutoFit/>
          </a:bodyPr>
          <a:lstStyle/>
          <a:p>
            <a:r>
              <a:rPr lang="en-US" b="1" dirty="0">
                <a:latin typeface="Arial"/>
              </a:rPr>
              <a:t>Passive tubular reabsorption of water</a:t>
            </a:r>
          </a:p>
          <a:p>
            <a:pPr lvl="1"/>
            <a:r>
              <a:rPr lang="en-US" dirty="0">
                <a:latin typeface="Arial"/>
              </a:rPr>
              <a:t>Movement of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r>
              <a:rPr lang="en-US" dirty="0">
                <a:latin typeface="Arial"/>
              </a:rPr>
              <a:t>and other solutes creates osmotic gradient for water</a:t>
            </a:r>
          </a:p>
          <a:p>
            <a:pPr lvl="1"/>
            <a:r>
              <a:rPr lang="en-US" dirty="0">
                <a:latin typeface="Arial"/>
              </a:rPr>
              <a:t>Water is reabsorbed by osmosis, aided by water-filled pores called </a:t>
            </a:r>
            <a:r>
              <a:rPr lang="en-US" b="1" dirty="0">
                <a:latin typeface="Arial"/>
              </a:rPr>
              <a:t>aquaporins</a:t>
            </a:r>
          </a:p>
          <a:p>
            <a:pPr lvl="2"/>
            <a:r>
              <a:rPr lang="en-US" b="1" dirty="0">
                <a:latin typeface="Arial"/>
              </a:rPr>
              <a:t>Obligatory water reabsorption</a:t>
            </a:r>
          </a:p>
          <a:p>
            <a:pPr lvl="3"/>
            <a:r>
              <a:rPr lang="en-US" dirty="0">
                <a:latin typeface="Arial"/>
              </a:rPr>
              <a:t>Aquaporins are always present in PCT</a:t>
            </a:r>
          </a:p>
          <a:p>
            <a:pPr lvl="2"/>
            <a:r>
              <a:rPr lang="en-US" b="1" dirty="0">
                <a:latin typeface="Arial"/>
                <a:sym typeface="Wingdings" charset="0"/>
              </a:rPr>
              <a:t>Facultative water reabsorption</a:t>
            </a:r>
          </a:p>
          <a:p>
            <a:pPr lvl="3"/>
            <a:r>
              <a:rPr lang="en-US" dirty="0">
                <a:latin typeface="Arial"/>
              </a:rPr>
              <a:t>Aquaporins are inserted in collecting ducts only if ADH is present </a:t>
            </a:r>
            <a:endParaRPr lang="en-US" dirty="0">
              <a:latin typeface="Arial"/>
              <a:sym typeface="Wingdings" charset="0"/>
            </a:endParaRPr>
          </a:p>
        </p:txBody>
      </p:sp>
    </p:spTree>
    <p:extLst>
      <p:ext uri="{BB962C8B-B14F-4D97-AF65-F5344CB8AC3E}">
        <p14:creationId xmlns:p14="http://schemas.microsoft.com/office/powerpoint/2010/main" val="248056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Tubular Reabsorption of Nutrients, Water, and Ions </a:t>
            </a:r>
            <a:r>
              <a:rPr lang="en-US" sz="2800" dirty="0">
                <a:latin typeface="Times New Roman"/>
              </a:rPr>
              <a:t>(3 of 3) </a:t>
            </a:r>
            <a:endParaRPr lang="en-IN" sz="2800" dirty="0">
              <a:latin typeface="Times New Roman"/>
            </a:endParaRPr>
          </a:p>
        </p:txBody>
      </p:sp>
      <p:sp>
        <p:nvSpPr>
          <p:cNvPr id="4" name="Content Placeholder 3"/>
          <p:cNvSpPr>
            <a:spLocks noGrp="1"/>
          </p:cNvSpPr>
          <p:nvPr>
            <p:ph idx="1"/>
          </p:nvPr>
        </p:nvSpPr>
        <p:spPr>
          <a:xfrm>
            <a:off x="457581" y="1643126"/>
            <a:ext cx="8000619" cy="2277547"/>
          </a:xfrm>
        </p:spPr>
        <p:txBody>
          <a:bodyPr wrap="square">
            <a:spAutoFit/>
          </a:bodyPr>
          <a:lstStyle/>
          <a:p>
            <a:r>
              <a:rPr lang="en-US" b="1" dirty="0">
                <a:latin typeface="Arial"/>
              </a:rPr>
              <a:t>Passive tubular reabsorption of solutes</a:t>
            </a:r>
          </a:p>
          <a:p>
            <a:pPr lvl="1"/>
            <a:r>
              <a:rPr lang="en-US" dirty="0">
                <a:latin typeface="Arial"/>
              </a:rPr>
              <a:t>Solute concentration in filtrate increases as water is reabsorbed</a:t>
            </a:r>
          </a:p>
          <a:p>
            <a:pPr lvl="2"/>
            <a:r>
              <a:rPr lang="en-US" dirty="0">
                <a:latin typeface="Arial"/>
                <a:sym typeface="Wingdings" charset="0"/>
              </a:rPr>
              <a:t>Creates concentration gradients for solutes, which drive their entry into tubule cell and peritubular capillaries</a:t>
            </a:r>
            <a:endParaRPr lang="en-US" dirty="0">
              <a:latin typeface="Arial"/>
            </a:endParaRPr>
          </a:p>
          <a:p>
            <a:pPr lvl="1"/>
            <a:r>
              <a:rPr lang="en-US" dirty="0">
                <a:latin typeface="Arial"/>
              </a:rPr>
              <a:t>Fat-soluble substances, some ions, and urea will follow water into peritubular capillaries down their concentration gradients</a:t>
            </a:r>
          </a:p>
          <a:p>
            <a:pPr lvl="2"/>
            <a:r>
              <a:rPr lang="en-US" dirty="0">
                <a:latin typeface="Arial"/>
              </a:rPr>
              <a:t>For this reason, lipid-soluble drugs and environmental pollutants are reabsorbed even though it is not desirable</a:t>
            </a:r>
          </a:p>
        </p:txBody>
      </p:sp>
    </p:spTree>
    <p:extLst>
      <p:ext uri="{BB962C8B-B14F-4D97-AF65-F5344CB8AC3E}">
        <p14:creationId xmlns:p14="http://schemas.microsoft.com/office/powerpoint/2010/main" val="264287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(1 of 7)</a:t>
            </a:r>
            <a:endParaRPr lang="en-IN" sz="2800" dirty="0">
              <a:latin typeface="Times New Roman"/>
            </a:endParaRPr>
          </a:p>
        </p:txBody>
      </p:sp>
      <p:pic>
        <p:nvPicPr>
          <p:cNvPr id="5" name="Picture 4"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10; - Step 2: “Downhill” Na+ entry at the apical membrane. Na+ enters by secondary active    transport.&#10; - Step 3: Reabsorption of organic nutrients and certain ions via cotransport at the apical    membrane. These substances include glucose, amino acids, some ions, and vitamins,    which enter via secondary active transport.&#10; - Step 4: Reabsorption of water by osmosis through aquaporins. Water reabsorption     increases the concentration of the solutes that are left behind. The solutes can then be    reabsorbed as they move down their gradients:&#10; - Step 5: Lipid-soluble substances diffuse by the transcellular route.&#10; - Step 6: Various ions (e.g. Cl-, Ca2+, K+) and urea diffuse by the paracellular rou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2" y="1600200"/>
            <a:ext cx="5753415" cy="3949805"/>
          </a:xfrm>
          <a:prstGeom prst="rect">
            <a:avLst/>
          </a:prstGeom>
        </p:spPr>
      </p:pic>
      <p:sp>
        <p:nvSpPr>
          <p:cNvPr id="6" name="Content Placeholder 5"/>
          <p:cNvSpPr>
            <a:spLocks noGrp="1"/>
          </p:cNvSpPr>
          <p:nvPr>
            <p:ph sz="quarter" idx="13"/>
          </p:nvPr>
        </p:nvSpPr>
        <p:spPr>
          <a:xfrm>
            <a:off x="457581" y="5926666"/>
            <a:ext cx="8686800" cy="246221"/>
          </a:xfrm>
        </p:spPr>
        <p:txBody>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180309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(2 of 7)</a:t>
            </a:r>
            <a:endParaRPr lang="en-IN" sz="2800" dirty="0">
              <a:latin typeface="Times New Roman"/>
            </a:endParaRPr>
          </a:p>
        </p:txBody>
      </p:sp>
      <p:pic>
        <p:nvPicPr>
          <p:cNvPr id="2" name="Picture 1"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2" y="1600200"/>
            <a:ext cx="5753415" cy="3949805"/>
          </a:xfrm>
          <a:prstGeom prst="rect">
            <a:avLst/>
          </a:prstGeom>
        </p:spPr>
      </p:pic>
      <p:sp>
        <p:nvSpPr>
          <p:cNvPr id="4" name="Content Placeholder 3"/>
          <p:cNvSpPr>
            <a:spLocks noGrp="1"/>
          </p:cNvSpPr>
          <p:nvPr>
            <p:ph sz="quarter" idx="13"/>
          </p:nvPr>
        </p:nvSpPr>
        <p:spPr>
          <a:xfrm>
            <a:off x="457581" y="5925979"/>
            <a:ext cx="8686800" cy="246221"/>
          </a:xfrm>
        </p:spPr>
        <p:txBody>
          <a:bodyPr>
            <a:spAutoFit/>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123563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(3 of 7)</a:t>
            </a:r>
            <a:endParaRPr lang="en-IN" sz="2800" dirty="0">
              <a:latin typeface="Times New Roman"/>
            </a:endParaRPr>
          </a:p>
        </p:txBody>
      </p:sp>
      <p:pic>
        <p:nvPicPr>
          <p:cNvPr id="2" name="Picture 1"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10; - Step 2: “Downhill” Na+ entry at the apical membrane. Na+ enters by secondary active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2" y="1600200"/>
            <a:ext cx="5753415" cy="3949805"/>
          </a:xfrm>
          <a:prstGeom prst="rect">
            <a:avLst/>
          </a:prstGeom>
        </p:spPr>
      </p:pic>
      <p:sp>
        <p:nvSpPr>
          <p:cNvPr id="4" name="Content Placeholder 3"/>
          <p:cNvSpPr>
            <a:spLocks noGrp="1"/>
          </p:cNvSpPr>
          <p:nvPr>
            <p:ph sz="quarter" idx="13"/>
          </p:nvPr>
        </p:nvSpPr>
        <p:spPr>
          <a:xfrm>
            <a:off x="457581" y="5925979"/>
            <a:ext cx="8686800" cy="246221"/>
          </a:xfrm>
        </p:spPr>
        <p:txBody>
          <a:bodyPr>
            <a:spAutoFit/>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356834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(4 of 7)</a:t>
            </a:r>
            <a:endParaRPr lang="en-IN" sz="2800" dirty="0">
              <a:latin typeface="Times New Roman"/>
            </a:endParaRPr>
          </a:p>
        </p:txBody>
      </p:sp>
      <p:pic>
        <p:nvPicPr>
          <p:cNvPr id="2" name="Picture 1"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10;               - Step 2: “Downhill” Na+ entry at the apical membrane. Na+ enters by secondary active transport.&#10;               - Step 3: Reabsorption of organic nutrients and certain ions via cotransport at the apical membrane. These substances include glucose, amino acids, some ions, and vitamins, which enter via secondary active transpor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2" y="1600200"/>
            <a:ext cx="5753415" cy="3949805"/>
          </a:xfrm>
          <a:prstGeom prst="rect">
            <a:avLst/>
          </a:prstGeom>
        </p:spPr>
      </p:pic>
      <p:sp>
        <p:nvSpPr>
          <p:cNvPr id="4" name="Content Placeholder 3"/>
          <p:cNvSpPr>
            <a:spLocks noGrp="1"/>
          </p:cNvSpPr>
          <p:nvPr>
            <p:ph sz="quarter" idx="13"/>
          </p:nvPr>
        </p:nvSpPr>
        <p:spPr>
          <a:xfrm>
            <a:off x="457581" y="5925979"/>
            <a:ext cx="8686800" cy="246221"/>
          </a:xfrm>
        </p:spPr>
        <p:txBody>
          <a:bodyPr>
            <a:spAutoFit/>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387472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229600" cy="523220"/>
          </a:xfrm>
        </p:spPr>
        <p:txBody>
          <a:bodyPr>
            <a:spAutoFit/>
          </a:bodyPr>
          <a:lstStyle/>
          <a:p>
            <a:r>
              <a:rPr lang="en-US" dirty="0">
                <a:latin typeface="Times New Roman"/>
              </a:rPr>
              <a:t>25.5 Step 2: Tubular Reabsorption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200" y="1600201"/>
            <a:ext cx="7772400" cy="2664832"/>
          </a:xfrm>
        </p:spPr>
        <p:txBody>
          <a:bodyPr wrap="square">
            <a:spAutoFit/>
          </a:bodyPr>
          <a:lstStyle/>
          <a:p>
            <a:pPr>
              <a:spcBef>
                <a:spcPts val="500"/>
              </a:spcBef>
              <a:defRPr/>
            </a:pPr>
            <a:r>
              <a:rPr lang="en-US" b="1" dirty="0"/>
              <a:t>Tubular reabsorption </a:t>
            </a:r>
            <a:r>
              <a:rPr lang="en-US" dirty="0"/>
              <a:t>quickly reclaims most of tubular contents and returns them to blood</a:t>
            </a:r>
          </a:p>
          <a:p>
            <a:pPr>
              <a:spcBef>
                <a:spcPts val="500"/>
              </a:spcBef>
              <a:defRPr/>
            </a:pPr>
            <a:r>
              <a:rPr lang="en-US" dirty="0"/>
              <a:t>Selective transepithelial process</a:t>
            </a:r>
          </a:p>
          <a:p>
            <a:pPr lvl="1">
              <a:spcBef>
                <a:spcPts val="500"/>
              </a:spcBef>
              <a:defRPr/>
            </a:pPr>
            <a:r>
              <a:rPr lang="en-US" dirty="0"/>
              <a:t>Almost all organic nutrients are reabsorbed</a:t>
            </a:r>
          </a:p>
          <a:p>
            <a:pPr lvl="1">
              <a:spcBef>
                <a:spcPts val="500"/>
              </a:spcBef>
              <a:defRPr/>
            </a:pPr>
            <a:r>
              <a:rPr lang="en-US" dirty="0"/>
              <a:t>Water and ion reabsorption is hormonally regulated and adjusted</a:t>
            </a:r>
          </a:p>
          <a:p>
            <a:pPr>
              <a:spcBef>
                <a:spcPts val="500"/>
              </a:spcBef>
              <a:defRPr/>
            </a:pPr>
            <a:r>
              <a:rPr lang="en-US" dirty="0"/>
              <a:t>Includes </a:t>
            </a:r>
            <a:r>
              <a:rPr lang="en-US" b="1" dirty="0"/>
              <a:t>active</a:t>
            </a:r>
            <a:r>
              <a:rPr lang="en-US" dirty="0"/>
              <a:t> and </a:t>
            </a:r>
            <a:r>
              <a:rPr lang="en-US" b="1" dirty="0"/>
              <a:t>passive tubular reabsorption</a:t>
            </a:r>
          </a:p>
          <a:p>
            <a:pPr>
              <a:spcBef>
                <a:spcPts val="500"/>
              </a:spcBef>
              <a:defRPr/>
            </a:pPr>
            <a:r>
              <a:rPr lang="en-US" dirty="0"/>
              <a:t>Substances can follow two routes:</a:t>
            </a:r>
          </a:p>
          <a:p>
            <a:pPr marL="800100" lvl="1" indent="-342900">
              <a:spcBef>
                <a:spcPts val="500"/>
              </a:spcBef>
              <a:buFont typeface="+mj-lt"/>
              <a:buAutoNum type="arabicPeriod"/>
              <a:defRPr/>
            </a:pPr>
            <a:r>
              <a:rPr lang="en-US" dirty="0"/>
              <a:t> </a:t>
            </a:r>
            <a:r>
              <a:rPr lang="en-US" b="1" dirty="0" err="1"/>
              <a:t>Transcellular</a:t>
            </a:r>
            <a:endParaRPr lang="en-US" b="1" dirty="0"/>
          </a:p>
          <a:p>
            <a:pPr marL="800100" lvl="1" indent="-342900">
              <a:spcBef>
                <a:spcPts val="500"/>
              </a:spcBef>
              <a:buFont typeface="+mj-lt"/>
              <a:buAutoNum type="arabicPeriod"/>
              <a:defRPr/>
            </a:pPr>
            <a:r>
              <a:rPr lang="en-US" dirty="0"/>
              <a:t> </a:t>
            </a:r>
            <a:r>
              <a:rPr lang="en-US" b="1" dirty="0" err="1"/>
              <a:t>Paracellular</a:t>
            </a:r>
            <a:endParaRPr lang="en-US" b="1" dirty="0"/>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(5 of 7)</a:t>
            </a:r>
            <a:endParaRPr lang="en-IN" sz="2800" dirty="0">
              <a:latin typeface="Times New Roman"/>
            </a:endParaRPr>
          </a:p>
        </p:txBody>
      </p:sp>
      <p:pic>
        <p:nvPicPr>
          <p:cNvPr id="2" name="Picture 1"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10;               - Step 2: “Downhill” Na+ entry at the apical membrane. Na+ enters by secondary active transport.&#10;               - Step 3: Reabsorption of organic nutrients and certain ions via cotransport at the apical membrane. These substances include glucose, amino acids, some ions, and vitamins, which enter via secondary active transport.&#10; - Step 4: Reabsorption of water by osmosis through aquaporins. Water reabsorption increases the concentration of the solutes that are left behind. The solutes can then be reabsorbed as they move down their gradi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3" y="1600200"/>
            <a:ext cx="5753415" cy="3949805"/>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138977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(6 of 7)</a:t>
            </a:r>
            <a:endParaRPr lang="en-IN" sz="2800" dirty="0">
              <a:latin typeface="Times New Roman"/>
            </a:endParaRPr>
          </a:p>
        </p:txBody>
      </p:sp>
      <p:pic>
        <p:nvPicPr>
          <p:cNvPr id="2" name="Picture 1"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10;               - Step 2: “Downhill” Na+ entry at the apical membrane. Na+ enters by secondary active transport.&#10;               - Step 3: Reabsorption of organic nutrients and certain ions via cotransport at the apical membrane. These substances include glucose, amino acids, some ions, and vitamins, which enter via secondary active transport.&#10; - Step 4: Reabsorption of water by osmosis through aquaporins. Water reabsorption increases the concentration of the solutes that are left behind. The solutes can then be reabsorbed as they move down their gradients:&#10; - Step 5: Lipid-soluble substances diffuse by the transcellular rout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3" y="1600200"/>
            <a:ext cx="5753415" cy="3949805"/>
          </a:xfrm>
          <a:prstGeom prst="rect">
            <a:avLst/>
          </a:prstGeom>
        </p:spPr>
      </p:pic>
      <p:sp>
        <p:nvSpPr>
          <p:cNvPr id="4" name="Content Placeholder 3"/>
          <p:cNvSpPr>
            <a:spLocks noGrp="1"/>
          </p:cNvSpPr>
          <p:nvPr>
            <p:ph sz="quarter" idx="13"/>
          </p:nvPr>
        </p:nvSpPr>
        <p:spPr>
          <a:xfrm>
            <a:off x="457200" y="5926666"/>
            <a:ext cx="8686800" cy="246221"/>
          </a:xfrm>
        </p:spPr>
        <p:txBody>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280872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Tubular Reabsorption of Water and Nutrients Uses Active and Passive Transport </a:t>
            </a:r>
            <a:r>
              <a:rPr lang="en-US" sz="2800" dirty="0">
                <a:latin typeface="Times New Roman"/>
              </a:rPr>
              <a:t>(7 of 7)</a:t>
            </a:r>
            <a:endParaRPr lang="en-IN" sz="2800" dirty="0">
              <a:latin typeface="Times New Roman"/>
            </a:endParaRPr>
          </a:p>
        </p:txBody>
      </p:sp>
      <p:pic>
        <p:nvPicPr>
          <p:cNvPr id="2" name="Picture 1" descr="This drawing illustrates the reabsorption of glucose, amino acids, some ions, lipid-soluble substances, and various ions and urea in the proximal convoluted tubule where 80% of filtrate is reabsorbed.  &#10;&#10;Diagram shows filtrate in tubule lumen which is bordered by tubule cells. Tubule cells contain transport proteins and aquaporins in apical surface, as well as transport proteins and ion channels in basolateral surface.  Tubule cells are separated from peritubular capillary by interstitial space. The drawing depicts reabsorption by PCT cells in a series of six steps.&#10; - Step 1: At the basolateral membrane, Na+ is pumped into the interstitial space by the Na+- K+-ATPase. The drawing shows three Na+ entering the interstitial fluid by primary active transport, then entering the peritubular capillary by passive transport (diffusion). Meanwhile, two K+ move from the interstitial fluid into the tubule cell by primary active transport, and move into the interstitial fluid by passive transport (diffusion). From the interstitial fluid the K+ may join with the K+ moving back into the tubule cell by primary active transport, or it may move by passive transport (diffusion) into the peritubular capillary. Active Na+ transport creates concentration gradients that drive:&#10;               - Step 2: “Downhill” Na+ entry at the apical membrane. Na+ enters by secondary active transport.&#10;               - Step 3: Reabsorption of organic nutrients and certain ions via cotransport at the apical membrane. These substances include glucose, amino acids, some ions, and vitamins, which enter via secondary active transport.&#10; - Step 4: Reabsorption of water by osmosis through aquaporins. Water reabsorption increases the concentration of the solutes that are left behind. The solutes can then be reabsorbed as they move down their gradients:&#10; - Step 5: Lipid-soluble substances diffuse by the transcellular route.&#10;                - Step 6: Various ions (e.g. Cl-, Ca2+, K+) and urea diffuse by the paracellular rou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13" y="1600200"/>
            <a:ext cx="5753415" cy="3949805"/>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25.16 </a:t>
            </a:r>
            <a:r>
              <a:rPr lang="en-US" dirty="0">
                <a:latin typeface="Arial"/>
              </a:rPr>
              <a:t>Tubular reabsorption of water and nutrients uses active and passive transport.</a:t>
            </a:r>
          </a:p>
        </p:txBody>
      </p:sp>
    </p:spTree>
    <p:extLst>
      <p:ext uri="{BB962C8B-B14F-4D97-AF65-F5344CB8AC3E}">
        <p14:creationId xmlns:p14="http://schemas.microsoft.com/office/powerpoint/2010/main" val="410756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305800" cy="523220"/>
          </a:xfrm>
        </p:spPr>
        <p:txBody>
          <a:bodyPr wrap="square">
            <a:spAutoFit/>
          </a:bodyPr>
          <a:lstStyle/>
          <a:p>
            <a:r>
              <a:rPr lang="en-US" dirty="0">
                <a:latin typeface="Times New Roman"/>
              </a:rPr>
              <a:t>Transport Maximum</a:t>
            </a:r>
            <a:endParaRPr lang="en-IN" b="0" dirty="0">
              <a:latin typeface="Times New Roman"/>
            </a:endParaRPr>
          </a:p>
        </p:txBody>
      </p:sp>
      <p:sp>
        <p:nvSpPr>
          <p:cNvPr id="4" name="Content Placeholder 3"/>
          <p:cNvSpPr>
            <a:spLocks noGrp="1"/>
          </p:cNvSpPr>
          <p:nvPr>
            <p:ph idx="1"/>
          </p:nvPr>
        </p:nvSpPr>
        <p:spPr>
          <a:xfrm>
            <a:off x="457581" y="1643126"/>
            <a:ext cx="8229600" cy="1785104"/>
          </a:xfrm>
        </p:spPr>
        <p:txBody>
          <a:bodyPr wrap="square">
            <a:spAutoFit/>
          </a:bodyPr>
          <a:lstStyle/>
          <a:p>
            <a:r>
              <a:rPr lang="en-US" dirty="0">
                <a:latin typeface="Arial"/>
              </a:rPr>
              <a:t>Transcellular transport systems are specific and limited</a:t>
            </a:r>
          </a:p>
          <a:p>
            <a:pPr lvl="1"/>
            <a:r>
              <a:rPr lang="en-US" dirty="0">
                <a:latin typeface="Arial"/>
              </a:rPr>
              <a:t>Transport maximum (</a:t>
            </a:r>
            <a:r>
              <a:rPr lang="en-US" i="0" dirty="0">
                <a:latin typeface="Times New Roman" panose="02020603050405020304" pitchFamily="18" charset="0"/>
                <a:cs typeface="Times New Roman" panose="02020603050405020304" pitchFamily="18" charset="0"/>
              </a:rPr>
              <a:t>T</a:t>
            </a:r>
            <a:r>
              <a:rPr lang="en-US" i="0" baseline="-25000" dirty="0">
                <a:latin typeface="Times New Roman" panose="02020603050405020304" pitchFamily="18" charset="0"/>
                <a:cs typeface="Times New Roman" panose="02020603050405020304" pitchFamily="18" charset="0"/>
              </a:rPr>
              <a:t>m</a:t>
            </a:r>
            <a:r>
              <a:rPr lang="en-US" dirty="0">
                <a:latin typeface="Arial"/>
              </a:rPr>
              <a:t>) exists for almost every reabsorbed substance</a:t>
            </a:r>
          </a:p>
          <a:p>
            <a:pPr lvl="2"/>
            <a:r>
              <a:rPr lang="en-US" dirty="0">
                <a:latin typeface="Arial"/>
              </a:rPr>
              <a:t>Reflects number of carriers in renal tubules that are available </a:t>
            </a:r>
          </a:p>
          <a:p>
            <a:pPr lvl="1"/>
            <a:r>
              <a:rPr lang="en-US" dirty="0">
                <a:latin typeface="Arial"/>
              </a:rPr>
              <a:t>When carriers for a solute are saturated, excess is excreted in urine</a:t>
            </a:r>
          </a:p>
          <a:p>
            <a:pPr lvl="2"/>
            <a:r>
              <a:rPr lang="en-US" dirty="0">
                <a:latin typeface="Arial"/>
              </a:rPr>
              <a:t>Example: hyperglycemia </a:t>
            </a:r>
            <a:r>
              <a:rPr lang="en-US" dirty="0">
                <a:latin typeface="Arial"/>
                <a:sym typeface="Wingdings" charset="0"/>
              </a:rPr>
              <a:t>leads to high blood glucose levels that exceed </a:t>
            </a:r>
            <a:r>
              <a:rPr lang="en-US" i="0" dirty="0">
                <a:latin typeface="Times New Roman" panose="02020603050405020304" pitchFamily="18" charset="0"/>
                <a:cs typeface="Times New Roman" panose="02020603050405020304" pitchFamily="18" charset="0"/>
                <a:sym typeface="Wingdings" charset="0"/>
              </a:rPr>
              <a:t>T</a:t>
            </a:r>
            <a:r>
              <a:rPr lang="en-US" i="0" baseline="-25000" dirty="0">
                <a:latin typeface="Times New Roman" panose="02020603050405020304" pitchFamily="18" charset="0"/>
                <a:cs typeface="Times New Roman" panose="02020603050405020304" pitchFamily="18" charset="0"/>
                <a:sym typeface="Wingdings" charset="0"/>
              </a:rPr>
              <a:t>m</a:t>
            </a:r>
            <a:r>
              <a:rPr lang="en-US" dirty="0">
                <a:latin typeface="Arial"/>
                <a:sym typeface="Wingdings" charset="0"/>
              </a:rPr>
              <a:t>, and glucose spills over into urine</a:t>
            </a:r>
          </a:p>
        </p:txBody>
      </p:sp>
    </p:spTree>
    <p:extLst>
      <p:ext uri="{BB962C8B-B14F-4D97-AF65-F5344CB8AC3E}">
        <p14:creationId xmlns:p14="http://schemas.microsoft.com/office/powerpoint/2010/main" val="7569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Reabsorptive Capabilities of Renal Tubules and Collecting Ducts </a:t>
            </a:r>
            <a:r>
              <a:rPr lang="en-US" sz="2800" dirty="0">
                <a:latin typeface="Times New Roman"/>
              </a:rPr>
              <a:t>(1 of 5) </a:t>
            </a:r>
            <a:endParaRPr lang="en-IN" sz="2800" dirty="0">
              <a:latin typeface="Times New Roman"/>
            </a:endParaRPr>
          </a:p>
        </p:txBody>
      </p:sp>
      <p:sp>
        <p:nvSpPr>
          <p:cNvPr id="4" name="Content Placeholder 3"/>
          <p:cNvSpPr>
            <a:spLocks noGrp="1"/>
          </p:cNvSpPr>
          <p:nvPr>
            <p:ph idx="1"/>
          </p:nvPr>
        </p:nvSpPr>
        <p:spPr>
          <a:xfrm>
            <a:off x="457581" y="1643126"/>
            <a:ext cx="8229600" cy="2185214"/>
          </a:xfrm>
        </p:spPr>
        <p:txBody>
          <a:bodyPr wrap="square">
            <a:spAutoFit/>
          </a:bodyPr>
          <a:lstStyle/>
          <a:p>
            <a:r>
              <a:rPr lang="en-US" b="1" dirty="0">
                <a:latin typeface="Arial"/>
              </a:rPr>
              <a:t>Proximal convoluted tubule</a:t>
            </a:r>
          </a:p>
          <a:p>
            <a:pPr lvl="1"/>
            <a:r>
              <a:rPr lang="en-US" dirty="0">
                <a:latin typeface="Arial"/>
              </a:rPr>
              <a:t>Site of most reabsorption</a:t>
            </a:r>
          </a:p>
          <a:p>
            <a:pPr lvl="2"/>
            <a:r>
              <a:rPr lang="en-US" dirty="0">
                <a:latin typeface="Arial"/>
              </a:rPr>
              <a:t>All nutrients, such as glucose and amino acids, are reabsorbed</a:t>
            </a:r>
          </a:p>
          <a:p>
            <a:pPr lvl="2"/>
            <a:r>
              <a:rPr lang="en-US" dirty="0">
                <a:latin typeface="Arial"/>
              </a:rPr>
              <a:t>65% of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a:rPr>
              <a:t> and water reabsorbed</a:t>
            </a:r>
          </a:p>
          <a:p>
            <a:pPr lvl="2"/>
            <a:r>
              <a:rPr lang="en-US" dirty="0">
                <a:latin typeface="Arial"/>
              </a:rPr>
              <a:t>Many ions</a:t>
            </a:r>
          </a:p>
          <a:p>
            <a:pPr lvl="2"/>
            <a:r>
              <a:rPr lang="en-US" dirty="0">
                <a:latin typeface="Arial"/>
              </a:rPr>
              <a:t>Almost all uric acid</a:t>
            </a:r>
          </a:p>
          <a:p>
            <a:pPr lvl="2"/>
            <a:r>
              <a:rPr lang="en-US" dirty="0">
                <a:latin typeface="Arial"/>
              </a:rPr>
              <a:t>About half of urea (later secreted back into filtrate)</a:t>
            </a:r>
          </a:p>
        </p:txBody>
      </p:sp>
    </p:spTree>
    <p:extLst>
      <p:ext uri="{BB962C8B-B14F-4D97-AF65-F5344CB8AC3E}">
        <p14:creationId xmlns:p14="http://schemas.microsoft.com/office/powerpoint/2010/main" val="422581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Reabsorptive Capabilities of Renal Tubules and Collecting Ducts </a:t>
            </a:r>
            <a:r>
              <a:rPr lang="en-US" sz="2800" dirty="0">
                <a:latin typeface="Times New Roman"/>
              </a:rPr>
              <a:t>(2 of 5) </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229600" cy="2108269"/>
              </a:xfrm>
            </p:spPr>
            <p:txBody>
              <a:bodyPr wrap="square">
                <a:spAutoFit/>
              </a:bodyPr>
              <a:lstStyle/>
              <a:p>
                <a:r>
                  <a:rPr lang="en-US" b="1" dirty="0">
                    <a:latin typeface="Arial"/>
                  </a:rPr>
                  <a:t>Nephron loop</a:t>
                </a:r>
              </a:p>
              <a:p>
                <a:pPr lvl="1"/>
                <a:r>
                  <a:rPr lang="en-US" dirty="0">
                    <a:latin typeface="Arial"/>
                  </a:rPr>
                  <a:t>Descending limb: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r>
                  <a:rPr lang="en-US" dirty="0">
                    <a:latin typeface="Times New Roman" panose="02020603050405020304" pitchFamily="18" charset="0"/>
                    <a:cs typeface="Times New Roman" panose="02020603050405020304" pitchFamily="18" charset="0"/>
                  </a:rPr>
                  <a:t> </a:t>
                </a:r>
                <a:r>
                  <a:rPr lang="en-US" dirty="0">
                    <a:latin typeface="Arial"/>
                  </a:rPr>
                  <a:t>can leave, solutes cannot</a:t>
                </a:r>
              </a:p>
              <a:p>
                <a:pPr lvl="1"/>
                <a:r>
                  <a:rPr lang="en-US" dirty="0">
                    <a:latin typeface="Arial"/>
                  </a:rPr>
                  <a:t>Ascending limb: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r>
                  <a:rPr lang="en-US" i="0" dirty="0">
                    <a:latin typeface="Times New Roman" panose="02020603050405020304" pitchFamily="18" charset="0"/>
                    <a:cs typeface="Times New Roman" panose="02020603050405020304" pitchFamily="18" charset="0"/>
                  </a:rPr>
                  <a:t> </a:t>
                </a:r>
                <a:r>
                  <a:rPr lang="en-US" dirty="0">
                    <a:latin typeface="Arial"/>
                  </a:rPr>
                  <a:t>cannot leave, solutes can</a:t>
                </a:r>
              </a:p>
              <a:p>
                <a:pPr lvl="2"/>
                <a:r>
                  <a:rPr lang="en-US" dirty="0">
                    <a:latin typeface="Arial"/>
                  </a:rPr>
                  <a:t>Thin segment is passive to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a:rPr>
                  <a:t> movement</a:t>
                </a:r>
              </a:p>
              <a:p>
                <a:pPr lvl="2"/>
                <a:r>
                  <a:rPr lang="en-US" dirty="0">
                    <a:latin typeface="Arial"/>
                  </a:rPr>
                  <a:t>Thick segment has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-2Cl</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a:t>
                </a:r>
                <a:r>
                  <a:rPr lang="en-US" dirty="0">
                    <a:latin typeface="Arial"/>
                  </a:rPr>
                  <a:t>symporters and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-H</a:t>
                </a:r>
                <a:r>
                  <a:rPr lang="en-US" i="0" baseline="30000" dirty="0">
                    <a:latin typeface="Arial" panose="020B0604020202020204" pitchFamily="34" charset="0"/>
                    <a:cs typeface="Arial" panose="020B0604020202020204" pitchFamily="34" charset="0"/>
                  </a:rPr>
                  <a:t>+</a:t>
                </a:r>
                <a:r>
                  <a:rPr lang="en-US" i="0" dirty="0">
                    <a:latin typeface="+mj-lt"/>
                    <a:cs typeface="Times New Roman" panose="02020603050405020304" pitchFamily="18" charset="0"/>
                  </a:rPr>
                  <a:t> </a:t>
                </a:r>
                <a:r>
                  <a:rPr lang="en-US" dirty="0">
                    <a:latin typeface="Arial"/>
                  </a:rPr>
                  <a:t>antiporters that transport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a:rPr>
                  <a:t> into cell</a:t>
                </a:r>
              </a:p>
              <a:p>
                <a:pPr lvl="3"/>
                <a:r>
                  <a:rPr lang="en-US" dirty="0">
                    <a:latin typeface="Arial"/>
                  </a:rPr>
                  <a:t>Some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can pass into cell by paracellular route in this area of limb</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229600" cy="2108269"/>
              </a:xfrm>
              <a:blipFill rotWithShape="1">
                <a:blip r:embed="rId3"/>
                <a:stretch>
                  <a:fillRect l="-1333" t="-3188" b="-5217"/>
                </a:stretch>
              </a:blipFill>
            </p:spPr>
            <p:txBody>
              <a:bodyPr/>
              <a:lstStyle/>
              <a:p>
                <a:r>
                  <a:rPr lang="en-US">
                    <a:noFill/>
                  </a:rPr>
                  <a:t> </a:t>
                </a:r>
              </a:p>
            </p:txBody>
          </p:sp>
        </mc:Fallback>
      </mc:AlternateContent>
    </p:spTree>
    <p:extLst>
      <p:ext uri="{BB962C8B-B14F-4D97-AF65-F5344CB8AC3E}">
        <p14:creationId xmlns:p14="http://schemas.microsoft.com/office/powerpoint/2010/main" val="311385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Reabsorptive Capabilities of Renal Tubules and Collecting Ducts </a:t>
            </a:r>
            <a:r>
              <a:rPr lang="en-US" sz="2800" dirty="0">
                <a:latin typeface="Times New Roman"/>
              </a:rPr>
              <a:t>(3 of 5) </a:t>
            </a:r>
            <a:endParaRPr lang="en-IN" sz="2800" dirty="0">
              <a:latin typeface="Times New Roman"/>
            </a:endParaRPr>
          </a:p>
        </p:txBody>
      </p:sp>
      <p:sp>
        <p:nvSpPr>
          <p:cNvPr id="4" name="Content Placeholder 3"/>
          <p:cNvSpPr>
            <a:spLocks noGrp="1"/>
          </p:cNvSpPr>
          <p:nvPr>
            <p:ph idx="1"/>
          </p:nvPr>
        </p:nvSpPr>
        <p:spPr>
          <a:xfrm>
            <a:off x="457581" y="1643126"/>
            <a:ext cx="8229600" cy="2108269"/>
          </a:xfrm>
        </p:spPr>
        <p:txBody>
          <a:bodyPr wrap="square">
            <a:spAutoFit/>
          </a:bodyPr>
          <a:lstStyle/>
          <a:p>
            <a:r>
              <a:rPr lang="en-US" b="1" dirty="0">
                <a:latin typeface="Arial"/>
              </a:rPr>
              <a:t>Distal convoluted tubule and collecting duct</a:t>
            </a:r>
          </a:p>
          <a:p>
            <a:pPr lvl="1"/>
            <a:r>
              <a:rPr lang="en-US" dirty="0">
                <a:latin typeface="Arial"/>
              </a:rPr>
              <a:t>Reabsorption is hormonally regulated in these areas</a:t>
            </a:r>
          </a:p>
          <a:p>
            <a:pPr lvl="1"/>
            <a:r>
              <a:rPr lang="en-US" b="1" dirty="0">
                <a:latin typeface="Arial"/>
              </a:rPr>
              <a:t>Antidiuretic hormone </a:t>
            </a:r>
            <a:r>
              <a:rPr lang="en-US" dirty="0">
                <a:latin typeface="Arial"/>
              </a:rPr>
              <a:t>(</a:t>
            </a:r>
            <a:r>
              <a:rPr lang="en-US" b="1" dirty="0">
                <a:latin typeface="Arial"/>
              </a:rPr>
              <a:t>ADH</a:t>
            </a:r>
            <a:r>
              <a:rPr lang="en-US" dirty="0">
                <a:latin typeface="Arial"/>
              </a:rPr>
              <a:t>)</a:t>
            </a:r>
          </a:p>
          <a:p>
            <a:pPr lvl="2"/>
            <a:r>
              <a:rPr lang="en-US" dirty="0">
                <a:latin typeface="Arial"/>
              </a:rPr>
              <a:t>Released by posterior pituitary gland</a:t>
            </a:r>
          </a:p>
          <a:p>
            <a:pPr lvl="2"/>
            <a:r>
              <a:rPr lang="en-US" dirty="0">
                <a:latin typeface="Arial"/>
              </a:rPr>
              <a:t>Causes principal cells of collecting ducts to insert aquaporins in apical membranes, </a:t>
            </a:r>
            <a:r>
              <a:rPr lang="en-US" dirty="0">
                <a:latin typeface="Arial"/>
                <a:sym typeface="Wingdings" charset="0"/>
              </a:rPr>
              <a:t>increasing water reabsorption</a:t>
            </a:r>
          </a:p>
          <a:p>
            <a:pPr lvl="3"/>
            <a:r>
              <a:rPr lang="en-US" dirty="0">
                <a:latin typeface="Arial"/>
                <a:sym typeface="Wingdings" charset="0"/>
              </a:rPr>
              <a:t>Increased ADH levels cause an increase in water reabsorption</a:t>
            </a:r>
            <a:endParaRPr lang="en-US" dirty="0">
              <a:latin typeface="Arial"/>
            </a:endParaRPr>
          </a:p>
        </p:txBody>
      </p:sp>
    </p:spTree>
    <p:extLst>
      <p:ext uri="{BB962C8B-B14F-4D97-AF65-F5344CB8AC3E}">
        <p14:creationId xmlns:p14="http://schemas.microsoft.com/office/powerpoint/2010/main" val="2387947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Reabsorptive Capabilities of Renal Tubules and Collecting Ducts </a:t>
            </a:r>
            <a:r>
              <a:rPr lang="en-US" sz="2800" dirty="0">
                <a:latin typeface="Times New Roman"/>
              </a:rPr>
              <a:t>(4 of 5) </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229600" cy="2354491"/>
              </a:xfrm>
            </p:spPr>
            <p:txBody>
              <a:bodyPr wrap="square">
                <a:spAutoFit/>
              </a:bodyPr>
              <a:lstStyle/>
              <a:p>
                <a:pPr lvl="1"/>
                <a:r>
                  <a:rPr lang="en-US" b="1" dirty="0">
                    <a:latin typeface="Arial"/>
                  </a:rPr>
                  <a:t>Aldosterone</a:t>
                </a:r>
              </a:p>
              <a:p>
                <a:pPr lvl="2"/>
                <a:r>
                  <a:rPr lang="en-US" dirty="0">
                    <a:latin typeface="Arial"/>
                  </a:rPr>
                  <a:t>Targets collecting ducts (principal cells) and distal DCT</a:t>
                </a:r>
              </a:p>
              <a:p>
                <a:pPr lvl="2"/>
                <a:r>
                  <a:rPr lang="en-US" dirty="0">
                    <a:latin typeface="Arial"/>
                  </a:rPr>
                  <a:t>Promotes synthesis of apical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a:rPr>
                  <a:t> and </a:t>
                </a:r>
                <a:r>
                  <a:rPr lang="en-US" i="0"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dirty="0">
                    <a:latin typeface="Arial"/>
                  </a:rPr>
                  <a:t> channels, and basolateral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a:t>
                </a:r>
                <a:r>
                  <a:rPr lang="en-US" dirty="0">
                    <a:latin typeface="Arial"/>
                  </a:rPr>
                  <a:t>ATPases for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a:rPr>
                  <a:t> reabsorption (water follows)</a:t>
                </a:r>
              </a:p>
              <a:p>
                <a:pPr lvl="2"/>
                <a:r>
                  <a:rPr lang="en-US" dirty="0">
                    <a:latin typeface="Arial"/>
                    <a:sym typeface="Wingdings" charset="0"/>
                  </a:rPr>
                  <a:t>As a result, little </a:t>
                </a:r>
                <a:r>
                  <a:rPr lang="en-US" dirty="0">
                    <a:latin typeface="Arial" panose="020B0604020202020204" pitchFamily="34" charset="0"/>
                    <a:cs typeface="Arial" panose="020B0604020202020204" pitchFamily="34" charset="0"/>
                    <a:sym typeface="Wingdings" charset="0"/>
                  </a:rPr>
                  <a:t>Na</a:t>
                </a:r>
                <a:r>
                  <a:rPr lang="en-US" baseline="30000" dirty="0">
                    <a:latin typeface="Arial" panose="020B0604020202020204" pitchFamily="34" charset="0"/>
                    <a:cs typeface="Arial" panose="020B0604020202020204" pitchFamily="34" charset="0"/>
                  </a:rPr>
                  <a:t>+</a:t>
                </a:r>
                <a:r>
                  <a:rPr lang="en-US" dirty="0">
                    <a:latin typeface="Arial"/>
                    <a:sym typeface="Wingdings" charset="0"/>
                  </a:rPr>
                  <a:t> leaves body</a:t>
                </a:r>
              </a:p>
              <a:p>
                <a:pPr lvl="2"/>
                <a:r>
                  <a:rPr lang="en-US" dirty="0">
                    <a:latin typeface="Arial"/>
                    <a:sym typeface="Wingdings" charset="0"/>
                  </a:rPr>
                  <a:t>Without aldosterone, daily loss of filtered </a:t>
                </a:r>
                <a:r>
                  <a:rPr lang="en-US" i="0" dirty="0">
                    <a:latin typeface="Times New Roman" panose="02020603050405020304" pitchFamily="18" charset="0"/>
                    <a:cs typeface="Times New Roman" panose="02020603050405020304" pitchFamily="18" charset="0"/>
                    <a:sym typeface="Wingdings" charset="0"/>
                  </a:rPr>
                  <a:t>Na</a:t>
                </a:r>
                <a:r>
                  <a:rPr lang="en-US" i="0" baseline="30000" dirty="0">
                    <a:latin typeface="Times New Roman" panose="02020603050405020304" pitchFamily="18" charset="0"/>
                    <a:cs typeface="Times New Roman" panose="02020603050405020304" pitchFamily="18" charset="0"/>
                  </a:rPr>
                  <a:t>+</a:t>
                </a:r>
                <a14:m>
                  <m:oMath xmlns:m="http://schemas.openxmlformats.org/officeDocument/2006/math">
                    <m:r>
                      <a:rPr lang="en-US" i="1" dirty="0">
                        <a:latin typeface="Cambria Math"/>
                        <a:sym typeface="Wingdings" charset="0"/>
                      </a:rPr>
                      <m:t> </m:t>
                    </m:r>
                  </m:oMath>
                </a14:m>
                <a:r>
                  <a:rPr lang="en-US" dirty="0">
                    <a:latin typeface="Arial"/>
                    <a:sym typeface="Wingdings" charset="0"/>
                  </a:rPr>
                  <a:t>would be 2%, which is incompatible with life</a:t>
                </a:r>
              </a:p>
              <a:p>
                <a:pPr lvl="2"/>
                <a:r>
                  <a:rPr lang="en-US" dirty="0">
                    <a:latin typeface="Arial"/>
                    <a:sym typeface="Wingdings" charset="0"/>
                  </a:rPr>
                  <a:t>Functions: increase blood pressure and decrease </a:t>
                </a:r>
                <a:r>
                  <a:rPr lang="en-US" i="0" dirty="0">
                    <a:latin typeface="Times New Roman" panose="02020603050405020304" pitchFamily="18" charset="0"/>
                    <a:cs typeface="Times New Roman" panose="02020603050405020304" pitchFamily="18" charset="0"/>
                    <a:sym typeface="Wingdings" charset="0"/>
                  </a:rPr>
                  <a:t>K</a:t>
                </a:r>
                <a:r>
                  <a:rPr lang="en-US" i="0" baseline="30000" dirty="0">
                    <a:latin typeface="Times New Roman" panose="02020603050405020304" pitchFamily="18" charset="0"/>
                    <a:cs typeface="Times New Roman" panose="02020603050405020304" pitchFamily="18" charset="0"/>
                  </a:rPr>
                  <a:t>+</a:t>
                </a:r>
                <a:r>
                  <a:rPr lang="en-US" dirty="0">
                    <a:latin typeface="Arial"/>
                    <a:sym typeface="Wingdings" charset="0"/>
                  </a:rPr>
                  <a:t> levels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229600" cy="2354491"/>
              </a:xfrm>
              <a:blipFill rotWithShape="1">
                <a:blip r:embed="rId3"/>
                <a:stretch>
                  <a:fillRect t="-2850" b="-4404"/>
                </a:stretch>
              </a:blipFill>
            </p:spPr>
            <p:txBody>
              <a:bodyPr/>
              <a:lstStyle/>
              <a:p>
                <a:r>
                  <a:rPr lang="en-US">
                    <a:noFill/>
                  </a:rPr>
                  <a:t> </a:t>
                </a:r>
              </a:p>
            </p:txBody>
          </p:sp>
        </mc:Fallback>
      </mc:AlternateContent>
    </p:spTree>
    <p:extLst>
      <p:ext uri="{BB962C8B-B14F-4D97-AF65-F5344CB8AC3E}">
        <p14:creationId xmlns:p14="http://schemas.microsoft.com/office/powerpoint/2010/main" val="364531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Reabsorptive Capabilities of Renal Tubules and Collecting Ducts </a:t>
            </a:r>
            <a:r>
              <a:rPr lang="en-US" sz="2800" dirty="0">
                <a:latin typeface="Times New Roman"/>
              </a:rPr>
              <a:t>(5 of 5) </a:t>
            </a:r>
            <a:endParaRPr lang="en-IN" sz="2800" dirty="0">
              <a:latin typeface="Times New Roman"/>
            </a:endParaRPr>
          </a:p>
        </p:txBody>
      </p:sp>
      <p:sp>
        <p:nvSpPr>
          <p:cNvPr id="4" name="Content Placeholder 3"/>
          <p:cNvSpPr>
            <a:spLocks noGrp="1"/>
          </p:cNvSpPr>
          <p:nvPr>
            <p:ph idx="1"/>
          </p:nvPr>
        </p:nvSpPr>
        <p:spPr>
          <a:xfrm>
            <a:off x="457581" y="1643126"/>
            <a:ext cx="8229600" cy="1654299"/>
          </a:xfrm>
        </p:spPr>
        <p:txBody>
          <a:bodyPr wrap="square">
            <a:spAutoFit/>
          </a:bodyPr>
          <a:lstStyle/>
          <a:p>
            <a:r>
              <a:rPr lang="en-US" b="1" dirty="0">
                <a:latin typeface="Arial"/>
              </a:rPr>
              <a:t>Atrial natriuretic peptide</a:t>
            </a:r>
          </a:p>
          <a:p>
            <a:pPr lvl="1"/>
            <a:r>
              <a:rPr lang="en-US" dirty="0">
                <a:latin typeface="Arial"/>
              </a:rPr>
              <a:t>Reduces blood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a:rPr>
              <a:t>, </a:t>
            </a:r>
            <a:r>
              <a:rPr lang="en-US" dirty="0">
                <a:latin typeface="Arial"/>
                <a:sym typeface="Wingdings" charset="0"/>
              </a:rPr>
              <a:t>resulting in decreased blood volume and blood pressure</a:t>
            </a:r>
          </a:p>
          <a:p>
            <a:pPr lvl="1"/>
            <a:r>
              <a:rPr lang="en-US" dirty="0">
                <a:latin typeface="Arial"/>
                <a:sym typeface="Wingdings" charset="0"/>
              </a:rPr>
              <a:t>Released by cardiac atrial cells if blood volume or pressure elevated</a:t>
            </a:r>
          </a:p>
          <a:p>
            <a:r>
              <a:rPr lang="en-US" b="1" dirty="0">
                <a:latin typeface="Arial"/>
              </a:rPr>
              <a:t>Parathyroid hormone </a:t>
            </a:r>
          </a:p>
          <a:p>
            <a:pPr lvl="1"/>
            <a:r>
              <a:rPr lang="en-US" dirty="0">
                <a:latin typeface="Arial"/>
              </a:rPr>
              <a:t>Acts on DCT to increase </a:t>
            </a:r>
            <a:r>
              <a:rPr lang="en-US" i="0" dirty="0">
                <a:latin typeface="Arial" panose="020B0604020202020204" pitchFamily="34" charset="0"/>
                <a:cs typeface="Arial" panose="020B0604020202020204" pitchFamily="34" charset="0"/>
              </a:rPr>
              <a:t>Ca</a:t>
            </a:r>
            <a:r>
              <a:rPr lang="en-US" i="0" baseline="30000" dirty="0">
                <a:latin typeface="Arial" panose="020B0604020202020204" pitchFamily="34" charset="0"/>
                <a:cs typeface="Arial" panose="020B0604020202020204" pitchFamily="34" charset="0"/>
              </a:rPr>
              <a:t>2+</a:t>
            </a:r>
            <a:r>
              <a:rPr lang="en-US" baseline="30000" dirty="0">
                <a:latin typeface="Arial"/>
              </a:rPr>
              <a:t> </a:t>
            </a:r>
            <a:r>
              <a:rPr lang="en-US" dirty="0">
                <a:latin typeface="Arial"/>
              </a:rPr>
              <a:t>reabsorption</a:t>
            </a:r>
          </a:p>
        </p:txBody>
      </p:sp>
    </p:spTree>
    <p:extLst>
      <p:ext uri="{BB962C8B-B14F-4D97-AF65-F5344CB8AC3E}">
        <p14:creationId xmlns:p14="http://schemas.microsoft.com/office/powerpoint/2010/main" val="3483089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Summary of Tubular Reabsorption and</a:t>
            </a:r>
            <a:br>
              <a:rPr lang="en-US" dirty="0">
                <a:latin typeface="Times New Roman"/>
              </a:rPr>
            </a:br>
            <a:r>
              <a:rPr lang="en-US" dirty="0">
                <a:latin typeface="Times New Roman"/>
              </a:rPr>
              <a:t>Secretion </a:t>
            </a:r>
            <a:r>
              <a:rPr lang="en-US" sz="2800" dirty="0">
                <a:latin typeface="Times New Roman"/>
              </a:rPr>
              <a:t>(1 of 2)</a:t>
            </a:r>
            <a:endParaRPr lang="en-IN" sz="2800" dirty="0">
              <a:latin typeface="Times New Roman"/>
            </a:endParaRPr>
          </a:p>
        </p:txBody>
      </p:sp>
      <p:pic>
        <p:nvPicPr>
          <p:cNvPr id="5" name="Picture 4" descr="This schematic drawing shows a renal tubule and collecting duct. It summarizes the percentages of filtrate and specific substances that are reabsorbed or secreted along the way.&#10; - Proximal convoluted tubule in cortex:  &#10;  - Reabsorption:  65% of filtrate volume is reabsorbed, including water, Na+, HCO3-, and many other ions, as well as glucose, amino acids, and other nutrients. &#10;  - Secretion:  H+, NH4+, and some drugs move into the filtrate in this region. &#10; - Nephron loop:&#10;  - Reabsorption:  &#10;   - Descending limb:  water is reabsorbed as filtrate moves through descending limb portion located in the outer medulla. &#10;   - Ascending limb:  Na+, K+, and Cl- are reabsorbed in thick portion of ascending limb.&#10;  - Secretion:  Urea is secreted into thin section of ascending nephron loop.&#10; - Distal convoluted tubule:&#10;  - Reabsorption:  Na+, K+, and Cl- are reabsorbed as filtrate moves into DCT.  At this point, reabsorption is regulated:&#10;   - Na+ reabsorption regulated by aldosterone, with Cl- following&#10;   - Ca2+ reabsorption is regulated by parathyroid hormone&#10;  - Secretion:  K+ secretion is regulated by aldosterone. &#10; - Collecting Duct:  &#10;  - Reabsorption:  &#10;   - Water reabsorption is regulated by ADH.&#10;   - Na+ reabsorption is regulated by aldosterone with Cl- following.&#10;   - Urea reabsorption is increased by ADH.&#10;  - Secretion:  secretion of K+ is regulated by aldosterone further down collecting duct.    - Reabsorption/Secretion:  further down collecting duct, reabsorption or secretion of H+, HCO3-, and NH4+can occur to help maintain blood pH (see Chapter 26 -Fluid, Electrolyte, and Acid-Base Bal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575" y="1317810"/>
            <a:ext cx="2582851" cy="4572000"/>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25.17 </a:t>
            </a:r>
            <a:r>
              <a:rPr lang="en-US" dirty="0">
                <a:latin typeface="Arial"/>
              </a:rPr>
              <a:t>Summary of tubular reabsorption and secretion.</a:t>
            </a:r>
          </a:p>
        </p:txBody>
      </p:sp>
    </p:spTree>
    <p:extLst>
      <p:ext uri="{BB962C8B-B14F-4D97-AF65-F5344CB8AC3E}">
        <p14:creationId xmlns:p14="http://schemas.microsoft.com/office/powerpoint/2010/main" val="2975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Tubular Reabsorption</a:t>
            </a:r>
            <a:endParaRPr lang="en-IN" dirty="0">
              <a:latin typeface="Times New Roman"/>
            </a:endParaRPr>
          </a:p>
        </p:txBody>
      </p:sp>
      <p:pic>
        <p:nvPicPr>
          <p:cNvPr id="4" name="Picture 3" descr="Tubular secrection showing arrows point left out of a thin, purple tube into a thick, orange tube."/>
          <p:cNvPicPr>
            <a:picLocks noChangeAspect="1"/>
          </p:cNvPicPr>
          <p:nvPr/>
        </p:nvPicPr>
        <p:blipFill rotWithShape="1">
          <a:blip r:embed="rId3" cstate="print">
            <a:extLst>
              <a:ext uri="{28A0092B-C50C-407E-A947-70E740481C1C}">
                <a14:useLocalDpi xmlns:a14="http://schemas.microsoft.com/office/drawing/2010/main" val="0"/>
              </a:ext>
            </a:extLst>
          </a:blip>
          <a:srcRect b="3298"/>
          <a:stretch/>
        </p:blipFill>
        <p:spPr>
          <a:xfrm>
            <a:off x="3059399" y="1590263"/>
            <a:ext cx="3006915" cy="4429537"/>
          </a:xfrm>
          <a:prstGeom prst="rect">
            <a:avLst/>
          </a:prstGeom>
        </p:spPr>
      </p:pic>
    </p:spTree>
    <p:extLst>
      <p:ext uri="{BB962C8B-B14F-4D97-AF65-F5344CB8AC3E}">
        <p14:creationId xmlns:p14="http://schemas.microsoft.com/office/powerpoint/2010/main" val="164238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569660"/>
          </a:xfrm>
        </p:spPr>
        <p:txBody>
          <a:bodyPr wrap="square">
            <a:spAutoFit/>
          </a:bodyPr>
          <a:lstStyle/>
          <a:p>
            <a:r>
              <a:rPr lang="en-IN" dirty="0">
                <a:latin typeface="Times New Roman"/>
              </a:rPr>
              <a:t>Table 25.2-1 Reabsorption Capabilities of Different Segments of the Renal Tubules and Collecting Ducts </a:t>
            </a:r>
            <a:r>
              <a:rPr lang="en-IN" sz="2800" dirty="0">
                <a:latin typeface="Times New Roman"/>
              </a:rPr>
              <a:t>(1 of 2)</a:t>
            </a:r>
          </a:p>
        </p:txBody>
      </p:sp>
      <p:pic>
        <p:nvPicPr>
          <p:cNvPr id="2" name="Picture 1" descr="Table 25.2-1, showing Reabsorption Capabilities of Different Segments of the Renal Tubules and Collecting Ducts. The columns are labeled Tubule Segment, Substance Reabsorbed, and Mechanism. Each row contains information about the tubular reabsorption of substances in each location, as follows:&#10;&#10;Proximal Convoluted Tube (PCT):&#10;(Drawing of the proximal convoluted tube positioned between Bowman’s capsule and the nephron loop.)&#10;Sodium ions (Na+): Primary active transport via basolateral Na+-K+ pump; crosses apical membrane through channels, symporters, or antiporters.&#10;Virtually all nutrients (glucose, amino acids, vitamins, some ions): Secondary active transport with Na+.&#10;Cl−, K+, Mg2+, Ca2+, and other ions: Passive paracellular diffusion driven by electrochemical gradient.&#10;HCO3 − : Secondary active transport linked to H+ secretion and Na+ reabsorption (see Chapter 26). &#10;Water: Osmosis; driven by solute reabsorption (obligatory water reabsorption).&#10;Lipid-soluble solutes: Passive diffusion driven by the concentration gradient created by reabsorption of water.&#10;Urea: Primarily passive paracellular diffusion driven by chemical gradient.&#10;&#10;Nephron Loop&#10;(Drawing of the nephron loop positioned between the proximal convoluted tube and the distal convoluted tubule.) &#10;&#10;Nephron Loop Descending limb: Water: Osmosis. &#10;&#10;Nephron Loop Ascending limb: Na+, Cl−, K+ : Secondary active transport of Cl−, Na+, and K+ via Na+-K+-2Cl− cotransporter in thick portion; paracellular diffusion; Na+-H+ antiport.&#10;Ca2+, Mg2+ : Passive paracellular diffusion driven by electrochemical grad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965" y="2083564"/>
            <a:ext cx="5610518" cy="3555236"/>
          </a:xfrm>
          <a:prstGeom prst="rect">
            <a:avLst/>
          </a:prstGeom>
        </p:spPr>
      </p:pic>
      <p:sp>
        <p:nvSpPr>
          <p:cNvPr id="4" name="Content Placeholder 3"/>
          <p:cNvSpPr>
            <a:spLocks noGrp="1"/>
          </p:cNvSpPr>
          <p:nvPr>
            <p:ph sz="quarter" idx="13"/>
          </p:nvPr>
        </p:nvSpPr>
        <p:spPr>
          <a:xfrm>
            <a:off x="457200" y="5791200"/>
            <a:ext cx="7239000" cy="492443"/>
          </a:xfrm>
        </p:spPr>
        <p:txBody>
          <a:bodyPr/>
          <a:lstStyle/>
          <a:p>
            <a:pPr marL="0" indent="0">
              <a:buNone/>
            </a:pPr>
            <a:r>
              <a:rPr lang="en-US" b="1" dirty="0">
                <a:solidFill>
                  <a:srgbClr val="007FA3"/>
                </a:solidFill>
                <a:latin typeface="Arial"/>
              </a:rPr>
              <a:t>Table 25.2 </a:t>
            </a:r>
            <a:r>
              <a:rPr lang="en-US" dirty="0"/>
              <a:t>Reabsorption Capabilities of Different Segments of the Renal Tubules and Collecting Ducts</a:t>
            </a:r>
            <a:endParaRPr lang="en-US" dirty="0">
              <a:latin typeface="Arial"/>
            </a:endParaRPr>
          </a:p>
        </p:txBody>
      </p:sp>
    </p:spTree>
    <p:extLst>
      <p:ext uri="{BB962C8B-B14F-4D97-AF65-F5344CB8AC3E}">
        <p14:creationId xmlns:p14="http://schemas.microsoft.com/office/powerpoint/2010/main" val="3585323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569660"/>
          </a:xfrm>
        </p:spPr>
        <p:txBody>
          <a:bodyPr wrap="square">
            <a:spAutoFit/>
          </a:bodyPr>
          <a:lstStyle/>
          <a:p>
            <a:r>
              <a:rPr lang="en-IN" dirty="0">
                <a:latin typeface="Times New Roman"/>
              </a:rPr>
              <a:t>Table 25.2-2 Reabsorption Capabilities of Different Segments of the Renal Tubules and Collecting Ducts </a:t>
            </a:r>
            <a:r>
              <a:rPr lang="en-IN" sz="2800" dirty="0">
                <a:latin typeface="Times New Roman"/>
              </a:rPr>
              <a:t>(2 of 2)</a:t>
            </a:r>
          </a:p>
        </p:txBody>
      </p:sp>
      <p:pic>
        <p:nvPicPr>
          <p:cNvPr id="2" name="Picture 1" descr="Table 25.2-2, showing Reabsorption Capabilities of Different Segments of the Renal Tubules and Collecting Ducts. The columns are labeled Tubule Segment, Substance Reabsorbed, and Mechanism. Each row contains information about the tubular reabsorption of substances in each location, as follows:&#10;&#10;&#10;Distal Convoluted Tubule (DCT) &#10;&#10;(Drawing of the distal convoluted tubule positioned between the nephron loop and collecting duct.)&#10;Na+, Cl− : Primary active Na+ transport at basolateral membrane; secondary active transport at apical membrane via Na+-Cl− symporter and channels; aldosterone-regulated at distal portion. &#10;Ca2+ : Passive uptake via PTH-modulated channels in apical membrane; primary and secondary active transport (antiport with Na+) in basolateral membrane.&#10;Collecting Duct &#10;(Drawing of the collecting duct positioned at the end of the distal convoluted tube.)&#10;Na+, K+, HCO3 −, Cl− : Primary active transport of Na+ (requires aldosterone); passive paracellular diffusion of some Cl−; cotransport of Cl− and HCO3 −; K+ is both reabsorbed and secreted (aldosterone dependent), usually resulting in net K+ secretion. &#10;Water: Osmosis; controlled (facultative) water reabsorption; ADH required to insert aquaporins. &#10;Urea: Facilitated diffusion in response to concentration gradient in the deep medulla region; recycles and contributes to medullary osmotic grad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084" y="2209800"/>
            <a:ext cx="6788727" cy="3276600"/>
          </a:xfrm>
          <a:prstGeom prst="rect">
            <a:avLst/>
          </a:prstGeom>
        </p:spPr>
      </p:pic>
      <p:sp>
        <p:nvSpPr>
          <p:cNvPr id="5" name="Content Placeholder 4"/>
          <p:cNvSpPr>
            <a:spLocks noGrp="1"/>
          </p:cNvSpPr>
          <p:nvPr>
            <p:ph sz="quarter" idx="13"/>
          </p:nvPr>
        </p:nvSpPr>
        <p:spPr>
          <a:xfrm>
            <a:off x="457200" y="5791200"/>
            <a:ext cx="6781800" cy="492443"/>
          </a:xfrm>
        </p:spPr>
        <p:txBody>
          <a:bodyPr/>
          <a:lstStyle/>
          <a:p>
            <a:pPr marL="0" indent="0">
              <a:buNone/>
            </a:pPr>
            <a:r>
              <a:rPr lang="en-US" b="1" dirty="0">
                <a:solidFill>
                  <a:srgbClr val="007FA3"/>
                </a:solidFill>
              </a:rPr>
              <a:t>Table 25.2 </a:t>
            </a:r>
            <a:r>
              <a:rPr lang="en-US" dirty="0"/>
              <a:t>Reabsorption Capabilities of Different Segments of the Renal Tubules and Collecting Ducts</a:t>
            </a:r>
          </a:p>
        </p:txBody>
      </p:sp>
    </p:spTree>
    <p:extLst>
      <p:ext uri="{BB962C8B-B14F-4D97-AF65-F5344CB8AC3E}">
        <p14:creationId xmlns:p14="http://schemas.microsoft.com/office/powerpoint/2010/main" val="398110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25.6 Step 3: Tubular Secretion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581" y="1643126"/>
            <a:ext cx="8229600" cy="2015936"/>
          </a:xfrm>
        </p:spPr>
        <p:txBody>
          <a:bodyPr wrap="square">
            <a:spAutoFit/>
          </a:bodyPr>
          <a:lstStyle/>
          <a:p>
            <a:r>
              <a:rPr lang="en-US" b="1" dirty="0">
                <a:latin typeface="Arial"/>
              </a:rPr>
              <a:t>Tubular secretion </a:t>
            </a:r>
            <a:r>
              <a:rPr lang="en-US" dirty="0">
                <a:latin typeface="Arial"/>
              </a:rPr>
              <a:t>is reabsorption in reverse</a:t>
            </a:r>
          </a:p>
          <a:p>
            <a:r>
              <a:rPr lang="en-US" dirty="0">
                <a:latin typeface="Arial"/>
              </a:rPr>
              <a:t>Occurs almost completely in PCT</a:t>
            </a:r>
          </a:p>
          <a:p>
            <a:r>
              <a:rPr lang="en-US" dirty="0">
                <a:latin typeface="Arial"/>
              </a:rPr>
              <a:t>Selected substances are moved from peritublar capillaries through tubule cells out into filtrate</a:t>
            </a:r>
          </a:p>
          <a:p>
            <a:pPr lvl="1"/>
            <a:r>
              <a:rPr lang="en-US" i="0"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H</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NH</a:t>
            </a:r>
            <a:r>
              <a:rPr lang="en-US" i="0" baseline="-25000" dirty="0">
                <a:latin typeface="Arial" panose="020B0604020202020204" pitchFamily="34" charset="0"/>
                <a:cs typeface="Arial" panose="020B0604020202020204" pitchFamily="34" charset="0"/>
              </a:rPr>
              <a:t>4</a:t>
            </a:r>
            <a:r>
              <a:rPr lang="en-US" i="0" baseline="30000" dirty="0">
                <a:latin typeface="Arial" panose="020B0604020202020204" pitchFamily="34" charset="0"/>
                <a:cs typeface="Arial" panose="020B0604020202020204" pitchFamily="34" charset="0"/>
              </a:rPr>
              <a:t>+</a:t>
            </a:r>
            <a:r>
              <a:rPr lang="en-US" i="0" dirty="0">
                <a:latin typeface="+mj-lt"/>
              </a:rPr>
              <a:t>, </a:t>
            </a:r>
            <a:r>
              <a:rPr lang="en-US" dirty="0">
                <a:latin typeface="Arial"/>
              </a:rPr>
              <a:t>creatinine, organic acids and bases</a:t>
            </a:r>
          </a:p>
          <a:p>
            <a:pPr lvl="1"/>
            <a:r>
              <a:rPr lang="en-US" dirty="0">
                <a:latin typeface="Arial"/>
              </a:rPr>
              <a:t>Substances synthesized in tubule cells also are secreted (example: </a:t>
            </a:r>
            <a:r>
              <a:rPr lang="en-US" i="0" dirty="0">
                <a:latin typeface="Times New Roman" panose="02020603050405020304" pitchFamily="18" charset="0"/>
                <a:cs typeface="Times New Roman" panose="02020603050405020304" pitchFamily="18" charset="0"/>
              </a:rPr>
              <a:t>HCO</a:t>
            </a:r>
            <a:r>
              <a:rPr lang="en-US" i="0" baseline="-25000" dirty="0">
                <a:latin typeface="Times New Roman" panose="02020603050405020304" pitchFamily="18" charset="0"/>
                <a:cs typeface="Times New Roman" panose="02020603050405020304" pitchFamily="18" charset="0"/>
              </a:rPr>
              <a:t>3</a:t>
            </a:r>
            <a:r>
              <a:rPr lang="en-US" i="0" baseline="30000" dirty="0">
                <a:latin typeface="Times New Roman" panose="02020603050405020304" pitchFamily="18" charset="0"/>
                <a:cs typeface="Times New Roman" panose="02020603050405020304" pitchFamily="18" charset="0"/>
              </a:rPr>
              <a:t>–</a:t>
            </a:r>
            <a:r>
              <a:rPr lang="en-US" dirty="0">
                <a:latin typeface="Arial"/>
              </a:rPr>
              <a:t>)</a:t>
            </a:r>
          </a:p>
        </p:txBody>
      </p:sp>
    </p:spTree>
    <p:extLst>
      <p:ext uri="{BB962C8B-B14F-4D97-AF65-F5344CB8AC3E}">
        <p14:creationId xmlns:p14="http://schemas.microsoft.com/office/powerpoint/2010/main" val="228111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382000" cy="523220"/>
          </a:xfrm>
        </p:spPr>
        <p:txBody>
          <a:bodyPr wrap="square">
            <a:spAutoFit/>
          </a:bodyPr>
          <a:lstStyle/>
          <a:p>
            <a:r>
              <a:rPr lang="en-US" dirty="0">
                <a:latin typeface="Times New Roman"/>
              </a:rPr>
              <a:t>Tubular Secretion</a:t>
            </a:r>
            <a:endParaRPr lang="en-IN" dirty="0">
              <a:latin typeface="Times New Roman"/>
            </a:endParaRPr>
          </a:p>
        </p:txBody>
      </p:sp>
      <p:pic>
        <p:nvPicPr>
          <p:cNvPr id="2" name="Picture 1" descr="Tubular secrection showing arrows point left out of a thin, purple tube into a thick, orange tube."/>
          <p:cNvPicPr>
            <a:picLocks noChangeAspect="1"/>
          </p:cNvPicPr>
          <p:nvPr/>
        </p:nvPicPr>
        <p:blipFill rotWithShape="1">
          <a:blip r:embed="rId3">
            <a:extLst>
              <a:ext uri="{28A0092B-C50C-407E-A947-70E740481C1C}">
                <a14:useLocalDpi xmlns:a14="http://schemas.microsoft.com/office/drawing/2010/main" val="0"/>
              </a:ext>
            </a:extLst>
          </a:blip>
          <a:srcRect b="3015"/>
          <a:stretch/>
        </p:blipFill>
        <p:spPr>
          <a:xfrm>
            <a:off x="3206365" y="1526663"/>
            <a:ext cx="2737319" cy="4474088"/>
          </a:xfrm>
          <a:prstGeom prst="rect">
            <a:avLst/>
          </a:prstGeom>
        </p:spPr>
      </p:pic>
    </p:spTree>
    <p:extLst>
      <p:ext uri="{BB962C8B-B14F-4D97-AF65-F5344CB8AC3E}">
        <p14:creationId xmlns:p14="http://schemas.microsoft.com/office/powerpoint/2010/main" val="3374459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25.6 Step 3: Tubular Secretion </a:t>
            </a:r>
            <a:r>
              <a:rPr lang="en-US" sz="2800" dirty="0">
                <a:latin typeface="Times New Roman"/>
              </a:rPr>
              <a:t>(2 of 2) </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077200" cy="2031325"/>
              </a:xfrm>
            </p:spPr>
            <p:txBody>
              <a:bodyPr wrap="square">
                <a:spAutoFit/>
              </a:bodyPr>
              <a:lstStyle/>
              <a:p>
                <a:r>
                  <a:rPr lang="en-US" dirty="0">
                    <a:latin typeface="Arial"/>
                  </a:rPr>
                  <a:t>Tubular secretion is important for:</a:t>
                </a:r>
              </a:p>
              <a:p>
                <a:pPr lvl="1"/>
                <a:r>
                  <a:rPr lang="en-US" dirty="0">
                    <a:latin typeface="Arial"/>
                  </a:rPr>
                  <a:t>Disposing of substances, such as drugs or metabolites, that are bound to plasma proteins</a:t>
                </a:r>
              </a:p>
              <a:p>
                <a:pPr lvl="1"/>
                <a:r>
                  <a:rPr lang="en-US" dirty="0">
                    <a:latin typeface="Arial"/>
                  </a:rPr>
                  <a:t>Eliminating undesirable substances that were passively reabsorbed (example: urea and uric acid)</a:t>
                </a:r>
              </a:p>
              <a:p>
                <a:pPr lvl="1"/>
                <a:r>
                  <a:rPr lang="en-US" dirty="0">
                    <a:latin typeface="Arial"/>
                  </a:rPr>
                  <a:t>Ridding body of excess </a:t>
                </a:r>
                <a:r>
                  <a:rPr lang="en-US" i="0"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latin typeface="Arial"/>
                  </a:rPr>
                  <a:t>(aldosterone effect)</a:t>
                </a:r>
              </a:p>
              <a:p>
                <a:pPr lvl="1"/>
                <a:r>
                  <a:rPr lang="en-US" dirty="0">
                    <a:latin typeface="Arial"/>
                  </a:rPr>
                  <a:t>Controlling blood </a:t>
                </a:r>
                <a:r>
                  <a:rPr lang="en-US" i="0" dirty="0">
                    <a:latin typeface="Times New Roman" panose="02020603050405020304" pitchFamily="18" charset="0"/>
                    <a:cs typeface="Times New Roman" panose="02020603050405020304" pitchFamily="18" charset="0"/>
                  </a:rPr>
                  <a:t>pH</a:t>
                </a:r>
                <a:r>
                  <a:rPr lang="en-US" dirty="0">
                    <a:latin typeface="Arial"/>
                  </a:rPr>
                  <a:t> by altering amounts of </a:t>
                </a:r>
                <a:r>
                  <a:rPr lang="en-US" dirty="0">
                    <a:latin typeface="Arial" panose="020B0604020202020204" pitchFamily="34" charset="0"/>
                    <a:cs typeface="Arial" panose="020B0604020202020204" pitchFamily="34" charset="0"/>
                  </a:rPr>
                  <a:t>H</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 </a:t>
                </a:r>
                <a:r>
                  <a:rPr lang="en-US" i="0" dirty="0">
                    <a:latin typeface="Arial" panose="020B0604020202020204" pitchFamily="34" charset="0"/>
                    <a:cs typeface="Arial" panose="020B0604020202020204" pitchFamily="34" charset="0"/>
                  </a:rPr>
                  <a:t>HCO</a:t>
                </a:r>
                <a:r>
                  <a:rPr lang="en-US" i="0" baseline="-25000" dirty="0">
                    <a:latin typeface="Arial" panose="020B0604020202020204" pitchFamily="34" charset="0"/>
                    <a:cs typeface="Arial" panose="020B0604020202020204" pitchFamily="34" charset="0"/>
                  </a:rPr>
                  <a:t>3</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in urine</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077200" cy="2031325"/>
              </a:xfrm>
              <a:blipFill rotWithShape="1">
                <a:blip r:embed="rId3"/>
                <a:stretch>
                  <a:fillRect l="-1358" t="-3303" r="-1585" b="-5105"/>
                </a:stretch>
              </a:blipFill>
            </p:spPr>
            <p:txBody>
              <a:bodyPr/>
              <a:lstStyle/>
              <a:p>
                <a:r>
                  <a:rPr lang="en-US">
                    <a:noFill/>
                  </a:rPr>
                  <a:t> </a:t>
                </a:r>
              </a:p>
            </p:txBody>
          </p:sp>
        </mc:Fallback>
      </mc:AlternateContent>
    </p:spTree>
    <p:extLst>
      <p:ext uri="{BB962C8B-B14F-4D97-AF65-F5344CB8AC3E}">
        <p14:creationId xmlns:p14="http://schemas.microsoft.com/office/powerpoint/2010/main" val="2304660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767"/>
            <a:ext cx="8229600" cy="984885"/>
          </a:xfrm>
        </p:spPr>
        <p:txBody>
          <a:bodyPr vert="horz" lIns="0" tIns="0" rIns="0" bIns="0" rtlCol="0" anchor="b">
            <a:spAutoFit/>
          </a:bodyPr>
          <a:lstStyle/>
          <a:p>
            <a:r>
              <a:rPr lang="en-US" altLang="en-US" sz="3200" dirty="0"/>
              <a:t>IP2: Tubular Reabsorption &amp; Secretion: Summary</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IP2: Tubular Reabsorption &amp; Secretion: Summary</a:t>
            </a:r>
            <a:endParaRPr lang="en-IN" b="1" dirty="0"/>
          </a:p>
          <a:p>
            <a:pPr marL="432" algn="ctr"/>
            <a:endParaRPr lang="en-IN" i="1" dirty="0"/>
          </a:p>
          <a:p>
            <a:pPr marL="432" algn="ctr"/>
            <a:r>
              <a:rPr lang="en-IN" sz="1200" u="sng" dirty="0">
                <a:solidFill>
                  <a:srgbClr val="0000FF"/>
                </a:solidFill>
                <a:hlinkClick r:id="rId3" tooltip="https://mediaplayer.pearsoncmg.com/assets/sci-trs-scene-14-summary"/>
              </a:rPr>
              <a:t>https://mediaplayer.pearsoncmg.com/assets/sci-trs-scene-14-summary</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37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Summary of Tubular Reabsorption and</a:t>
            </a:r>
            <a:br>
              <a:rPr lang="en-US" dirty="0">
                <a:latin typeface="Times New Roman"/>
              </a:rPr>
            </a:br>
            <a:r>
              <a:rPr lang="en-US" dirty="0">
                <a:latin typeface="Times New Roman"/>
              </a:rPr>
              <a:t>Secretion </a:t>
            </a:r>
            <a:r>
              <a:rPr lang="en-US" sz="2800" dirty="0">
                <a:latin typeface="Times New Roman"/>
              </a:rPr>
              <a:t>(2 of 2)</a:t>
            </a:r>
            <a:endParaRPr lang="en-IN" sz="2800" dirty="0">
              <a:latin typeface="Times New Roman"/>
            </a:endParaRPr>
          </a:p>
        </p:txBody>
      </p:sp>
      <p:pic>
        <p:nvPicPr>
          <p:cNvPr id="5" name="Picture 4" descr="This schematic drawing shows a renal tubule and collecting duct. It summarizes the percentages of filtrate and specific substances that are reabsorbed or secreted along the way.&#10; - Proximal convoluted tubule in cortex:  &#10;  - Reabsorption:  65% of filtrate volume is reabsorbed, including water, Na+, HCO3-, and many other ions, as well as glucose, amino acids, and other nutrients. &#10;  - Secretion:  H+, NH4+, and some drugs move into the filtrate in this region. &#10; - Nephron loop:&#10;  - Reabsorption:  &#10;   - Descending limb:  water is reabsorbed as filtrate moves through descending limb portion located in the outer medulla. &#10;   - Ascending limb:  Na+, K+, and Cl- are reabsorbed in thick portion of ascending limb.&#10;  - Secretion:  Urea is secreted into thin section of ascending nephron loop.&#10; - Distal convoluted tubule:&#10;  - Reabsorption:  Na+, K+, and Cl- are reabsorbed as filtrate moves into DCT.  At this point, reabsorption is regulated:&#10;   - Na+ reabsorption regulated by aldosterone, with Cl- following&#10;   - Ca2+ reabsorption is regulated by parathyroid hormone&#10;  - Secretion:  K+ secretion is regulated by aldosterone. &#10; - Collecting Duct:  &#10;  - Reabsorption:  &#10;   - Water reabsorption is regulated by ADH.&#10;   - Na+ reabsorption is regulated by aldosterone with Cl- following.&#10;   - Urea reabsorption is increased by ADH.&#10;  - Secretion:  secretion of K+ is regulated by aldosterone further down collecting duct.    - Reabsorption/Secretion:  further down collecting duct, reabsorption or secretion of H+, HCO3-, and NH4+can occur to help maintain blood pH (see Chapter 26 -Fluid, Electrolyte, and Acid-Base Bal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575" y="1317810"/>
            <a:ext cx="2582851" cy="4572000"/>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25.17 </a:t>
            </a:r>
            <a:r>
              <a:rPr lang="en-US" dirty="0">
                <a:latin typeface="Arial"/>
              </a:rPr>
              <a:t>Summary of tubular reabsorption and secretion.</a:t>
            </a:r>
          </a:p>
        </p:txBody>
      </p:sp>
    </p:spTree>
    <p:extLst>
      <p:ext uri="{BB962C8B-B14F-4D97-AF65-F5344CB8AC3E}">
        <p14:creationId xmlns:p14="http://schemas.microsoft.com/office/powerpoint/2010/main" val="2506446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25.7 Regulation of Urine Concentration and Volume </a:t>
            </a:r>
            <a:r>
              <a:rPr lang="en-US" sz="2800" dirty="0">
                <a:latin typeface="Times New Roman"/>
              </a:rPr>
              <a:t>(1 of 4) </a:t>
            </a:r>
            <a:endParaRPr lang="en-IN" sz="2800" dirty="0">
              <a:latin typeface="Times New Roman"/>
            </a:endParaRPr>
          </a:p>
        </p:txBody>
      </p:sp>
      <p:sp>
        <p:nvSpPr>
          <p:cNvPr id="4" name="Content Placeholder 3"/>
          <p:cNvSpPr>
            <a:spLocks noGrp="1"/>
          </p:cNvSpPr>
          <p:nvPr>
            <p:ph idx="1"/>
          </p:nvPr>
        </p:nvSpPr>
        <p:spPr>
          <a:xfrm>
            <a:off x="457581" y="1643126"/>
            <a:ext cx="8001000" cy="1708160"/>
          </a:xfrm>
        </p:spPr>
        <p:txBody>
          <a:bodyPr wrap="square">
            <a:spAutoFit/>
          </a:bodyPr>
          <a:lstStyle/>
          <a:p>
            <a:r>
              <a:rPr lang="en-US" dirty="0">
                <a:latin typeface="Arial"/>
              </a:rPr>
              <a:t>One main function of kidneys is to make any adjustment needed to maintain body fluid osmotic concentration at around 300 </a:t>
            </a:r>
            <a:r>
              <a:rPr lang="en-US" i="0" dirty="0" err="1">
                <a:latin typeface="Times New Roman" panose="02020603050405020304" pitchFamily="18" charset="0"/>
                <a:cs typeface="Times New Roman" panose="02020603050405020304" pitchFamily="18" charset="0"/>
              </a:rPr>
              <a:t>mOsm</a:t>
            </a:r>
            <a:endParaRPr lang="en-US" dirty="0">
              <a:latin typeface="Times New Roman" panose="02020603050405020304" pitchFamily="18" charset="0"/>
              <a:cs typeface="Times New Roman" panose="02020603050405020304" pitchFamily="18" charset="0"/>
            </a:endParaRPr>
          </a:p>
          <a:p>
            <a:pPr lvl="1"/>
            <a:r>
              <a:rPr lang="en-US" dirty="0">
                <a:latin typeface="Arial"/>
              </a:rPr>
              <a:t>Osmolality: number of solute particles in 1 kg of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a:p>
            <a:pPr lvl="2"/>
            <a:r>
              <a:rPr lang="en-US" dirty="0">
                <a:latin typeface="Arial"/>
              </a:rPr>
              <a:t>1 </a:t>
            </a:r>
            <a:r>
              <a:rPr lang="en-US" i="0" dirty="0" err="1">
                <a:latin typeface="Times New Roman" panose="02020603050405020304" pitchFamily="18" charset="0"/>
                <a:cs typeface="Times New Roman" panose="02020603050405020304" pitchFamily="18" charset="0"/>
              </a:rPr>
              <a:t>osmol</a:t>
            </a:r>
            <a:r>
              <a:rPr lang="en-US" dirty="0">
                <a:latin typeface="Arial"/>
              </a:rPr>
              <a:t> = 1 mole of particle per kg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a:p>
            <a:pPr lvl="2"/>
            <a:r>
              <a:rPr lang="en-US" dirty="0">
                <a:latin typeface="Arial"/>
              </a:rPr>
              <a:t>Body fluids have much smaller amounts, so expressed in </a:t>
            </a:r>
            <a:r>
              <a:rPr lang="en-US" dirty="0" err="1">
                <a:latin typeface="Arial"/>
              </a:rPr>
              <a:t>milliosmols</a:t>
            </a:r>
            <a:r>
              <a:rPr lang="en-US" dirty="0">
                <a:latin typeface="Arial"/>
              </a:rPr>
              <a:t> (</a:t>
            </a:r>
            <a:r>
              <a:rPr lang="en-US" i="0" dirty="0" err="1">
                <a:latin typeface="Times New Roman" panose="02020603050405020304" pitchFamily="18" charset="0"/>
                <a:cs typeface="Times New Roman" panose="02020603050405020304" pitchFamily="18" charset="0"/>
              </a:rPr>
              <a:t>mOsm</a:t>
            </a:r>
            <a:r>
              <a:rPr lang="en-US" dirty="0">
                <a:latin typeface="Arial"/>
              </a:rPr>
              <a:t>) = 0.001 </a:t>
            </a:r>
            <a:r>
              <a:rPr lang="en-US" i="0" dirty="0" err="1">
                <a:latin typeface="Times New Roman" panose="02020603050405020304" pitchFamily="18" charset="0"/>
                <a:cs typeface="Times New Roman" panose="02020603050405020304" pitchFamily="18" charset="0"/>
              </a:rPr>
              <a:t>osmol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46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25.7 Regulation of Urine Concentration and Volume </a:t>
            </a:r>
            <a:r>
              <a:rPr lang="en-US" sz="2800" dirty="0">
                <a:latin typeface="Times New Roman"/>
              </a:rPr>
              <a:t>(2 of 4) </a:t>
            </a:r>
            <a:endParaRPr lang="en-IN" sz="2800" dirty="0">
              <a:latin typeface="Times New Roman"/>
            </a:endParaRPr>
          </a:p>
        </p:txBody>
      </p:sp>
      <p:sp>
        <p:nvSpPr>
          <p:cNvPr id="4" name="Content Placeholder 3"/>
          <p:cNvSpPr>
            <a:spLocks noGrp="1"/>
          </p:cNvSpPr>
          <p:nvPr>
            <p:ph idx="1"/>
          </p:nvPr>
        </p:nvSpPr>
        <p:spPr>
          <a:xfrm>
            <a:off x="457581" y="1643126"/>
            <a:ext cx="8001000" cy="1500411"/>
          </a:xfrm>
        </p:spPr>
        <p:txBody>
          <a:bodyPr wrap="square">
            <a:spAutoFit/>
          </a:bodyPr>
          <a:lstStyle/>
          <a:p>
            <a:r>
              <a:rPr lang="en-US" dirty="0">
                <a:latin typeface="Arial"/>
              </a:rPr>
              <a:t>Kidneys produce only small amounts of urine if the body is dehydrated, or dilute urine if overhydrated</a:t>
            </a:r>
          </a:p>
          <a:p>
            <a:r>
              <a:rPr lang="en-US" dirty="0">
                <a:latin typeface="Arial"/>
              </a:rPr>
              <a:t>Accomplish this by using </a:t>
            </a:r>
            <a:r>
              <a:rPr lang="en-US" i="1" dirty="0">
                <a:latin typeface="Arial"/>
              </a:rPr>
              <a:t>countercurrent</a:t>
            </a:r>
            <a:r>
              <a:rPr lang="en-US" dirty="0">
                <a:latin typeface="Arial"/>
              </a:rPr>
              <a:t> mechanism</a:t>
            </a:r>
          </a:p>
          <a:p>
            <a:pPr lvl="1"/>
            <a:r>
              <a:rPr lang="en-US" dirty="0">
                <a:latin typeface="Arial"/>
              </a:rPr>
              <a:t>Fluid flows in opposite directions in two adjacent segments of same tube with hairpin turn</a:t>
            </a:r>
          </a:p>
        </p:txBody>
      </p:sp>
    </p:spTree>
    <p:extLst>
      <p:ext uri="{BB962C8B-B14F-4D97-AF65-F5344CB8AC3E}">
        <p14:creationId xmlns:p14="http://schemas.microsoft.com/office/powerpoint/2010/main" val="514786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25.7 Regulation of Urine Concentration and Volume </a:t>
            </a:r>
            <a:r>
              <a:rPr lang="en-US" sz="2800" dirty="0">
                <a:latin typeface="Times New Roman"/>
              </a:rPr>
              <a:t>(3 of 4) </a:t>
            </a:r>
            <a:endParaRPr lang="en-IN" sz="2800" dirty="0">
              <a:latin typeface="Times New Roman"/>
            </a:endParaRPr>
          </a:p>
        </p:txBody>
      </p:sp>
      <p:sp>
        <p:nvSpPr>
          <p:cNvPr id="4" name="Content Placeholder 3"/>
          <p:cNvSpPr>
            <a:spLocks noGrp="1"/>
          </p:cNvSpPr>
          <p:nvPr>
            <p:ph idx="1"/>
          </p:nvPr>
        </p:nvSpPr>
        <p:spPr>
          <a:xfrm>
            <a:off x="457581" y="1643126"/>
            <a:ext cx="8001000" cy="1384995"/>
          </a:xfrm>
        </p:spPr>
        <p:txBody>
          <a:bodyPr wrap="square">
            <a:spAutoFit/>
          </a:bodyPr>
          <a:lstStyle/>
          <a:p>
            <a:pPr lvl="1"/>
            <a:r>
              <a:rPr lang="en-US" dirty="0">
                <a:latin typeface="Arial"/>
              </a:rPr>
              <a:t>Two types of countercurrent mechanisms</a:t>
            </a:r>
          </a:p>
          <a:p>
            <a:pPr lvl="2"/>
            <a:r>
              <a:rPr lang="en-US" b="1" dirty="0">
                <a:latin typeface="Arial"/>
              </a:rPr>
              <a:t>Countercurrent</a:t>
            </a:r>
            <a:r>
              <a:rPr lang="en-US" dirty="0">
                <a:latin typeface="Arial"/>
              </a:rPr>
              <a:t> </a:t>
            </a:r>
            <a:r>
              <a:rPr lang="en-US" b="1" dirty="0">
                <a:latin typeface="Arial"/>
              </a:rPr>
              <a:t>multiplier</a:t>
            </a:r>
            <a:r>
              <a:rPr lang="en-US" dirty="0">
                <a:latin typeface="Arial"/>
              </a:rPr>
              <a:t>: interaction of filtrate flow in ascending/descending limbs of nephron loops of juxtamedullary nephrons </a:t>
            </a:r>
          </a:p>
          <a:p>
            <a:pPr lvl="2"/>
            <a:r>
              <a:rPr lang="en-US" b="1" dirty="0">
                <a:latin typeface="Arial"/>
              </a:rPr>
              <a:t>Countercurrent</a:t>
            </a:r>
            <a:r>
              <a:rPr lang="en-US" dirty="0">
                <a:latin typeface="Arial"/>
              </a:rPr>
              <a:t> </a:t>
            </a:r>
            <a:r>
              <a:rPr lang="en-US" b="1" dirty="0">
                <a:latin typeface="Arial"/>
              </a:rPr>
              <a:t>exchanger</a:t>
            </a:r>
            <a:r>
              <a:rPr lang="en-US" dirty="0">
                <a:latin typeface="Arial"/>
              </a:rPr>
              <a:t>: blood flow in ascending/descending limbs of vasa recta </a:t>
            </a:r>
          </a:p>
        </p:txBody>
      </p:sp>
    </p:spTree>
    <p:extLst>
      <p:ext uri="{BB962C8B-B14F-4D97-AF65-F5344CB8AC3E}">
        <p14:creationId xmlns:p14="http://schemas.microsoft.com/office/powerpoint/2010/main" val="59949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25.5 Step 2: Tubular Reabsorption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581" y="1643126"/>
            <a:ext cx="8229600" cy="2831544"/>
          </a:xfrm>
        </p:spPr>
        <p:txBody>
          <a:bodyPr wrap="square">
            <a:spAutoFit/>
          </a:bodyPr>
          <a:lstStyle/>
          <a:p>
            <a:pPr marL="800100" lvl="1" indent="-342900">
              <a:buFont typeface="+mj-lt"/>
              <a:buAutoNum type="arabicPeriod"/>
            </a:pPr>
            <a:r>
              <a:rPr lang="en-US" dirty="0">
                <a:latin typeface="Arial"/>
              </a:rPr>
              <a:t> </a:t>
            </a:r>
            <a:r>
              <a:rPr lang="en-US" b="1" dirty="0" err="1">
                <a:latin typeface="Arial"/>
              </a:rPr>
              <a:t>Transcellular</a:t>
            </a:r>
            <a:r>
              <a:rPr lang="en-US" b="1" dirty="0">
                <a:latin typeface="Arial"/>
              </a:rPr>
              <a:t> route</a:t>
            </a:r>
          </a:p>
          <a:p>
            <a:pPr lvl="2"/>
            <a:r>
              <a:rPr lang="en-US" dirty="0">
                <a:latin typeface="Arial"/>
              </a:rPr>
              <a:t>Solute enters apical membrane of tubule cells</a:t>
            </a:r>
          </a:p>
          <a:p>
            <a:pPr lvl="2"/>
            <a:r>
              <a:rPr lang="en-US" dirty="0">
                <a:latin typeface="Arial"/>
              </a:rPr>
              <a:t>Travels through cytosol of tubule cells</a:t>
            </a:r>
          </a:p>
          <a:p>
            <a:pPr lvl="2"/>
            <a:r>
              <a:rPr lang="en-US" dirty="0">
                <a:latin typeface="Arial"/>
              </a:rPr>
              <a:t>Exits basolateral membrane of tubule cells</a:t>
            </a:r>
          </a:p>
          <a:p>
            <a:pPr lvl="2"/>
            <a:r>
              <a:rPr lang="en-US" dirty="0">
                <a:latin typeface="Arial"/>
              </a:rPr>
              <a:t>Enters blood through endothelium of peritubular capillaries</a:t>
            </a:r>
          </a:p>
          <a:p>
            <a:pPr marL="800100" lvl="1" indent="-342900">
              <a:buFont typeface="+mj-lt"/>
              <a:buAutoNum type="arabicPeriod"/>
            </a:pPr>
            <a:r>
              <a:rPr lang="en-US" dirty="0">
                <a:latin typeface="Arial"/>
              </a:rPr>
              <a:t> </a:t>
            </a:r>
            <a:r>
              <a:rPr lang="en-US" b="1" dirty="0" err="1">
                <a:latin typeface="Arial"/>
              </a:rPr>
              <a:t>Paracellular</a:t>
            </a:r>
            <a:r>
              <a:rPr lang="en-US" b="1" dirty="0">
                <a:latin typeface="Arial"/>
              </a:rPr>
              <a:t> route</a:t>
            </a:r>
          </a:p>
          <a:p>
            <a:pPr lvl="2"/>
            <a:r>
              <a:rPr lang="en-US" dirty="0">
                <a:latin typeface="Arial"/>
              </a:rPr>
              <a:t>Between tubule cells</a:t>
            </a:r>
          </a:p>
          <a:p>
            <a:pPr lvl="3"/>
            <a:r>
              <a:rPr lang="en-US" dirty="0">
                <a:latin typeface="Arial"/>
              </a:rPr>
              <a:t>Limited by tight junctions, but leaky in proximal nephron</a:t>
            </a:r>
          </a:p>
          <a:p>
            <a:pPr lvl="4"/>
            <a:r>
              <a:rPr lang="en-US" dirty="0">
                <a:latin typeface="Arial"/>
              </a:rPr>
              <a:t>Water, </a:t>
            </a:r>
            <a:r>
              <a:rPr lang="en-US" i="0" dirty="0">
                <a:latin typeface="Arial" panose="020B0604020202020204" pitchFamily="34" charset="0"/>
                <a:cs typeface="Arial" panose="020B0604020202020204" pitchFamily="34" charset="0"/>
              </a:rPr>
              <a:t>Ca</a:t>
            </a:r>
            <a:r>
              <a:rPr lang="en-US" i="0" baseline="30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 Mg</a:t>
            </a:r>
            <a:r>
              <a:rPr lang="en-US" i="0"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K</a:t>
            </a:r>
            <a:r>
              <a:rPr lang="en-US" i="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some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latin typeface="Arial"/>
              </a:rPr>
              <a:t>in the PCT move via this route</a:t>
            </a:r>
          </a:p>
        </p:txBody>
      </p:sp>
    </p:spTree>
    <p:extLst>
      <p:ext uri="{BB962C8B-B14F-4D97-AF65-F5344CB8AC3E}">
        <p14:creationId xmlns:p14="http://schemas.microsoft.com/office/powerpoint/2010/main" val="1805483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800" cy="1046440"/>
          </a:xfrm>
        </p:spPr>
        <p:txBody>
          <a:bodyPr wrap="square">
            <a:spAutoFit/>
          </a:bodyPr>
          <a:lstStyle/>
          <a:p>
            <a:r>
              <a:rPr lang="en-US" dirty="0">
                <a:latin typeface="Times New Roman"/>
              </a:rPr>
              <a:t>25.7 Regulation of Urine Concentration and Volume </a:t>
            </a:r>
            <a:r>
              <a:rPr lang="en-US" sz="2800" dirty="0">
                <a:latin typeface="Times New Roman"/>
              </a:rPr>
              <a:t>(4 of 4) </a:t>
            </a:r>
            <a:endParaRPr lang="en-IN" sz="2800" dirty="0">
              <a:latin typeface="Times New Roman"/>
            </a:endParaRPr>
          </a:p>
        </p:txBody>
      </p:sp>
      <p:sp>
        <p:nvSpPr>
          <p:cNvPr id="4" name="Content Placeholder 3"/>
          <p:cNvSpPr>
            <a:spLocks noGrp="1"/>
          </p:cNvSpPr>
          <p:nvPr>
            <p:ph idx="1"/>
          </p:nvPr>
        </p:nvSpPr>
        <p:spPr>
          <a:xfrm>
            <a:off x="457581" y="1643126"/>
            <a:ext cx="8001000" cy="2354491"/>
          </a:xfrm>
        </p:spPr>
        <p:txBody>
          <a:bodyPr wrap="square">
            <a:spAutoFit/>
          </a:bodyPr>
          <a:lstStyle/>
          <a:p>
            <a:pPr lvl="1"/>
            <a:r>
              <a:rPr lang="en-US" dirty="0">
                <a:latin typeface="Arial"/>
              </a:rPr>
              <a:t>These two countercurrent mechanisms work together to:</a:t>
            </a:r>
          </a:p>
          <a:p>
            <a:pPr lvl="2"/>
            <a:r>
              <a:rPr lang="en-US" dirty="0">
                <a:latin typeface="Arial"/>
              </a:rPr>
              <a:t>Establish and maintain </a:t>
            </a:r>
            <a:r>
              <a:rPr lang="en-US" b="1" dirty="0">
                <a:latin typeface="Arial"/>
              </a:rPr>
              <a:t>medullary</a:t>
            </a:r>
            <a:r>
              <a:rPr lang="en-US" dirty="0">
                <a:latin typeface="Arial"/>
              </a:rPr>
              <a:t> </a:t>
            </a:r>
            <a:r>
              <a:rPr lang="en-US" b="1" dirty="0">
                <a:latin typeface="Arial"/>
              </a:rPr>
              <a:t>osmotic</a:t>
            </a:r>
            <a:r>
              <a:rPr lang="en-US" dirty="0">
                <a:latin typeface="Arial"/>
              </a:rPr>
              <a:t> </a:t>
            </a:r>
            <a:r>
              <a:rPr lang="en-US" b="1" dirty="0">
                <a:latin typeface="Arial"/>
              </a:rPr>
              <a:t>gradient</a:t>
            </a:r>
            <a:r>
              <a:rPr lang="en-US" dirty="0">
                <a:latin typeface="Arial"/>
              </a:rPr>
              <a:t> from renal cortex through medulla</a:t>
            </a:r>
          </a:p>
          <a:p>
            <a:pPr lvl="3"/>
            <a:r>
              <a:rPr lang="en-US" dirty="0">
                <a:latin typeface="Arial"/>
              </a:rPr>
              <a:t>Gradient runs from 300 </a:t>
            </a:r>
            <a:r>
              <a:rPr lang="en-US" i="0" dirty="0" err="1">
                <a:latin typeface="Times New Roman" panose="02020603050405020304" pitchFamily="18" charset="0"/>
                <a:cs typeface="Times New Roman" panose="02020603050405020304" pitchFamily="18" charset="0"/>
              </a:rPr>
              <a:t>mOsm</a:t>
            </a:r>
            <a:r>
              <a:rPr lang="en-US" dirty="0">
                <a:latin typeface="Arial"/>
              </a:rPr>
              <a:t> in cortex to 1200 </a:t>
            </a:r>
            <a:r>
              <a:rPr lang="en-US" i="0" dirty="0" err="1">
                <a:latin typeface="Times New Roman" panose="02020603050405020304" pitchFamily="18" charset="0"/>
                <a:cs typeface="Times New Roman" panose="02020603050405020304" pitchFamily="18" charset="0"/>
              </a:rPr>
              <a:t>mOsm</a:t>
            </a:r>
            <a:r>
              <a:rPr lang="en-US" dirty="0">
                <a:latin typeface="Arial"/>
              </a:rPr>
              <a:t> at bottom of medulla</a:t>
            </a:r>
          </a:p>
          <a:p>
            <a:pPr lvl="1"/>
            <a:r>
              <a:rPr lang="en-US" dirty="0">
                <a:latin typeface="Arial"/>
              </a:rPr>
              <a:t>Countercurrent multiplier </a:t>
            </a:r>
            <a:r>
              <a:rPr lang="en-US" i="1" dirty="0">
                <a:latin typeface="Arial"/>
              </a:rPr>
              <a:t>creates</a:t>
            </a:r>
            <a:r>
              <a:rPr lang="en-US" dirty="0">
                <a:latin typeface="Arial"/>
              </a:rPr>
              <a:t> gradient</a:t>
            </a:r>
          </a:p>
          <a:p>
            <a:pPr lvl="1"/>
            <a:r>
              <a:rPr lang="en-US" dirty="0">
                <a:latin typeface="Arial"/>
              </a:rPr>
              <a:t>Countercurrent exchanger </a:t>
            </a:r>
            <a:r>
              <a:rPr lang="en-US" i="1" dirty="0">
                <a:latin typeface="Arial"/>
              </a:rPr>
              <a:t>preserves</a:t>
            </a:r>
            <a:r>
              <a:rPr lang="en-US" dirty="0">
                <a:latin typeface="Arial"/>
              </a:rPr>
              <a:t> gradient</a:t>
            </a:r>
          </a:p>
          <a:p>
            <a:pPr lvl="1"/>
            <a:r>
              <a:rPr lang="en-US" dirty="0">
                <a:latin typeface="Arial"/>
              </a:rPr>
              <a:t>Collecting ducts can then </a:t>
            </a:r>
            <a:r>
              <a:rPr lang="en-US" i="1" dirty="0">
                <a:latin typeface="Arial"/>
              </a:rPr>
              <a:t>use</a:t>
            </a:r>
            <a:r>
              <a:rPr lang="en-US" dirty="0">
                <a:latin typeface="Arial"/>
              </a:rPr>
              <a:t> gradient to vary urine concentration</a:t>
            </a:r>
          </a:p>
        </p:txBody>
      </p:sp>
    </p:spTree>
    <p:extLst>
      <p:ext uri="{BB962C8B-B14F-4D97-AF65-F5344CB8AC3E}">
        <p14:creationId xmlns:p14="http://schemas.microsoft.com/office/powerpoint/2010/main" val="3131840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Osmotic Gradient in the Renal Medulla</a:t>
            </a:r>
            <a:endParaRPr lang="en-IN" b="0" dirty="0">
              <a:latin typeface="Times New Roman"/>
            </a:endParaRPr>
          </a:p>
        </p:txBody>
      </p:sp>
      <p:pic>
        <p:nvPicPr>
          <p:cNvPr id="5" name="Picture 4" descr="This figure is a schematic drawing showing a frontal section of kidney, labeled with numbers showing the osmolality of the interstitial fluid in various locations in the renal cortex and renal medulla. &#10; - Nephron:  an enlarged drawing of a nephron and collecting duct show the arrangement of structures that pass through the osmotic gradient in the renal medulla. If you keep this anatomy in mind, it will help you understand the process of making either very dilute or very concentrated urine.&#10; - Renal cortex:  the osmolality of the interstitial fluid in the renal cortex is isotonic at 300 mOsm. &#10; - Renal medulla:  the osmolality of the interstitial fluid of the renal medulla increases progressively from 300 mOsm at the cortex-medulla junction, to 400, then 600, then 900, and finally to 1200 mOsm at the medulla-pelvis junct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086" y="1371600"/>
            <a:ext cx="3513829" cy="4572000"/>
          </a:xfrm>
          <a:prstGeom prst="rect">
            <a:avLst/>
          </a:prstGeom>
        </p:spPr>
      </p:pic>
      <p:sp>
        <p:nvSpPr>
          <p:cNvPr id="4" name="Content Placeholder 3"/>
          <p:cNvSpPr>
            <a:spLocks noGrp="1"/>
          </p:cNvSpPr>
          <p:nvPr>
            <p:ph sz="quarter" idx="13"/>
          </p:nvPr>
        </p:nvSpPr>
        <p:spPr>
          <a:xfrm>
            <a:off x="457581" y="6078379"/>
            <a:ext cx="8686800" cy="246221"/>
          </a:xfrm>
        </p:spPr>
        <p:txBody>
          <a:bodyPr/>
          <a:lstStyle/>
          <a:p>
            <a:pPr marL="0" indent="0">
              <a:buNone/>
            </a:pPr>
            <a:r>
              <a:rPr lang="en-US" b="1" dirty="0">
                <a:solidFill>
                  <a:srgbClr val="007FA3"/>
                </a:solidFill>
                <a:latin typeface="Arial"/>
              </a:rPr>
              <a:t>Figure 25.18 </a:t>
            </a:r>
            <a:r>
              <a:rPr lang="en-US" dirty="0">
                <a:latin typeface="Arial"/>
              </a:rPr>
              <a:t>Osmotic gradient in the renal medulla.</a:t>
            </a:r>
          </a:p>
        </p:txBody>
      </p:sp>
    </p:spTree>
    <p:extLst>
      <p:ext uri="{BB962C8B-B14F-4D97-AF65-F5344CB8AC3E}">
        <p14:creationId xmlns:p14="http://schemas.microsoft.com/office/powerpoint/2010/main" val="186582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34541"/>
            <a:ext cx="7848219"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(1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10;2) Water moves out of the filtrate (in descending nephron loo), down its osmotic gradient. This concentrates the filtrate.  &#10;- Osmolality rises to 400, then 600, then 900.&#10;3)  Filtrate reaches its highest concentration at the bend of the loop (1200 mOsm).&#10;4)  In the ascending limb, Na+ and Cl- are pumped out of the filtrate. This increases the interstitial fluid osmolality.&#10;- Lowers the osmolality of the filtrate from 700, to 400, to 200.&#10;- 5) Filtrate is at its most dilute as it leaves the nephron loop. At 100 mOsm, it is hypo-osmotic to the interstitial fluid.&#10;- Illustration 4:  the second key player in the medullary osmotic gradient are the vasa recta. The vasa recta preserve the gradient by acting as countercurrent exchangers; refer to Figure 25.19 (countercurrent exchange) for details.&#10;- Illustration 5:  the collecting ducts are the third key player in the osmotic gradient. The collecting ducts of all nephrons use the gradient to adjust urine osmolality. Refer to Figure 25.20 (mechanism for forming dilute or concentrated urine) for detail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90" y="2027613"/>
            <a:ext cx="3439947" cy="4023360"/>
          </a:xfrm>
          <a:prstGeom prst="rect">
            <a:avLst/>
          </a:prstGeom>
        </p:spPr>
      </p:pic>
      <p:sp>
        <p:nvSpPr>
          <p:cNvPr id="4" name="Content Placeholder 3"/>
          <p:cNvSpPr>
            <a:spLocks noGrp="1"/>
          </p:cNvSpPr>
          <p:nvPr>
            <p:ph sz="quarter" idx="13"/>
          </p:nvPr>
        </p:nvSpPr>
        <p:spPr>
          <a:xfrm>
            <a:off x="457581" y="6078379"/>
            <a:ext cx="8686800" cy="246221"/>
          </a:xfrm>
        </p:spPr>
        <p:txBody>
          <a:bodyPr/>
          <a:lstStyle/>
          <a:p>
            <a:pPr marL="0" indent="0">
              <a:buNone/>
            </a:pPr>
            <a:r>
              <a:rPr lang="en-US" b="1" dirty="0">
                <a:solidFill>
                  <a:srgbClr val="007FA3"/>
                </a:solidFill>
              </a:rPr>
              <a:t>FOCUS FIGURE 25.1 </a:t>
            </a:r>
            <a:r>
              <a:rPr lang="en-US" dirty="0"/>
              <a:t>Medullary Osmotic Gradient</a:t>
            </a:r>
            <a:endParaRPr lang="en-US" dirty="0">
              <a:latin typeface="Arial"/>
            </a:endParaRPr>
          </a:p>
        </p:txBody>
      </p:sp>
    </p:spTree>
    <p:extLst>
      <p:ext uri="{BB962C8B-B14F-4D97-AF65-F5344CB8AC3E}">
        <p14:creationId xmlns:p14="http://schemas.microsoft.com/office/powerpoint/2010/main" val="380649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Countercurrent Multiplier </a:t>
            </a:r>
            <a:r>
              <a:rPr lang="en-US" sz="2800" dirty="0">
                <a:latin typeface="Times New Roman"/>
              </a:rPr>
              <a:t>(1 of 4) </a:t>
            </a:r>
            <a:endParaRPr lang="en-IN" sz="2800" dirty="0">
              <a:latin typeface="Times New Roman"/>
            </a:endParaRPr>
          </a:p>
        </p:txBody>
      </p:sp>
      <p:sp>
        <p:nvSpPr>
          <p:cNvPr id="4" name="Content Placeholder 3"/>
          <p:cNvSpPr>
            <a:spLocks noGrp="1"/>
          </p:cNvSpPr>
          <p:nvPr>
            <p:ph idx="1"/>
          </p:nvPr>
        </p:nvSpPr>
        <p:spPr>
          <a:xfrm>
            <a:off x="457581" y="1643126"/>
            <a:ext cx="8305800" cy="1900520"/>
          </a:xfrm>
        </p:spPr>
        <p:txBody>
          <a:bodyPr wrap="square">
            <a:spAutoFit/>
          </a:bodyPr>
          <a:lstStyle/>
          <a:p>
            <a:r>
              <a:rPr lang="en-US" dirty="0">
                <a:latin typeface="Arial"/>
              </a:rPr>
              <a:t>Countercurrent multiplier involves the nephron loop and depends on: </a:t>
            </a:r>
          </a:p>
          <a:p>
            <a:pPr lvl="1"/>
            <a:r>
              <a:rPr lang="en-US" dirty="0">
                <a:latin typeface="Arial"/>
              </a:rPr>
              <a:t>Filtrate flow in opposite directions (descending/ascending)</a:t>
            </a:r>
          </a:p>
          <a:p>
            <a:pPr lvl="1"/>
            <a:r>
              <a:rPr lang="en-US" dirty="0">
                <a:latin typeface="Arial"/>
              </a:rPr>
              <a:t>Difference in permeabilities between descending nephron loop and ascending loop</a:t>
            </a:r>
          </a:p>
          <a:p>
            <a:pPr lvl="1"/>
            <a:r>
              <a:rPr lang="en-US" dirty="0">
                <a:latin typeface="Arial"/>
              </a:rPr>
              <a:t>Active transport of solutes out of ascending limb</a:t>
            </a:r>
          </a:p>
          <a:p>
            <a:r>
              <a:rPr lang="en-US" dirty="0">
                <a:latin typeface="Arial"/>
              </a:rPr>
              <a:t>Limbs of nephron loop are not in direct contact but are close enough to influence each other’s exchanges with surrounding interstitial fluid</a:t>
            </a:r>
          </a:p>
        </p:txBody>
      </p:sp>
    </p:spTree>
    <p:extLst>
      <p:ext uri="{BB962C8B-B14F-4D97-AF65-F5344CB8AC3E}">
        <p14:creationId xmlns:p14="http://schemas.microsoft.com/office/powerpoint/2010/main" val="1085845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Countercurrent Multiplier </a:t>
            </a:r>
            <a:r>
              <a:rPr lang="en-US" sz="2800" dirty="0">
                <a:latin typeface="Times New Roman"/>
              </a:rPr>
              <a:t>(2 of 4) </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229600" cy="2146742"/>
              </a:xfrm>
            </p:spPr>
            <p:txBody>
              <a:bodyPr wrap="square">
                <a:spAutoFit/>
              </a:bodyPr>
              <a:lstStyle/>
              <a:p>
                <a:r>
                  <a:rPr lang="en-US" dirty="0">
                    <a:latin typeface="Arial"/>
                  </a:rPr>
                  <a:t>Ascending limb of nephron loop is impermeable to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r>
                  <a:rPr lang="en-US" dirty="0">
                    <a:latin typeface="Times New Roman" panose="02020603050405020304" pitchFamily="18" charset="0"/>
                    <a:cs typeface="Times New Roman" panose="02020603050405020304" pitchFamily="18" charset="0"/>
                  </a:rPr>
                  <a:t> </a:t>
                </a:r>
                <a:r>
                  <a:rPr lang="en-US" dirty="0">
                    <a:latin typeface="Arial"/>
                  </a:rPr>
                  <a:t>and selectively permeable to solutes</a:t>
                </a:r>
              </a:p>
              <a:p>
                <a:pPr lvl="1"/>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panose="020B0604020202020204" pitchFamily="34" charset="0"/>
                    <a:cs typeface="Arial" panose="020B0604020202020204" pitchFamily="34" charset="0"/>
                  </a:rPr>
                  <a:t>and </a:t>
                </a:r>
                <a:r>
                  <a:rPr lang="en-US" i="0" dirty="0">
                    <a:latin typeface="Arial" panose="020B0604020202020204" pitchFamily="34" charset="0"/>
                    <a:cs typeface="Arial" panose="020B0604020202020204" pitchFamily="34" charset="0"/>
                  </a:rPr>
                  <a:t>Cl</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are actively reabsorbed in thick segment (some passively reabsorbed in thin segment)</a:t>
                </a:r>
              </a:p>
              <a:p>
                <a:r>
                  <a:rPr lang="en-US" dirty="0">
                    <a:latin typeface="Arial"/>
                  </a:rPr>
                  <a:t>Descending limb of nephron loop is freely permeable to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a:t>
                </a:r>
                <a:r>
                  <a:rPr lang="en-US" dirty="0">
                    <a:latin typeface="Arial"/>
                  </a:rPr>
                  <a:t> impermeable to solutes</a:t>
                </a:r>
              </a:p>
              <a:p>
                <a:pPr lvl="1"/>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r>
                  <a:rPr lang="en-US" dirty="0">
                    <a:latin typeface="Times New Roman" panose="02020603050405020304" pitchFamily="18" charset="0"/>
                    <a:cs typeface="Times New Roman" panose="02020603050405020304" pitchFamily="18" charset="0"/>
                  </a:rPr>
                  <a:t> </a:t>
                </a:r>
                <a:r>
                  <a:rPr lang="en-US" dirty="0">
                    <a:latin typeface="Arial"/>
                  </a:rPr>
                  <a:t>passes out of filtrate into hyperosmotic medullary interstitial fluid</a:t>
                </a:r>
              </a:p>
              <a:p>
                <a:pPr lvl="1"/>
                <a:r>
                  <a:rPr lang="en-US" dirty="0">
                    <a:latin typeface="Arial"/>
                  </a:rPr>
                  <a:t>Causes remaining filtrate osmolality to increase to ~1200 </a:t>
                </a:r>
                <a:r>
                  <a:rPr lang="en-US" i="0" dirty="0" err="1">
                    <a:latin typeface="Times New Roman" panose="02020603050405020304" pitchFamily="18" charset="0"/>
                    <a:cs typeface="Times New Roman" panose="02020603050405020304" pitchFamily="18" charset="0"/>
                  </a:rPr>
                  <a:t>mOsm</a:t>
                </a:r>
                <a:endParaRPr lang="en-US" dirty="0">
                  <a:latin typeface="Aria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229600" cy="2146742"/>
              </a:xfrm>
              <a:blipFill rotWithShape="1">
                <a:blip r:embed="rId3"/>
                <a:stretch>
                  <a:fillRect l="-1333" t="-3125" r="-222" b="-4830"/>
                </a:stretch>
              </a:blipFill>
            </p:spPr>
            <p:txBody>
              <a:bodyPr/>
              <a:lstStyle/>
              <a:p>
                <a:r>
                  <a:rPr lang="en-US">
                    <a:noFill/>
                  </a:rPr>
                  <a:t> </a:t>
                </a:r>
              </a:p>
            </p:txBody>
          </p:sp>
        </mc:Fallback>
      </mc:AlternateContent>
    </p:spTree>
    <p:extLst>
      <p:ext uri="{BB962C8B-B14F-4D97-AF65-F5344CB8AC3E}">
        <p14:creationId xmlns:p14="http://schemas.microsoft.com/office/powerpoint/2010/main" val="106845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Countercurrent Multiplier </a:t>
            </a:r>
            <a:r>
              <a:rPr lang="en-US" sz="2800" dirty="0">
                <a:latin typeface="Times New Roman"/>
              </a:rPr>
              <a:t>(3 of 4) </a:t>
            </a:r>
            <a:endParaRPr lang="en-IN" sz="2800" dirty="0">
              <a:latin typeface="Times New Roman"/>
            </a:endParaRPr>
          </a:p>
        </p:txBody>
      </p:sp>
      <p:sp>
        <p:nvSpPr>
          <p:cNvPr id="4" name="Content Placeholder 3"/>
          <p:cNvSpPr>
            <a:spLocks noGrp="1"/>
          </p:cNvSpPr>
          <p:nvPr>
            <p:ph idx="1"/>
          </p:nvPr>
        </p:nvSpPr>
        <p:spPr>
          <a:xfrm>
            <a:off x="457581" y="1643126"/>
            <a:ext cx="7848219" cy="1954381"/>
          </a:xfrm>
        </p:spPr>
        <p:txBody>
          <a:bodyPr wrap="square">
            <a:spAutoFit/>
          </a:bodyPr>
          <a:lstStyle/>
          <a:p>
            <a:r>
              <a:rPr lang="en-US" dirty="0">
                <a:latin typeface="Arial"/>
              </a:rPr>
              <a:t>Countercurrent mechanism:</a:t>
            </a:r>
          </a:p>
          <a:p>
            <a:pPr lvl="1"/>
            <a:r>
              <a:rPr lang="en-US" dirty="0">
                <a:latin typeface="Arial"/>
              </a:rPr>
              <a:t>The more </a:t>
            </a:r>
            <a:r>
              <a:rPr lang="en-US" i="0" dirty="0" err="1">
                <a:latin typeface="Arial" panose="020B0604020202020204" pitchFamily="34" charset="0"/>
                <a:cs typeface="Arial" panose="020B0604020202020204" pitchFamily="34" charset="0"/>
              </a:rPr>
              <a:t>NaCl</a:t>
            </a:r>
            <a:r>
              <a:rPr lang="en-US" dirty="0">
                <a:latin typeface="Times New Roman" panose="02020603050405020304" pitchFamily="18" charset="0"/>
                <a:cs typeface="Times New Roman" panose="02020603050405020304" pitchFamily="18" charset="0"/>
              </a:rPr>
              <a:t> </a:t>
            </a:r>
            <a:r>
              <a:rPr lang="en-US" dirty="0">
                <a:latin typeface="Arial"/>
              </a:rPr>
              <a:t>the ascending limb actively transports out into interstitial fluid, the more water diffuses out of the descending limb</a:t>
            </a:r>
          </a:p>
          <a:p>
            <a:pPr lvl="1"/>
            <a:r>
              <a:rPr lang="en-US" dirty="0">
                <a:latin typeface="Arial"/>
              </a:rPr>
              <a:t>The more water that diffuses out of the descending limb, the saltier the filtrate becomes</a:t>
            </a:r>
          </a:p>
          <a:p>
            <a:pPr lvl="1"/>
            <a:r>
              <a:rPr lang="en-US" dirty="0">
                <a:latin typeface="Arial"/>
              </a:rPr>
              <a:t>Ascending limb then uses salty filtrate to further raise osmolality of medullary interstitial fluid</a:t>
            </a:r>
          </a:p>
        </p:txBody>
      </p:sp>
    </p:spTree>
    <p:extLst>
      <p:ext uri="{BB962C8B-B14F-4D97-AF65-F5344CB8AC3E}">
        <p14:creationId xmlns:p14="http://schemas.microsoft.com/office/powerpoint/2010/main" val="5866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Countercurrent Multiplier </a:t>
            </a:r>
            <a:r>
              <a:rPr lang="en-US" sz="2800" dirty="0">
                <a:latin typeface="Times New Roman"/>
              </a:rPr>
              <a:t>(4 of 4) </a:t>
            </a:r>
            <a:endParaRPr lang="en-IN" sz="2800" dirty="0">
              <a:latin typeface="Times New Roman"/>
            </a:endParaRPr>
          </a:p>
        </p:txBody>
      </p:sp>
      <p:sp>
        <p:nvSpPr>
          <p:cNvPr id="4" name="Content Placeholder 3"/>
          <p:cNvSpPr>
            <a:spLocks noGrp="1"/>
          </p:cNvSpPr>
          <p:nvPr>
            <p:ph idx="1"/>
          </p:nvPr>
        </p:nvSpPr>
        <p:spPr>
          <a:xfrm>
            <a:off x="457581" y="1643126"/>
            <a:ext cx="7924800" cy="1177245"/>
          </a:xfrm>
        </p:spPr>
        <p:txBody>
          <a:bodyPr wrap="square">
            <a:spAutoFit/>
          </a:bodyPr>
          <a:lstStyle/>
          <a:p>
            <a:r>
              <a:rPr lang="en-US" dirty="0">
                <a:latin typeface="Arial"/>
              </a:rPr>
              <a:t>Constant difference of 200 </a:t>
            </a:r>
            <a:r>
              <a:rPr lang="en-US" i="0" dirty="0" err="1">
                <a:latin typeface="Times New Roman" panose="02020603050405020304" pitchFamily="18" charset="0"/>
                <a:cs typeface="Times New Roman" panose="02020603050405020304" pitchFamily="18" charset="0"/>
              </a:rPr>
              <a:t>mOsm</a:t>
            </a:r>
            <a:r>
              <a:rPr lang="en-US" dirty="0">
                <a:latin typeface="Arial"/>
              </a:rPr>
              <a:t> always exists between two limbs of nephron loop and between ascending limb and interstitial fluid</a:t>
            </a:r>
          </a:p>
          <a:p>
            <a:r>
              <a:rPr lang="en-US" dirty="0">
                <a:latin typeface="Arial"/>
              </a:rPr>
              <a:t>Difference is “multiplied” along length of loop (from 300 to 1200 </a:t>
            </a:r>
            <a:r>
              <a:rPr lang="en-US" i="0" dirty="0" err="1">
                <a:latin typeface="Times New Roman" panose="02020603050405020304" pitchFamily="18" charset="0"/>
                <a:cs typeface="Times New Roman" panose="02020603050405020304" pitchFamily="18" charset="0"/>
              </a:rPr>
              <a:t>mOsm</a:t>
            </a:r>
            <a:r>
              <a:rPr lang="en-US" dirty="0">
                <a:latin typeface="Arial"/>
              </a:rPr>
              <a:t> = difference of 900 </a:t>
            </a:r>
            <a:r>
              <a:rPr lang="en-US" i="0" dirty="0" err="1">
                <a:latin typeface="Times New Roman" panose="02020603050405020304" pitchFamily="18" charset="0"/>
                <a:cs typeface="Times New Roman" panose="02020603050405020304" pitchFamily="18" charset="0"/>
              </a:rPr>
              <a:t>mOsm</a:t>
            </a:r>
            <a:r>
              <a:rPr lang="en-US" dirty="0">
                <a:latin typeface="Arial"/>
              </a:rPr>
              <a:t>)</a:t>
            </a:r>
          </a:p>
        </p:txBody>
      </p:sp>
    </p:spTree>
    <p:extLst>
      <p:ext uri="{BB962C8B-B14F-4D97-AF65-F5344CB8AC3E}">
        <p14:creationId xmlns:p14="http://schemas.microsoft.com/office/powerpoint/2010/main" val="2892679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34541"/>
            <a:ext cx="8000620"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(2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10;2) Water moves out of the filtrate (in descending nephron loo), down its osmotic gradient. This concentrates the filtrate.  &#10;- Osmolality rises to 400, then 600, then 900.&#10;3)  Filtrate reaches its highest concentration at the bend of the loop (1200 mOsm).&#10;4)  In the ascending limb, Na+ and Cl- are pumped out of the filtrate. This increases the interstitial fluid osmolality.&#10;- Lowers the osmolality of the filtrate from 700, to 400, to 200.&#10;- 5) Filtrate is at its most dilute as it leaves the nephron loop. At 100 mOsm, it is hypo-osmotic to the interstitial fluid.&#10;- Illustration 4:  the second key player in the medullary osmotic gradient are the vasa recta. The vasa recta preserve the gradient by acting as countercurrent exchangers; refer to Figure 25.19 (countercurrent exchange) for details.&#10;- Illustration 5:  the collecting ducts are the third key player in the osmotic gradient. The collecting ducts of all nephrons use the gradient to adjust urine osmolality. Refer to Figure 25.20 (mechanism for forming dilute or concentrated urine) for detai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47" y="2014169"/>
            <a:ext cx="3079706" cy="3871161"/>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rPr>
              <a:t>FOCUS FIGURE 25.1 </a:t>
            </a:r>
            <a:r>
              <a:rPr lang="en-US" dirty="0"/>
              <a:t>Medullary Osmotic Gradient</a:t>
            </a:r>
          </a:p>
        </p:txBody>
      </p:sp>
    </p:spTree>
    <p:extLst>
      <p:ext uri="{BB962C8B-B14F-4D97-AF65-F5344CB8AC3E}">
        <p14:creationId xmlns:p14="http://schemas.microsoft.com/office/powerpoint/2010/main" val="4153539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34541"/>
            <a:ext cx="7772020"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(3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47" y="2017060"/>
            <a:ext cx="3079706" cy="3871161"/>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rPr>
              <a:t>FOCUS FIGURE 25.1 </a:t>
            </a:r>
            <a:r>
              <a:rPr lang="en-US" dirty="0"/>
              <a:t>Medullary Osmotic Gradient</a:t>
            </a:r>
          </a:p>
        </p:txBody>
      </p:sp>
    </p:spTree>
    <p:extLst>
      <p:ext uri="{BB962C8B-B14F-4D97-AF65-F5344CB8AC3E}">
        <p14:creationId xmlns:p14="http://schemas.microsoft.com/office/powerpoint/2010/main" val="265351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34541"/>
            <a:ext cx="7772020"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(4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10;2) Water moves out of the filtrate (in descending nephron loo), down its osmotic gradient. This concentrates the filtrate.  &#10;- Osmolality rises to 400, then 600, then 9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47" y="2014169"/>
            <a:ext cx="3079706" cy="3871161"/>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rPr>
              <a:t>FOCUS FIGURE 25.1 </a:t>
            </a:r>
            <a:r>
              <a:rPr lang="en-US" dirty="0"/>
              <a:t>Medullary Osmotic Gradient</a:t>
            </a:r>
          </a:p>
        </p:txBody>
      </p:sp>
    </p:spTree>
    <p:extLst>
      <p:ext uri="{BB962C8B-B14F-4D97-AF65-F5344CB8AC3E}">
        <p14:creationId xmlns:p14="http://schemas.microsoft.com/office/powerpoint/2010/main" val="427119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Tubular Reabsorption Occurs by Transcellular and </a:t>
            </a:r>
            <a:r>
              <a:rPr lang="en-US" dirty="0" err="1">
                <a:latin typeface="Times New Roman"/>
              </a:rPr>
              <a:t>Paracellular</a:t>
            </a:r>
            <a:r>
              <a:rPr lang="en-US" dirty="0">
                <a:latin typeface="Times New Roman"/>
              </a:rPr>
              <a:t> Routes </a:t>
            </a:r>
            <a:r>
              <a:rPr lang="en-US" sz="2800" dirty="0">
                <a:latin typeface="Times New Roman"/>
              </a:rPr>
              <a:t>(1 of 6)</a:t>
            </a:r>
            <a:endParaRPr lang="en-IN" sz="2800" dirty="0">
              <a:latin typeface="Times New Roman"/>
            </a:endParaRPr>
          </a:p>
        </p:txBody>
      </p:sp>
      <p:pic>
        <p:nvPicPr>
          <p:cNvPr id="5" name="Picture 4" descr="This drawing compares the transcellular and paracellular routes as they move substances from the tubule lumen into the peritubular capillary.  &#10;&#10;Diagram shows filtrate in the tubule lumen, bordered by a tubule cell, with tubule cells being held together by tight junctions. A peritubular capillary is shown in the right, separated from tubule cell by interstitial space.&#10; -Transcellular route involves four steps:&#10;  - Step 1: Transport across the apical membrane. Water and solutes are shown crossing the apical membrane from the tubule lumen into the tubule cell.&#10;  - Step 2: Diffusion through cytosol. Water and solutes diffuse through the tubule cell.&#10;  - Step 3: Transport across the basolateral membrane. This often involves the lateral intercellular spaces because membrane transporters transport ions into these spaces.&#10;  - Step 4: Movement through the interstitial fluid and into the peritubular capillary.&#10; - Paracellular route involves two steps:&#10;  - Step 1: Movement through leaky tight junctions, particularly in the proximal convoluted tubule. Water and solutes are shown moving directly from the tubule lumen through tight junctions.&#10;  - Step 2: Movement through the interstitial fluid and into the peritubular capill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1717405"/>
            <a:ext cx="8312728" cy="3768995"/>
          </a:xfrm>
          <a:prstGeom prst="rect">
            <a:avLst/>
          </a:prstGeom>
        </p:spPr>
      </p:pic>
      <p:sp>
        <p:nvSpPr>
          <p:cNvPr id="4" name="Content Placeholder 3"/>
          <p:cNvSpPr>
            <a:spLocks noGrp="1"/>
          </p:cNvSpPr>
          <p:nvPr>
            <p:ph sz="quarter" idx="13"/>
          </p:nvPr>
        </p:nvSpPr>
        <p:spPr>
          <a:xfrm>
            <a:off x="457581" y="5925979"/>
            <a:ext cx="8077200" cy="246221"/>
          </a:xfrm>
        </p:spPr>
        <p:txBody>
          <a:bodyPr/>
          <a:lstStyle/>
          <a:p>
            <a:pPr marL="0" indent="0">
              <a:buNone/>
            </a:pPr>
            <a:r>
              <a:rPr lang="en-US" b="1" dirty="0">
                <a:solidFill>
                  <a:srgbClr val="007FA3"/>
                </a:solidFill>
                <a:latin typeface="Arial"/>
              </a:rPr>
              <a:t>Figure 25.15 </a:t>
            </a:r>
            <a:r>
              <a:rPr lang="en-US" dirty="0">
                <a:latin typeface="Arial"/>
              </a:rPr>
              <a:t>Tubular reabsorption occurs by transcellular and </a:t>
            </a:r>
            <a:r>
              <a:rPr lang="en-US" dirty="0" err="1">
                <a:latin typeface="Arial"/>
              </a:rPr>
              <a:t>paracellular</a:t>
            </a:r>
            <a:r>
              <a:rPr lang="en-US" dirty="0">
                <a:latin typeface="Arial"/>
              </a:rPr>
              <a:t> routes.</a:t>
            </a:r>
          </a:p>
        </p:txBody>
      </p:sp>
    </p:spTree>
    <p:extLst>
      <p:ext uri="{BB962C8B-B14F-4D97-AF65-F5344CB8AC3E}">
        <p14:creationId xmlns:p14="http://schemas.microsoft.com/office/powerpoint/2010/main" val="139216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134541"/>
            <a:ext cx="7772019"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(5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10;2) Water moves out of the filtrate (in descending nephron loo), down its osmotic gradient. This concentrates the filtrate.  &#10;- Osmolality rises to 400, then 600, then 900.&#10;3)  Filtrate reaches its highest concentration at the bend of the loop (1200 mOsm).&#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47" y="2014169"/>
            <a:ext cx="3079706" cy="3871161"/>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rPr>
              <a:t>FOCUS FIGURE 25.1 </a:t>
            </a:r>
            <a:r>
              <a:rPr lang="en-US" dirty="0"/>
              <a:t>Medullary Osmotic Gradient</a:t>
            </a:r>
          </a:p>
        </p:txBody>
      </p:sp>
    </p:spTree>
    <p:extLst>
      <p:ext uri="{BB962C8B-B14F-4D97-AF65-F5344CB8AC3E}">
        <p14:creationId xmlns:p14="http://schemas.microsoft.com/office/powerpoint/2010/main" val="2984901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34541"/>
            <a:ext cx="8000620"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(6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10;2) Water moves out of the filtrate (in descending nephron loo), down its osmotic gradient. This concentrates the filtrate.  &#10;- Osmolality rises to 400, then 600, then 900.&#10;3)  Filtrate reaches its highest concentration at the bend of the loop (1200 mOsm).&#10;4)  In the ascending limb, Na+ and Cl- are pumped out of the filtrate. This increases the interstitial fluid osmolality.&#10;- Lowers the osmolality of the filtrate from 700, to 400, to 2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47" y="2014169"/>
            <a:ext cx="3079706" cy="3871161"/>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rPr>
              <a:t>FOCUS FIGURE 25.1 </a:t>
            </a:r>
            <a:r>
              <a:rPr lang="en-US" dirty="0"/>
              <a:t>Medullary Osmotic Gradient</a:t>
            </a:r>
          </a:p>
        </p:txBody>
      </p:sp>
    </p:spTree>
    <p:extLst>
      <p:ext uri="{BB962C8B-B14F-4D97-AF65-F5344CB8AC3E}">
        <p14:creationId xmlns:p14="http://schemas.microsoft.com/office/powerpoint/2010/main" val="2540411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34541"/>
            <a:ext cx="8153020" cy="1846659"/>
          </a:xfrm>
        </p:spPr>
        <p:txBody>
          <a:bodyPr wrap="square">
            <a:spAutoFit/>
          </a:bodyPr>
          <a:lstStyle/>
          <a:p>
            <a:r>
              <a:rPr lang="en-IN" sz="3000" dirty="0"/>
              <a:t>Juxtamedullary Nephrons Create an Osmotic Gradient within the Renal Medulla that Allows the Kidney to Produce Urine of Varying Concentration </a:t>
            </a:r>
            <a:r>
              <a:rPr lang="en-US" sz="2800" dirty="0">
                <a:latin typeface="Times New Roman"/>
              </a:rPr>
              <a:t>(7 of 7)</a:t>
            </a:r>
            <a:endParaRPr lang="en-IN" sz="2800" dirty="0">
              <a:latin typeface="Times New Roman"/>
            </a:endParaRPr>
          </a:p>
        </p:txBody>
      </p:sp>
      <p:pic>
        <p:nvPicPr>
          <p:cNvPr id="5" name="Picture 4" descr="This figure consists of illustrations that show how juxtamedullary nephrons create an osmotic gradient within the renal medulla that allows the kidney to produce urine of varying concentration.&#10;- Illustration 1:  consists of three illustrations that each show a juxtamedullary nephron with its glomerular capsule, nephron loop, and collecting duct. Each diagram has a vertical bar on left showing osmotic gradient:  osmolality (solute concentration) of medullary interstitial fluid progressively increases from 300 of normal body fluid (at the top) to 1200 mOsm at the deepest part of the medulla (bottom). The big picture: Three key players – the long nephron loops, the vasa recta, and the collecting ducts – interact with the medullary osmotic gradient. &#10;- Diagram 1:  Long nephron loops of juxtamedullary nephrons create the gradient. They act as countercurrent multipliers. &#10;- Diagram 2:  Vasa recta preserves the gradient.  They act as countercurrent exchangers (see Figure 25.19).&#10;- Diagram 3:  Collecting ducts of all nephrons use the gradient to adjust urine osmolality (see Figure 25.20).&#10;- Illustration 2:  Long nephron loops of juxtamedullary nephrons create the gradient.&#10;- The countercurrent multiplier depends on three properties of the nephron loop to establish the osmotic gradient:&#10;- 1) Filtrate flows in the opposite direction (countercurrent) through two adjacent parallel sections of a nephron loop.&#10;- 2) The descending limb is permeable to water but not to salt. Water exits the descending limb via passive transport.&#10;- 3) The ascending limb is impermeable to water, and pumps out salt. NaCl exits from the ascending limb via active transport.&#10;- These three properties establish a positive feedback cycle that uses the flow of fluid to multiply the power of the salt pumps. &#10;- 1) Salt is pumped out of the ascending limb.&#10;- 2) Interstitial fluid osmolality increases. &#10;- 3) Water then leaves the descending limb.&#10;- 4) Osmolality of filtrate in the descending limb increases. &#10;- 5)  Osmolality of filtrate entering the ascending limb increases&#10;-  This causes more salt to be pumped out of the ascending limb (#1 above), continuing the cycle. &#10;- Illustration 3:  As water and solutes are reabsorbed, the nephron loop first concentrates the filtrate, then dilutes it. &#10;1) Filtrate entering the nephron loop is isotonic (osmolality of 300 mOsm) to both blood plasma and cortical interstitial fluid.&#10;2) Water moves out of the filtrate (in descending nephron loo), down its osmotic gradient. This concentrates the filtrate.  &#10;- Osmolality rises to 400, then 600, then 900.&#10;3)  Filtrate reaches its highest concentration at the bend of the loop (1200 mOsm).&#10;4)  In the ascending limb, Na+ and Cl- are pumped out of the filtrate. This increases the interstitial fluid osmolality.&#10;- Lowers the osmolality of the filtrate from 700, to 400, to 200.&#10;- 5) Filtrate is at its most dilute as it leaves the nephron loop. At 100 mOsm, it is hypo-osmotic to the interstitial fluid.&#10;- Illustration 4:  the second key player in the medullary osmotic gradient are the vasa recta. The vasa recta preserve the gradient by acting as countercurrent exchangers; refer to Figure 25.19 (countercurrent exchange) for details.&#10;- Illustration 5:  the collecting ducts are the third key player in the osmotic gradient. The collecting ducts of all nephrons use the gradient to adjust urine osmolality. Refer to Figure 25.20 (mechanism for forming dilute or concentrated urine) for detai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47" y="2014169"/>
            <a:ext cx="3079706" cy="3871161"/>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rPr>
              <a:t>FOCUS FIGURE 25.1 </a:t>
            </a:r>
            <a:r>
              <a:rPr lang="en-US" dirty="0"/>
              <a:t>Medullary Osmotic Gradient</a:t>
            </a:r>
          </a:p>
        </p:txBody>
      </p:sp>
    </p:spTree>
    <p:extLst>
      <p:ext uri="{BB962C8B-B14F-4D97-AF65-F5344CB8AC3E}">
        <p14:creationId xmlns:p14="http://schemas.microsoft.com/office/powerpoint/2010/main" val="3151274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Countercurrent Exchanger </a:t>
            </a:r>
            <a:r>
              <a:rPr lang="en-US" sz="2800" dirty="0">
                <a:latin typeface="Times New Roman"/>
              </a:rPr>
              <a:t>(1 of 3) </a:t>
            </a:r>
            <a:endParaRPr lang="en-IN" sz="2800" dirty="0">
              <a:latin typeface="Times New Roman"/>
            </a:endParaRPr>
          </a:p>
        </p:txBody>
      </p:sp>
      <p:sp>
        <p:nvSpPr>
          <p:cNvPr id="4" name="Content Placeholder 3"/>
          <p:cNvSpPr>
            <a:spLocks noGrp="1"/>
          </p:cNvSpPr>
          <p:nvPr>
            <p:ph idx="1"/>
          </p:nvPr>
        </p:nvSpPr>
        <p:spPr>
          <a:xfrm>
            <a:off x="457581" y="1643126"/>
            <a:ext cx="7924800" cy="2508379"/>
          </a:xfrm>
        </p:spPr>
        <p:txBody>
          <a:bodyPr wrap="square">
            <a:spAutoFit/>
          </a:bodyPr>
          <a:lstStyle/>
          <a:p>
            <a:r>
              <a:rPr lang="en-US" dirty="0">
                <a:latin typeface="Arial"/>
              </a:rPr>
              <a:t>Countercurrent exchanger utilizes vasa recta</a:t>
            </a:r>
          </a:p>
          <a:p>
            <a:r>
              <a:rPr lang="en-US" dirty="0">
                <a:latin typeface="Arial"/>
              </a:rPr>
              <a:t>Vasa recta is highly permeable to water and solutes</a:t>
            </a:r>
          </a:p>
          <a:p>
            <a:r>
              <a:rPr lang="en-US" dirty="0">
                <a:latin typeface="Arial"/>
              </a:rPr>
              <a:t>Flow of blood in vasa recta is also countercurrent (hairpin turn) so blood can exchange </a:t>
            </a:r>
            <a:r>
              <a:rPr lang="en-US" i="0" dirty="0" err="1">
                <a:latin typeface="Arial" panose="020B0604020202020204" pitchFamily="34" charset="0"/>
                <a:cs typeface="Arial" panose="020B0604020202020204" pitchFamily="34" charset="0"/>
              </a:rPr>
              <a:t>NaCl</a:t>
            </a:r>
            <a:r>
              <a:rPr lang="en-US" i="0" dirty="0">
                <a:latin typeface="Times New Roman" panose="02020603050405020304" pitchFamily="18" charset="0"/>
                <a:cs typeface="Times New Roman" panose="02020603050405020304" pitchFamily="18" charset="0"/>
              </a:rPr>
              <a:t> </a:t>
            </a:r>
            <a:r>
              <a:rPr lang="en-US" dirty="0">
                <a:latin typeface="Arial"/>
              </a:rPr>
              <a:t>and water with surrounding interstitial fluid as it moves through adjacent parallel sections of gradient</a:t>
            </a:r>
          </a:p>
          <a:p>
            <a:pPr lvl="1"/>
            <a:r>
              <a:rPr lang="en-US" dirty="0">
                <a:latin typeface="Arial"/>
              </a:rPr>
              <a:t>Blood inside vasa recta remains isosmotic with surrounding interstitial fluid</a:t>
            </a:r>
          </a:p>
          <a:p>
            <a:pPr lvl="1"/>
            <a:r>
              <a:rPr lang="en-US" dirty="0">
                <a:latin typeface="Arial"/>
              </a:rPr>
              <a:t>Vasa recta is able to reabsorb water and solutes without undoing osmotic gradient created by countercurrent multiplier</a:t>
            </a:r>
          </a:p>
        </p:txBody>
      </p:sp>
    </p:spTree>
    <p:extLst>
      <p:ext uri="{BB962C8B-B14F-4D97-AF65-F5344CB8AC3E}">
        <p14:creationId xmlns:p14="http://schemas.microsoft.com/office/powerpoint/2010/main" val="4253575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305800" cy="523220"/>
          </a:xfrm>
        </p:spPr>
        <p:txBody>
          <a:bodyPr wrap="square">
            <a:spAutoFit/>
          </a:bodyPr>
          <a:lstStyle/>
          <a:p>
            <a:r>
              <a:rPr lang="en-US" dirty="0">
                <a:latin typeface="Times New Roman"/>
              </a:rPr>
              <a:t>Countercurrent Exchanger </a:t>
            </a:r>
            <a:r>
              <a:rPr lang="en-US" sz="2800" dirty="0">
                <a:latin typeface="Times New Roman"/>
              </a:rPr>
              <a:t>(2 of 3) </a:t>
            </a:r>
            <a:endParaRPr lang="en-IN" sz="2800" dirty="0">
              <a:latin typeface="Times New Roman"/>
            </a:endParaRPr>
          </a:p>
        </p:txBody>
      </p:sp>
      <p:sp>
        <p:nvSpPr>
          <p:cNvPr id="4" name="Content Placeholder 3"/>
          <p:cNvSpPr>
            <a:spLocks noGrp="1"/>
          </p:cNvSpPr>
          <p:nvPr>
            <p:ph idx="1"/>
          </p:nvPr>
        </p:nvSpPr>
        <p:spPr>
          <a:xfrm>
            <a:off x="457581" y="1643126"/>
            <a:ext cx="7924800" cy="1900520"/>
          </a:xfrm>
        </p:spPr>
        <p:txBody>
          <a:bodyPr wrap="square">
            <a:spAutoFit/>
          </a:bodyPr>
          <a:lstStyle/>
          <a:p>
            <a:r>
              <a:rPr lang="en-US" dirty="0">
                <a:latin typeface="Arial"/>
              </a:rPr>
              <a:t>Countercurrent exchanger preserves medullary gradient by:</a:t>
            </a:r>
          </a:p>
          <a:p>
            <a:pPr marL="971550" lvl="1" indent="-514350">
              <a:buFont typeface="+mj-lt"/>
              <a:buAutoNum type="arabicPeriod"/>
            </a:pPr>
            <a:r>
              <a:rPr lang="en-US" dirty="0">
                <a:latin typeface="Arial"/>
              </a:rPr>
              <a:t>Preventing rapid removal of salt from interstitial space</a:t>
            </a:r>
          </a:p>
          <a:p>
            <a:pPr marL="971550" lvl="1" indent="-514350">
              <a:buFont typeface="+mj-lt"/>
              <a:buAutoNum type="arabicPeriod"/>
            </a:pPr>
            <a:r>
              <a:rPr lang="en-US" dirty="0">
                <a:latin typeface="Arial"/>
              </a:rPr>
              <a:t>Removing reabsorbed water</a:t>
            </a:r>
          </a:p>
          <a:p>
            <a:r>
              <a:rPr lang="en-US" dirty="0">
                <a:latin typeface="Arial"/>
              </a:rPr>
              <a:t>Water in ascending vasa recta comes from descending vasa recta or is reabsorbed from nephron loop and collecting duct</a:t>
            </a:r>
            <a:endParaRPr lang="en-US" dirty="0">
              <a:latin typeface="Arial"/>
              <a:sym typeface="Wingdings" charset="0"/>
            </a:endParaRPr>
          </a:p>
          <a:p>
            <a:pPr lvl="1"/>
            <a:r>
              <a:rPr lang="en-US" dirty="0">
                <a:latin typeface="Arial"/>
                <a:sym typeface="Wingdings" charset="0"/>
              </a:rPr>
              <a:t>As a result, volume of blood at end of vasa recta is greater than at beginning</a:t>
            </a:r>
            <a:r>
              <a:rPr lang="en-US" dirty="0">
                <a:latin typeface="Arial"/>
              </a:rPr>
              <a:t> </a:t>
            </a:r>
          </a:p>
        </p:txBody>
      </p:sp>
    </p:spTree>
    <p:extLst>
      <p:ext uri="{BB962C8B-B14F-4D97-AF65-F5344CB8AC3E}">
        <p14:creationId xmlns:p14="http://schemas.microsoft.com/office/powerpoint/2010/main" val="2573028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Countercurrent Exchange </a:t>
            </a:r>
            <a:r>
              <a:rPr lang="en-US" sz="2800" dirty="0">
                <a:latin typeface="Times New Roman"/>
              </a:rPr>
              <a:t>(3 of 3) </a:t>
            </a:r>
            <a:endParaRPr lang="en-IN" sz="2800" dirty="0">
              <a:latin typeface="Times New Roman"/>
            </a:endParaRPr>
          </a:p>
        </p:txBody>
      </p:sp>
      <p:pic>
        <p:nvPicPr>
          <p:cNvPr id="2" name="Picture 1" descr="This schematic drawing summarizes how the vasa recta preserve the gradient and act as countercurrent exchangers. It summarizes the osmolality of the blood in two adjacent sections of the vasa recta.&#10; - Diagram:  Vasa recta preserves the gradient.  This figure depicts two sections of the vasa recta as shaped like a narrow letter U. &#10;  - The vasa recta are highly permeable to water and solutes. &#10;  - Countercurrent exchanges occur between each section of the vasa recta and its surrounding fluid. As a result:&#10;   - The blood within the vasa recta remains nearly isosmotic to the surrounding fluid.    - The vasa recta are able to reabsorb water and solutes into the general circulation without undoing the osmotic gradient created by the countercurrent multiplier. &#10; - Countercurrent Exchange:  &#10;   - Blood enters from the efferent arteriole at the top left of the drawing where osmolality of the blood is 300 mOsm. As the blood flows downward through the vasa recta, NaCl enters and water exits from the vessel. The osmolality rises to 400, then 600, then 900 as it approaches the bottom curve of the U.&#10;  - As the vasa recta curve and then turn back upward, the osmolality reaches its highest value of 1200. As the vasa recta move upward, the osmolality begins to decline to 900, then 600, then 400, then 325. All along this arm of the U, NaCl moves out of the vasa recta and water moves in. As the osmolality reaches 325, the blood flows out of the vasa recta and into a vei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897" y="1524000"/>
            <a:ext cx="2891822" cy="4171477"/>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25.19 </a:t>
            </a:r>
            <a:r>
              <a:rPr lang="en-US" dirty="0">
                <a:latin typeface="Arial"/>
              </a:rPr>
              <a:t>Countercurrent exchange.</a:t>
            </a:r>
          </a:p>
        </p:txBody>
      </p:sp>
    </p:spTree>
    <p:extLst>
      <p:ext uri="{BB962C8B-B14F-4D97-AF65-F5344CB8AC3E}">
        <p14:creationId xmlns:p14="http://schemas.microsoft.com/office/powerpoint/2010/main" val="2733209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000620" cy="954107"/>
          </a:xfrm>
        </p:spPr>
        <p:txBody>
          <a:bodyPr wrap="square">
            <a:spAutoFit/>
          </a:bodyPr>
          <a:lstStyle/>
          <a:p>
            <a:r>
              <a:rPr lang="en-US" dirty="0">
                <a:latin typeface="Times New Roman"/>
              </a:rPr>
              <a:t>Formation of Dilute or Concentrated Urine </a:t>
            </a:r>
            <a:r>
              <a:rPr lang="en-US" sz="2800" dirty="0">
                <a:latin typeface="Times New Roman"/>
              </a:rPr>
              <a:t>(1 of 2) </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7848600" cy="2392963"/>
              </a:xfrm>
            </p:spPr>
            <p:txBody>
              <a:bodyPr wrap="square">
                <a:spAutoFit/>
              </a:bodyPr>
              <a:lstStyle/>
              <a:p>
                <a:r>
                  <a:rPr lang="en-US" dirty="0">
                    <a:latin typeface="Arial"/>
                  </a:rPr>
                  <a:t>Established medullary osmotic gradient can now be used to form dilute or concentrated urine</a:t>
                </a:r>
              </a:p>
              <a:p>
                <a:pPr lvl="1"/>
                <a:r>
                  <a:rPr lang="en-US" dirty="0">
                    <a:latin typeface="Arial"/>
                  </a:rPr>
                  <a:t>Without gradient, would not be able to raise urine concentration &gt; 300 </a:t>
                </a:r>
                <a:r>
                  <a:rPr lang="en-US" i="0" dirty="0">
                    <a:latin typeface="Times New Roman" panose="02020603050405020304" pitchFamily="18" charset="0"/>
                    <a:cs typeface="Times New Roman" panose="02020603050405020304" pitchFamily="18" charset="0"/>
                  </a:rPr>
                  <a:t>mOsm</a:t>
                </a:r>
                <a14:m>
                  <m:oMath xmlns:m="http://schemas.openxmlformats.org/officeDocument/2006/math">
                    <m:r>
                      <a:rPr lang="en-US" i="1" dirty="0" smtClean="0">
                        <a:latin typeface="Cambria Math"/>
                      </a:rPr>
                      <m:t> </m:t>
                    </m:r>
                  </m:oMath>
                </a14:m>
                <a:r>
                  <a:rPr lang="en-US" dirty="0">
                    <a:latin typeface="Arial"/>
                  </a:rPr>
                  <a:t>to</a:t>
                </a:r>
                <a:r>
                  <a:rPr lang="en-US" dirty="0">
                    <a:latin typeface="Arial"/>
                    <a:sym typeface="Wingdings" charset="0"/>
                  </a:rPr>
                  <a:t> conserve water </a:t>
                </a:r>
              </a:p>
              <a:p>
                <a:r>
                  <a:rPr lang="en-US" dirty="0">
                    <a:latin typeface="Arial"/>
                    <a:sym typeface="Wingdings" charset="0"/>
                  </a:rPr>
                  <a:t>Overhydration produces large volume of dilute urine</a:t>
                </a:r>
              </a:p>
              <a:p>
                <a:pPr lvl="1"/>
                <a:r>
                  <a:rPr lang="en-US" i="0" dirty="0">
                    <a:latin typeface="Times New Roman" panose="02020603050405020304" pitchFamily="18" charset="0"/>
                    <a:cs typeface="Times New Roman" panose="02020603050405020304" pitchFamily="18" charset="0"/>
                    <a:sym typeface="Wingdings" charset="0"/>
                  </a:rPr>
                  <a:t>ADH</a:t>
                </a:r>
                <a:r>
                  <a:rPr lang="en-US" dirty="0">
                    <a:latin typeface="Arial"/>
                    <a:sym typeface="Wingdings" charset="0"/>
                  </a:rPr>
                  <a:t> production </a:t>
                </a:r>
                <a:r>
                  <a:rPr lang="en-US" dirty="0">
                    <a:latin typeface="Arial"/>
                    <a:sym typeface="Symbol" charset="0"/>
                  </a:rPr>
                  <a:t>decreases</a:t>
                </a:r>
                <a:r>
                  <a:rPr lang="en-US" dirty="0">
                    <a:latin typeface="Arial"/>
                    <a:sym typeface="Wingdings" charset="0"/>
                  </a:rPr>
                  <a:t>; urine ~100 </a:t>
                </a:r>
                <a:r>
                  <a:rPr lang="en-US" i="0" dirty="0" err="1">
                    <a:latin typeface="Times New Roman" panose="02020603050405020304" pitchFamily="18" charset="0"/>
                    <a:cs typeface="Times New Roman" panose="02020603050405020304" pitchFamily="18" charset="0"/>
                    <a:sym typeface="Wingdings" charset="0"/>
                  </a:rPr>
                  <a:t>mOsm</a:t>
                </a:r>
                <a:endParaRPr lang="en-US" dirty="0">
                  <a:latin typeface="Times New Roman" panose="02020603050405020304" pitchFamily="18" charset="0"/>
                  <a:cs typeface="Times New Roman" panose="02020603050405020304" pitchFamily="18" charset="0"/>
                  <a:sym typeface="Wingdings" charset="0"/>
                </a:endParaRPr>
              </a:p>
              <a:p>
                <a:pPr lvl="1"/>
                <a:r>
                  <a:rPr lang="en-US" dirty="0">
                    <a:latin typeface="Arial"/>
                    <a:sym typeface="Wingdings" charset="0"/>
                  </a:rPr>
                  <a:t>If aldosterone present, additional ions can be removed, causing water to dilute to ~50 </a:t>
                </a:r>
                <a:r>
                  <a:rPr lang="en-US" i="0" dirty="0" err="1">
                    <a:latin typeface="Times New Roman" panose="02020603050405020304" pitchFamily="18" charset="0"/>
                    <a:cs typeface="Times New Roman" panose="02020603050405020304" pitchFamily="18" charset="0"/>
                    <a:sym typeface="Wingdings" charset="0"/>
                  </a:rPr>
                  <a:t>mOsm</a:t>
                </a:r>
                <a:endParaRPr lang="en-US" dirty="0">
                  <a:latin typeface="Times New Roman" panose="02020603050405020304" pitchFamily="18" charset="0"/>
                  <a:cs typeface="Times New Roman" panose="02020603050405020304" pitchFamily="18" charset="0"/>
                  <a:sym typeface="Wingdings"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7848600" cy="2392963"/>
              </a:xfrm>
              <a:blipFill rotWithShape="1">
                <a:blip r:embed="rId3"/>
                <a:stretch>
                  <a:fillRect l="-1398" t="-2806" r="-1320" b="-4337"/>
                </a:stretch>
              </a:blipFill>
            </p:spPr>
            <p:txBody>
              <a:bodyPr/>
              <a:lstStyle/>
              <a:p>
                <a:r>
                  <a:rPr lang="en-US">
                    <a:noFill/>
                  </a:rPr>
                  <a:t> </a:t>
                </a:r>
              </a:p>
            </p:txBody>
          </p:sp>
        </mc:Fallback>
      </mc:AlternateContent>
    </p:spTree>
    <p:extLst>
      <p:ext uri="{BB962C8B-B14F-4D97-AF65-F5344CB8AC3E}">
        <p14:creationId xmlns:p14="http://schemas.microsoft.com/office/powerpoint/2010/main" val="1096477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400" cy="954107"/>
          </a:xfrm>
        </p:spPr>
        <p:txBody>
          <a:bodyPr wrap="square">
            <a:spAutoFit/>
          </a:bodyPr>
          <a:lstStyle/>
          <a:p>
            <a:r>
              <a:rPr lang="en-US" dirty="0">
                <a:latin typeface="Times New Roman"/>
              </a:rPr>
              <a:t>Formation of Dilute or Concentrated Urine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581" y="1643126"/>
            <a:ext cx="7848600" cy="892552"/>
          </a:xfrm>
        </p:spPr>
        <p:txBody>
          <a:bodyPr wrap="square">
            <a:spAutoFit/>
          </a:bodyPr>
          <a:lstStyle/>
          <a:p>
            <a:r>
              <a:rPr lang="en-US" dirty="0">
                <a:latin typeface="Arial"/>
              </a:rPr>
              <a:t>Dehydration </a:t>
            </a:r>
            <a:r>
              <a:rPr lang="en-US" dirty="0">
                <a:latin typeface="Arial"/>
                <a:sym typeface="Wingdings" charset="0"/>
              </a:rPr>
              <a:t>produces small volume of concentrated urine</a:t>
            </a:r>
          </a:p>
          <a:p>
            <a:pPr lvl="1"/>
            <a:r>
              <a:rPr lang="en-US" dirty="0">
                <a:latin typeface="Arial"/>
              </a:rPr>
              <a:t>Maximal</a:t>
            </a:r>
            <a:r>
              <a:rPr lang="en-US" dirty="0">
                <a:latin typeface="Arial"/>
                <a:sym typeface="Wingdings" charset="0"/>
              </a:rPr>
              <a:t> ADH is released; urine ~1200 </a:t>
            </a:r>
            <a:r>
              <a:rPr lang="en-US" i="0" dirty="0" err="1">
                <a:latin typeface="Times New Roman" panose="02020603050405020304" pitchFamily="18" charset="0"/>
                <a:cs typeface="Times New Roman" panose="02020603050405020304" pitchFamily="18" charset="0"/>
                <a:sym typeface="Wingdings" charset="0"/>
              </a:rPr>
              <a:t>mOsm</a:t>
            </a:r>
            <a:endParaRPr lang="en-US" dirty="0">
              <a:latin typeface="Times New Roman" panose="02020603050405020304" pitchFamily="18" charset="0"/>
              <a:cs typeface="Times New Roman" panose="02020603050405020304" pitchFamily="18" charset="0"/>
              <a:sym typeface="Wingdings" charset="0"/>
            </a:endParaRPr>
          </a:p>
          <a:p>
            <a:pPr lvl="1"/>
            <a:r>
              <a:rPr lang="en-US" dirty="0">
                <a:latin typeface="Arial"/>
                <a:sym typeface="Wingdings" charset="0"/>
              </a:rPr>
              <a:t>Severe dehydration: 99% water reabsorbed </a:t>
            </a:r>
          </a:p>
        </p:txBody>
      </p:sp>
    </p:spTree>
    <p:extLst>
      <p:ext uri="{BB962C8B-B14F-4D97-AF65-F5344CB8AC3E}">
        <p14:creationId xmlns:p14="http://schemas.microsoft.com/office/powerpoint/2010/main" val="3361802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686419" cy="1046440"/>
          </a:xfrm>
        </p:spPr>
        <p:txBody>
          <a:bodyPr wrap="square">
            <a:spAutoFit/>
          </a:bodyPr>
          <a:lstStyle/>
          <a:p>
            <a:r>
              <a:rPr lang="en-US" dirty="0">
                <a:latin typeface="Times New Roman"/>
              </a:rPr>
              <a:t>Mechanism for Forming Dilute or Concentrated Urine </a:t>
            </a:r>
            <a:r>
              <a:rPr lang="en-US" sz="2800" dirty="0">
                <a:latin typeface="Times New Roman"/>
              </a:rPr>
              <a:t>(1 of 2) </a:t>
            </a:r>
            <a:endParaRPr lang="en-IN" sz="2800" dirty="0">
              <a:latin typeface="Times New Roman"/>
            </a:endParaRPr>
          </a:p>
        </p:txBody>
      </p:sp>
      <p:pic>
        <p:nvPicPr>
          <p:cNvPr id="2" name="Picture 1" descr="This two-part figure compares what happens (a) if we were so overhydrated we had no ADH versus (b) if we were so dehydrated we had maximal ADH.  Both (a) and (b) illustrate the descending and ascending limbs of a nephron loop with the collecting duct, and label the osmolality of the filtrate at various stages along its path.&#10;- Part (a): If we were so overhydrated we had no ADH.... the osmolality of extracellular fluids would fall, lowering ADH release from the posterior pituitary. This would reduce the number of aquaporins (water channels) in collecting ducts, which lowers water reabsorption from collecting ducts. The result would be a large volume of dilute urine. &#10;  - The illustration shows that water exits by passive transport from the descending limb of the nephron loop. NaCl exits by passive transport from the thin ascending limb and by active transport from the thick ascending limb. The osmolality of the descending limb is 300 in the cortex, 600 in the outer medulla, and reaches 1200 in the inner medulla. After the filtrate rounds the hairpin turn, its osmolality in the ascending limb is 700, falling to 400 in the ascending limb. It falls to 100 as the filtrate enters the distal convoluted tubule and remains 100 in the collecting duct. Urea leaves the collecting duct via passive transport and enters the ascending limb. A large volume of dilute urine is produce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761" y="1600200"/>
            <a:ext cx="1773382" cy="4171477"/>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25.20a </a:t>
            </a:r>
            <a:r>
              <a:rPr lang="en-US" dirty="0">
                <a:latin typeface="Arial"/>
              </a:rPr>
              <a:t>Mechanism for forming dilute or concentrated urine.</a:t>
            </a:r>
          </a:p>
        </p:txBody>
      </p:sp>
    </p:spTree>
    <p:extLst>
      <p:ext uri="{BB962C8B-B14F-4D97-AF65-F5344CB8AC3E}">
        <p14:creationId xmlns:p14="http://schemas.microsoft.com/office/powerpoint/2010/main" val="1446701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Mechanism for Forming Dilute or Concentrated Urine </a:t>
            </a:r>
            <a:r>
              <a:rPr lang="en-US" sz="2800" dirty="0">
                <a:latin typeface="Times New Roman"/>
              </a:rPr>
              <a:t>(2 of 2) </a:t>
            </a:r>
            <a:endParaRPr lang="en-IN" sz="2800" dirty="0">
              <a:latin typeface="Times New Roman"/>
            </a:endParaRPr>
          </a:p>
        </p:txBody>
      </p:sp>
      <p:pic>
        <p:nvPicPr>
          <p:cNvPr id="2" name="Picture 1" descr="- Part (b): If we were so dehydrated we had maximal ADH... the osmolality of extracellular fluids would rise, increasing ADH release from the posterior pituitary. The number of aquaporins (water channels) in the collecting ducts would increase, which increases water reabsorption from collecting ducts. The result would be a small volume of concentrated urine. &#10;  - The illustration shows that again we start with osmolality of 300 in the descending limb of the nephron loop, which rises to 600 in the outer medulla, then 1200 in the inner medulla as the filtrate rounds the hairpin turn, then falls to 700, 400, and finally 100 in the distal convoluted tubule. As in (a), water exits via passive transport from the descending limb. NaCl exits from the thin ascending limb via passive transport and from the thick ascending limb via active transport. However, in (b) water also exits from the collecting duct via passive transport and the osmolality of the collecting duct rises steadily from 150 to 300 to 400 to 600. Water is leaving all along the collecting duct, and when we reach an osmolality of 900, urea also exits the collecting duct and enters the ascending limb via passive transport. Urea contributes to the osmotic gradient. ADH increases its recycling. A small volume of concentrated urine is produced."/>
          <p:cNvPicPr>
            <a:picLocks noChangeAspect="1"/>
          </p:cNvPicPr>
          <p:nvPr/>
        </p:nvPicPr>
        <p:blipFill rotWithShape="1">
          <a:blip r:embed="rId3" cstate="print">
            <a:extLst>
              <a:ext uri="{28A0092B-C50C-407E-A947-70E740481C1C}">
                <a14:useLocalDpi xmlns:a14="http://schemas.microsoft.com/office/drawing/2010/main" val="0"/>
              </a:ext>
            </a:extLst>
          </a:blip>
          <a:srcRect b="2232"/>
          <a:stretch/>
        </p:blipFill>
        <p:spPr>
          <a:xfrm>
            <a:off x="3598092" y="1482352"/>
            <a:ext cx="1950720" cy="4269058"/>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25.20b </a:t>
            </a:r>
            <a:r>
              <a:rPr lang="en-US" dirty="0">
                <a:latin typeface="Arial"/>
              </a:rPr>
              <a:t>Mechanism for forming dilute or concentrated urine.</a:t>
            </a:r>
          </a:p>
        </p:txBody>
      </p:sp>
    </p:spTree>
    <p:extLst>
      <p:ext uri="{BB962C8B-B14F-4D97-AF65-F5344CB8AC3E}">
        <p14:creationId xmlns:p14="http://schemas.microsoft.com/office/powerpoint/2010/main" val="349207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305420" cy="1046440"/>
          </a:xfrm>
        </p:spPr>
        <p:txBody>
          <a:bodyPr wrap="square">
            <a:spAutoFit/>
          </a:bodyPr>
          <a:lstStyle/>
          <a:p>
            <a:r>
              <a:rPr lang="en-US" dirty="0">
                <a:latin typeface="Times New Roman"/>
              </a:rPr>
              <a:t>Tubular Reabsorption Occurs by Transcellular and </a:t>
            </a:r>
            <a:r>
              <a:rPr lang="en-US" dirty="0" err="1">
                <a:latin typeface="Times New Roman"/>
              </a:rPr>
              <a:t>Paracellular</a:t>
            </a:r>
            <a:r>
              <a:rPr lang="en-US" dirty="0">
                <a:latin typeface="Times New Roman"/>
              </a:rPr>
              <a:t> Routes </a:t>
            </a:r>
            <a:r>
              <a:rPr lang="en-US" sz="2800" dirty="0">
                <a:latin typeface="Times New Roman"/>
              </a:rPr>
              <a:t>(2 of 6)</a:t>
            </a:r>
            <a:endParaRPr lang="en-IN" sz="2800" dirty="0">
              <a:latin typeface="Times New Roman"/>
            </a:endParaRPr>
          </a:p>
        </p:txBody>
      </p:sp>
      <p:pic>
        <p:nvPicPr>
          <p:cNvPr id="5" name="Picture 4" descr="This drawing compares the transcellular and paracellular routes as they move substances from the tubule lumen into the peritubular capillary.  &#10;&#10;Diagram shows filtrate in the tubule lumen, bordered by a tubule cell, with tubule cells being held together by tight junctions. A peritubular capillary is shown in the right, separated from tubule cell by interstitial space.&#10; -Transcellular route involves four steps:&#10;  - Step 1: Transport across the apical membrane. Water and solutes are shown crossing the apical membrane from the tubule lumen into the tubule c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717405"/>
            <a:ext cx="8312727" cy="3768995"/>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25.15 </a:t>
            </a:r>
            <a:r>
              <a:rPr lang="en-US" dirty="0">
                <a:latin typeface="Arial"/>
              </a:rPr>
              <a:t>Tubular reabsorption occurs by transcellular and </a:t>
            </a:r>
            <a:r>
              <a:rPr lang="en-US" dirty="0" err="1">
                <a:latin typeface="Arial"/>
              </a:rPr>
              <a:t>paracellular</a:t>
            </a:r>
            <a:r>
              <a:rPr lang="en-US" dirty="0">
                <a:latin typeface="Arial"/>
              </a:rPr>
              <a:t> routes.</a:t>
            </a:r>
          </a:p>
        </p:txBody>
      </p:sp>
    </p:spTree>
    <p:extLst>
      <p:ext uri="{BB962C8B-B14F-4D97-AF65-F5344CB8AC3E}">
        <p14:creationId xmlns:p14="http://schemas.microsoft.com/office/powerpoint/2010/main" val="2510038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400" cy="1046440"/>
          </a:xfrm>
        </p:spPr>
        <p:txBody>
          <a:bodyPr wrap="square">
            <a:spAutoFit/>
          </a:bodyPr>
          <a:lstStyle/>
          <a:p>
            <a:r>
              <a:rPr lang="en-US" dirty="0">
                <a:latin typeface="Times New Roman"/>
              </a:rPr>
              <a:t>Urea Recycling and the Medullary Osmotic Gradient</a:t>
            </a:r>
            <a:endParaRPr lang="en-IN" b="0" dirty="0">
              <a:latin typeface="Times New Roman"/>
            </a:endParaRPr>
          </a:p>
        </p:txBody>
      </p:sp>
      <p:sp>
        <p:nvSpPr>
          <p:cNvPr id="4" name="Content Placeholder 3"/>
          <p:cNvSpPr>
            <a:spLocks noGrp="1"/>
          </p:cNvSpPr>
          <p:nvPr>
            <p:ph idx="1"/>
          </p:nvPr>
        </p:nvSpPr>
        <p:spPr>
          <a:xfrm>
            <a:off x="457581" y="1643126"/>
            <a:ext cx="8153400" cy="2108269"/>
          </a:xfrm>
        </p:spPr>
        <p:txBody>
          <a:bodyPr wrap="square">
            <a:spAutoFit/>
          </a:bodyPr>
          <a:lstStyle/>
          <a:p>
            <a:r>
              <a:rPr lang="en-US" dirty="0">
                <a:latin typeface="Arial"/>
              </a:rPr>
              <a:t>Urea helps form medullary gradient</a:t>
            </a:r>
          </a:p>
          <a:p>
            <a:pPr marL="971550" lvl="1" indent="-514350">
              <a:buFont typeface="+mj-lt"/>
              <a:buAutoNum type="arabicPeriod"/>
            </a:pPr>
            <a:r>
              <a:rPr lang="en-US" dirty="0">
                <a:latin typeface="Arial"/>
              </a:rPr>
              <a:t>Urea enters filtrate in ascending thin limb of nephron loop by facilitated diffusion</a:t>
            </a:r>
          </a:p>
          <a:p>
            <a:pPr marL="971550" lvl="1" indent="-514350">
              <a:buFont typeface="+mj-lt"/>
              <a:buAutoNum type="arabicPeriod"/>
            </a:pPr>
            <a:r>
              <a:rPr lang="en-US" dirty="0">
                <a:latin typeface="Arial"/>
              </a:rPr>
              <a:t>Cortical collecting duct reabsorbs water, leaving urea behind</a:t>
            </a:r>
          </a:p>
          <a:p>
            <a:pPr marL="971550" lvl="1" indent="-514350">
              <a:buFont typeface="+mj-lt"/>
              <a:buAutoNum type="arabicPeriod"/>
            </a:pPr>
            <a:r>
              <a:rPr lang="en-US" dirty="0">
                <a:latin typeface="Arial"/>
              </a:rPr>
              <a:t>In deep medullary region, now highly concentrated urea </a:t>
            </a:r>
            <a:r>
              <a:rPr lang="en-US" dirty="0">
                <a:latin typeface="Arial"/>
                <a:sym typeface="Wingdings" charset="0"/>
              </a:rPr>
              <a:t>leaves collecting duct and enters</a:t>
            </a:r>
            <a:r>
              <a:rPr lang="en-US" dirty="0">
                <a:latin typeface="Arial"/>
              </a:rPr>
              <a:t> interstitial fluid of medulla</a:t>
            </a:r>
          </a:p>
          <a:p>
            <a:pPr lvl="2"/>
            <a:r>
              <a:rPr lang="en-US" dirty="0">
                <a:latin typeface="Arial"/>
                <a:sym typeface="Wingdings" charset="0"/>
              </a:rPr>
              <a:t>Urea then moves back into ascending thin limb</a:t>
            </a:r>
          </a:p>
          <a:p>
            <a:pPr lvl="2"/>
            <a:r>
              <a:rPr lang="en-US" dirty="0">
                <a:latin typeface="Arial"/>
                <a:sym typeface="Wingdings" charset="0"/>
              </a:rPr>
              <a:t>Contributes to high osmolality in medulla</a:t>
            </a:r>
            <a:endParaRPr lang="en-US" dirty="0">
              <a:latin typeface="Arial"/>
            </a:endParaRPr>
          </a:p>
        </p:txBody>
      </p:sp>
    </p:spTree>
    <p:extLst>
      <p:ext uri="{BB962C8B-B14F-4D97-AF65-F5344CB8AC3E}">
        <p14:creationId xmlns:p14="http://schemas.microsoft.com/office/powerpoint/2010/main" val="245138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Diuretics</a:t>
            </a:r>
            <a:endParaRPr lang="en-IN" b="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7924800" cy="2031325"/>
              </a:xfrm>
            </p:spPr>
            <p:txBody>
              <a:bodyPr wrap="square">
                <a:spAutoFit/>
              </a:bodyPr>
              <a:lstStyle/>
              <a:p>
                <a:r>
                  <a:rPr lang="en-US" dirty="0">
                    <a:latin typeface="Arial"/>
                  </a:rPr>
                  <a:t>Chemicals that enhance urinary output</a:t>
                </a:r>
              </a:p>
              <a:p>
                <a:pPr lvl="1"/>
                <a:r>
                  <a:rPr lang="en-US" dirty="0">
                    <a:latin typeface="Arial"/>
                  </a:rPr>
                  <a:t>ADH inhibitors, such as alcohol</a:t>
                </a:r>
              </a:p>
              <a:p>
                <a:pPr lvl="1"/>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14:m>
                  <m:oMath xmlns:m="http://schemas.openxmlformats.org/officeDocument/2006/math">
                    <m:r>
                      <a:rPr lang="en-US" i="1" dirty="0">
                        <a:latin typeface="Cambria Math"/>
                      </a:rPr>
                      <m:t> </m:t>
                    </m:r>
                  </m:oMath>
                </a14:m>
                <a:r>
                  <a:rPr lang="en-US" dirty="0">
                    <a:latin typeface="Arial"/>
                  </a:rPr>
                  <a:t>reabsorption inhibitors (and resultant </a:t>
                </a:r>
                <a:r>
                  <a:rPr lang="en-US" i="0" dirty="0">
                    <a:latin typeface="Arial" panose="020B0604020202020204" pitchFamily="34" charset="0"/>
                    <a:cs typeface="Arial" panose="020B0604020202020204" pitchFamily="34" charset="0"/>
                  </a:rPr>
                  <a:t>H</a:t>
                </a:r>
                <a:r>
                  <a:rPr lang="en-US" i="0" baseline="-25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O</a:t>
                </a:r>
                <a:r>
                  <a:rPr lang="en-US" dirty="0">
                    <a:latin typeface="Arial"/>
                  </a:rPr>
                  <a:t> reabsorption), such as caffeine or drugs for hypertension or edema</a:t>
                </a:r>
              </a:p>
              <a:p>
                <a:pPr lvl="1"/>
                <a:r>
                  <a:rPr lang="en-US" dirty="0">
                    <a:latin typeface="Arial"/>
                  </a:rPr>
                  <a:t>Loop diuretics inhibit medullary gradient formation</a:t>
                </a:r>
              </a:p>
              <a:p>
                <a:pPr lvl="1"/>
                <a:r>
                  <a:rPr lang="en-US" i="1" dirty="0">
                    <a:latin typeface="Arial"/>
                  </a:rPr>
                  <a:t>Osmotic diuretics</a:t>
                </a:r>
                <a:r>
                  <a:rPr lang="en-US" dirty="0">
                    <a:latin typeface="Arial"/>
                  </a:rPr>
                  <a:t>: substance not reabsorbed, so water remains in urine; for example, in diabetic patient, high glucose concentration pulls water from body</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7924800" cy="2031325"/>
              </a:xfrm>
              <a:blipFill rotWithShape="1">
                <a:blip r:embed="rId3"/>
                <a:stretch>
                  <a:fillRect l="-1385" t="-3303" b="-5105"/>
                </a:stretch>
              </a:blipFill>
            </p:spPr>
            <p:txBody>
              <a:bodyPr/>
              <a:lstStyle/>
              <a:p>
                <a:r>
                  <a:rPr lang="en-US">
                    <a:noFill/>
                  </a:rPr>
                  <a:t> </a:t>
                </a:r>
              </a:p>
            </p:txBody>
          </p:sp>
        </mc:Fallback>
      </mc:AlternateContent>
    </p:spTree>
    <p:extLst>
      <p:ext uri="{BB962C8B-B14F-4D97-AF65-F5344CB8AC3E}">
        <p14:creationId xmlns:p14="http://schemas.microsoft.com/office/powerpoint/2010/main" val="3984330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153400" cy="523220"/>
          </a:xfrm>
        </p:spPr>
        <p:txBody>
          <a:bodyPr wrap="square">
            <a:spAutoFit/>
          </a:bodyPr>
          <a:lstStyle/>
          <a:p>
            <a:r>
              <a:rPr lang="en-US" dirty="0">
                <a:latin typeface="Times New Roman"/>
              </a:rPr>
              <a:t>25.8 Clinical Evaluation of Kidney</a:t>
            </a:r>
            <a:endParaRPr lang="en-IN" b="0" dirty="0">
              <a:latin typeface="Times New Roman"/>
            </a:endParaRPr>
          </a:p>
        </p:txBody>
      </p:sp>
      <p:sp>
        <p:nvSpPr>
          <p:cNvPr id="4" name="Content Placeholder 3"/>
          <p:cNvSpPr>
            <a:spLocks noGrp="1"/>
          </p:cNvSpPr>
          <p:nvPr>
            <p:ph idx="1"/>
          </p:nvPr>
        </p:nvSpPr>
        <p:spPr>
          <a:xfrm>
            <a:off x="457581" y="1643126"/>
            <a:ext cx="7696200" cy="1900520"/>
          </a:xfrm>
        </p:spPr>
        <p:txBody>
          <a:bodyPr wrap="square">
            <a:spAutoFit/>
          </a:bodyPr>
          <a:lstStyle/>
          <a:p>
            <a:r>
              <a:rPr lang="en-US" b="1" dirty="0">
                <a:latin typeface="Arial"/>
              </a:rPr>
              <a:t>Urinalysis</a:t>
            </a:r>
            <a:r>
              <a:rPr lang="en-US" dirty="0">
                <a:latin typeface="Arial"/>
              </a:rPr>
              <a:t>: urine is examined for signs of disease</a:t>
            </a:r>
          </a:p>
          <a:p>
            <a:pPr lvl="1"/>
            <a:r>
              <a:rPr lang="en-US" dirty="0">
                <a:latin typeface="Arial"/>
              </a:rPr>
              <a:t>Can also be used to test for illegal substances</a:t>
            </a:r>
          </a:p>
          <a:p>
            <a:r>
              <a:rPr lang="en-US" dirty="0">
                <a:latin typeface="Arial"/>
              </a:rPr>
              <a:t>Assessing renal function requires both blood and urine examination</a:t>
            </a:r>
          </a:p>
          <a:p>
            <a:pPr lvl="1"/>
            <a:r>
              <a:rPr lang="en-US" dirty="0">
                <a:latin typeface="Arial"/>
              </a:rPr>
              <a:t>Example: renal function can be assessed by measuring </a:t>
            </a:r>
            <a:r>
              <a:rPr lang="en-US" i="1" dirty="0">
                <a:latin typeface="Arial"/>
              </a:rPr>
              <a:t>nitrogenous wastes </a:t>
            </a:r>
            <a:r>
              <a:rPr lang="en-US" dirty="0">
                <a:latin typeface="Arial"/>
              </a:rPr>
              <a:t>in blood only</a:t>
            </a:r>
          </a:p>
          <a:p>
            <a:pPr lvl="1"/>
            <a:r>
              <a:rPr lang="en-US" dirty="0">
                <a:latin typeface="Arial"/>
              </a:rPr>
              <a:t>To determine renal clearance, both blood and urine are required</a:t>
            </a:r>
          </a:p>
        </p:txBody>
      </p:sp>
    </p:spTree>
    <p:extLst>
      <p:ext uri="{BB962C8B-B14F-4D97-AF65-F5344CB8AC3E}">
        <p14:creationId xmlns:p14="http://schemas.microsoft.com/office/powerpoint/2010/main" val="1897986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153400" cy="523220"/>
          </a:xfrm>
        </p:spPr>
        <p:txBody>
          <a:bodyPr wrap="square">
            <a:spAutoFit/>
          </a:bodyPr>
          <a:lstStyle/>
          <a:p>
            <a:r>
              <a:rPr lang="en-US" dirty="0">
                <a:latin typeface="Times New Roman"/>
              </a:rPr>
              <a:t>Renal Clearance </a:t>
            </a:r>
            <a:r>
              <a:rPr lang="en-US" sz="2800" dirty="0">
                <a:latin typeface="Times New Roman"/>
              </a:rPr>
              <a:t>(1 of 3) </a:t>
            </a:r>
            <a:endParaRPr lang="en-IN" sz="2800" dirty="0">
              <a:latin typeface="Times New Roman"/>
            </a:endParaRPr>
          </a:p>
        </p:txBody>
      </p:sp>
      <p:sp>
        <p:nvSpPr>
          <p:cNvPr id="4" name="Content Placeholder 3"/>
          <p:cNvSpPr>
            <a:spLocks noGrp="1"/>
          </p:cNvSpPr>
          <p:nvPr>
            <p:ph idx="1"/>
          </p:nvPr>
        </p:nvSpPr>
        <p:spPr>
          <a:xfrm>
            <a:off x="457581" y="1643126"/>
            <a:ext cx="7696200" cy="1577355"/>
          </a:xfrm>
        </p:spPr>
        <p:txBody>
          <a:bodyPr wrap="square">
            <a:spAutoFit/>
          </a:bodyPr>
          <a:lstStyle/>
          <a:p>
            <a:r>
              <a:rPr lang="en-US" b="1" dirty="0">
                <a:latin typeface="Arial"/>
              </a:rPr>
              <a:t>Renal</a:t>
            </a:r>
            <a:r>
              <a:rPr lang="en-US" dirty="0">
                <a:latin typeface="Arial"/>
              </a:rPr>
              <a:t> </a:t>
            </a:r>
            <a:r>
              <a:rPr lang="en-US" b="1" dirty="0">
                <a:latin typeface="Arial"/>
              </a:rPr>
              <a:t>clearance</a:t>
            </a:r>
            <a:r>
              <a:rPr lang="en-US" dirty="0">
                <a:latin typeface="Arial"/>
              </a:rPr>
              <a:t>: volume of plasma kidneys can clear of a particular substance in a given time </a:t>
            </a:r>
          </a:p>
          <a:p>
            <a:r>
              <a:rPr lang="en-US" dirty="0">
                <a:latin typeface="Arial"/>
              </a:rPr>
              <a:t>Renal clearance tests are used to determine GFR</a:t>
            </a:r>
          </a:p>
          <a:p>
            <a:pPr lvl="1"/>
            <a:r>
              <a:rPr lang="en-US" dirty="0">
                <a:latin typeface="Arial"/>
              </a:rPr>
              <a:t>To help detect glomerular damage</a:t>
            </a:r>
          </a:p>
          <a:p>
            <a:pPr lvl="1"/>
            <a:r>
              <a:rPr lang="en-US" dirty="0">
                <a:latin typeface="Arial"/>
              </a:rPr>
              <a:t>To follow progress of renal disease</a:t>
            </a:r>
          </a:p>
        </p:txBody>
      </p:sp>
    </p:spTree>
    <p:extLst>
      <p:ext uri="{BB962C8B-B14F-4D97-AF65-F5344CB8AC3E}">
        <p14:creationId xmlns:p14="http://schemas.microsoft.com/office/powerpoint/2010/main" val="2761092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153400" cy="523220"/>
          </a:xfrm>
        </p:spPr>
        <p:txBody>
          <a:bodyPr wrap="square">
            <a:spAutoFit/>
          </a:bodyPr>
          <a:lstStyle/>
          <a:p>
            <a:r>
              <a:rPr lang="en-US" dirty="0">
                <a:latin typeface="Times New Roman"/>
              </a:rPr>
              <a:t>Renal Clearance </a:t>
            </a:r>
            <a:r>
              <a:rPr lang="en-US" sz="2800" dirty="0">
                <a:latin typeface="Times New Roman"/>
              </a:rPr>
              <a:t>(2 of 3) </a:t>
            </a:r>
            <a:endParaRPr lang="en-IN" sz="2800" dirty="0">
              <a:latin typeface="Times New Roman"/>
            </a:endParaRPr>
          </a:p>
        </p:txBody>
      </p:sp>
      <p:sp>
        <p:nvSpPr>
          <p:cNvPr id="4" name="Content Placeholder 3"/>
          <p:cNvSpPr>
            <a:spLocks noGrp="1"/>
          </p:cNvSpPr>
          <p:nvPr>
            <p:ph idx="1"/>
          </p:nvPr>
        </p:nvSpPr>
        <p:spPr>
          <a:xfrm>
            <a:off x="457581" y="1643126"/>
            <a:ext cx="7696200" cy="1785104"/>
          </a:xfrm>
        </p:spPr>
        <p:txBody>
          <a:bodyPr wrap="square">
            <a:spAutoFit/>
          </a:bodyPr>
          <a:lstStyle/>
          <a:p>
            <a:r>
              <a:rPr lang="en-US" dirty="0">
                <a:latin typeface="Arial"/>
              </a:rPr>
              <a:t>Renal clearance rate is calculated as:</a:t>
            </a:r>
            <a:br>
              <a:rPr lang="en-US" dirty="0">
                <a:latin typeface="Arial"/>
              </a:rPr>
            </a:br>
            <a:r>
              <a:rPr lang="en-US" dirty="0">
                <a:latin typeface="Arial"/>
              </a:rPr>
              <a:t>			 </a:t>
            </a:r>
            <a:r>
              <a:rPr lang="en-US" i="0" dirty="0">
                <a:latin typeface="Times New Roman" panose="02020603050405020304" pitchFamily="18" charset="0"/>
                <a:cs typeface="Times New Roman" panose="02020603050405020304" pitchFamily="18" charset="0"/>
              </a:rPr>
              <a:t>C = UV/P</a:t>
            </a:r>
            <a:endParaRPr lang="en-US" dirty="0">
              <a:latin typeface="Times New Roman" panose="02020603050405020304" pitchFamily="18" charset="0"/>
              <a:cs typeface="Times New Roman" panose="02020603050405020304" pitchFamily="18" charset="0"/>
            </a:endParaRPr>
          </a:p>
          <a:p>
            <a:pPr lvl="1"/>
            <a:r>
              <a:rPr lang="en-US" dirty="0">
                <a:latin typeface="Arial"/>
              </a:rPr>
              <a:t>C = renal clearance rate (ml/min)</a:t>
            </a:r>
          </a:p>
          <a:p>
            <a:pPr lvl="1"/>
            <a:r>
              <a:rPr lang="en-US" dirty="0">
                <a:latin typeface="Arial"/>
              </a:rPr>
              <a:t>U = concentration (mg/ml) of substance in urine</a:t>
            </a:r>
          </a:p>
          <a:p>
            <a:pPr lvl="1"/>
            <a:r>
              <a:rPr lang="en-US" dirty="0">
                <a:latin typeface="Arial"/>
              </a:rPr>
              <a:t>V = flow rate of urine formation (ml/min)</a:t>
            </a:r>
          </a:p>
          <a:p>
            <a:pPr lvl="1"/>
            <a:r>
              <a:rPr lang="en-US" dirty="0">
                <a:latin typeface="Arial"/>
              </a:rPr>
              <a:t>P = concentration of same substance in plasma</a:t>
            </a:r>
          </a:p>
        </p:txBody>
      </p:sp>
    </p:spTree>
    <p:extLst>
      <p:ext uri="{BB962C8B-B14F-4D97-AF65-F5344CB8AC3E}">
        <p14:creationId xmlns:p14="http://schemas.microsoft.com/office/powerpoint/2010/main" val="912870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153400" cy="523220"/>
          </a:xfrm>
        </p:spPr>
        <p:txBody>
          <a:bodyPr wrap="square">
            <a:spAutoFit/>
          </a:bodyPr>
          <a:lstStyle/>
          <a:p>
            <a:r>
              <a:rPr lang="en-US" dirty="0">
                <a:latin typeface="Times New Roman"/>
              </a:rPr>
              <a:t>Renal Clearance </a:t>
            </a:r>
            <a:r>
              <a:rPr lang="en-US" sz="2800" dirty="0">
                <a:latin typeface="Times New Roman"/>
              </a:rPr>
              <a:t>(3 of 3) </a:t>
            </a:r>
            <a:endParaRPr lang="en-IN" sz="2800" dirty="0">
              <a:latin typeface="Times New Roman"/>
            </a:endParaRPr>
          </a:p>
        </p:txBody>
      </p:sp>
      <p:sp>
        <p:nvSpPr>
          <p:cNvPr id="4" name="Content Placeholder 3"/>
          <p:cNvSpPr>
            <a:spLocks noGrp="1"/>
          </p:cNvSpPr>
          <p:nvPr>
            <p:ph idx="1"/>
          </p:nvPr>
        </p:nvSpPr>
        <p:spPr>
          <a:xfrm>
            <a:off x="457581" y="1643126"/>
            <a:ext cx="7696200" cy="2108269"/>
          </a:xfrm>
        </p:spPr>
        <p:txBody>
          <a:bodyPr wrap="square">
            <a:spAutoFit/>
          </a:bodyPr>
          <a:lstStyle/>
          <a:p>
            <a:pPr>
              <a:spcBef>
                <a:spcPts val="500"/>
              </a:spcBef>
            </a:pPr>
            <a:r>
              <a:rPr lang="en-US" dirty="0">
                <a:latin typeface="Arial"/>
              </a:rPr>
              <a:t>Inulin, a plant polysaccharide, is standard used</a:t>
            </a:r>
          </a:p>
          <a:p>
            <a:pPr lvl="1">
              <a:spcBef>
                <a:spcPts val="500"/>
              </a:spcBef>
            </a:pPr>
            <a:r>
              <a:rPr lang="en-US" dirty="0">
                <a:latin typeface="Arial"/>
              </a:rPr>
              <a:t>Freely filtered and neither reabsorbed nor secreted by kidneys</a:t>
            </a:r>
          </a:p>
          <a:p>
            <a:pPr lvl="1">
              <a:spcBef>
                <a:spcPts val="500"/>
              </a:spcBef>
            </a:pPr>
            <a:r>
              <a:rPr lang="en-US" dirty="0">
                <a:latin typeface="Arial"/>
              </a:rPr>
              <a:t>Its renal clearance = GFR (~125 ml/min)</a:t>
            </a:r>
          </a:p>
          <a:p>
            <a:pPr>
              <a:spcBef>
                <a:spcPts val="500"/>
              </a:spcBef>
            </a:pPr>
            <a:r>
              <a:rPr lang="en-US" dirty="0">
                <a:latin typeface="Arial"/>
              </a:rPr>
              <a:t>If C &lt; 125 ml/min, means substance reabsorbed</a:t>
            </a:r>
          </a:p>
          <a:p>
            <a:pPr>
              <a:spcBef>
                <a:spcPts val="500"/>
              </a:spcBef>
            </a:pPr>
            <a:r>
              <a:rPr lang="en-US" dirty="0">
                <a:latin typeface="Arial"/>
              </a:rPr>
              <a:t>If C = 0, substance was completely reabsorbed, or not filtered</a:t>
            </a:r>
          </a:p>
          <a:p>
            <a:pPr>
              <a:spcBef>
                <a:spcPts val="500"/>
              </a:spcBef>
            </a:pPr>
            <a:r>
              <a:rPr lang="en-US" dirty="0">
                <a:latin typeface="Arial"/>
              </a:rPr>
              <a:t>If C = 125 ml/min, no net reabsorption or secretion</a:t>
            </a:r>
          </a:p>
          <a:p>
            <a:pPr>
              <a:spcBef>
                <a:spcPts val="500"/>
              </a:spcBef>
            </a:pPr>
            <a:r>
              <a:rPr lang="en-US" dirty="0">
                <a:latin typeface="Arial"/>
              </a:rPr>
              <a:t>If C &gt; 125 ml/min, substance was secreted (most drug metabolites)</a:t>
            </a:r>
          </a:p>
        </p:txBody>
      </p:sp>
    </p:spTree>
    <p:extLst>
      <p:ext uri="{BB962C8B-B14F-4D97-AF65-F5344CB8AC3E}">
        <p14:creationId xmlns:p14="http://schemas.microsoft.com/office/powerpoint/2010/main" val="3561623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25.4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581" y="1643126"/>
            <a:ext cx="8686800" cy="1138773"/>
          </a:xfrm>
        </p:spPr>
        <p:txBody>
          <a:bodyPr wrap="square">
            <a:spAutoFit/>
          </a:bodyPr>
          <a:lstStyle/>
          <a:p>
            <a:r>
              <a:rPr lang="en-US" b="1" dirty="0">
                <a:latin typeface="Arial"/>
              </a:rPr>
              <a:t>Chronic renal disease</a:t>
            </a:r>
            <a:r>
              <a:rPr lang="en-US" dirty="0">
                <a:latin typeface="Arial"/>
              </a:rPr>
              <a:t>: defined as a GFR &lt; 60 ml/min for 3 months</a:t>
            </a:r>
          </a:p>
          <a:p>
            <a:pPr lvl="1"/>
            <a:r>
              <a:rPr lang="en-US" dirty="0">
                <a:latin typeface="Arial"/>
              </a:rPr>
              <a:t>Filtrate formation decreases, nitrogenous wastes accumulate in blood, </a:t>
            </a:r>
            <a:r>
              <a:rPr lang="en-US" i="0" dirty="0">
                <a:latin typeface="Times New Roman" panose="02020603050405020304" pitchFamily="18" charset="0"/>
                <a:cs typeface="Times New Roman" panose="02020603050405020304" pitchFamily="18" charset="0"/>
              </a:rPr>
              <a:t>pH </a:t>
            </a:r>
            <a:r>
              <a:rPr lang="en-US" dirty="0">
                <a:latin typeface="Arial"/>
              </a:rPr>
              <a:t>becomes acidic</a:t>
            </a:r>
          </a:p>
          <a:p>
            <a:pPr lvl="1"/>
            <a:r>
              <a:rPr lang="en-US" dirty="0">
                <a:latin typeface="Arial"/>
              </a:rPr>
              <a:t>Seen in diabetes mellitus and hypertension</a:t>
            </a:r>
          </a:p>
        </p:txBody>
      </p:sp>
    </p:spTree>
    <p:extLst>
      <p:ext uri="{BB962C8B-B14F-4D97-AF65-F5344CB8AC3E}">
        <p14:creationId xmlns:p14="http://schemas.microsoft.com/office/powerpoint/2010/main" val="3238215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25.4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581" y="1643126"/>
            <a:ext cx="7696200" cy="1461939"/>
          </a:xfrm>
        </p:spPr>
        <p:txBody>
          <a:bodyPr wrap="square">
            <a:spAutoFit/>
          </a:bodyPr>
          <a:lstStyle/>
          <a:p>
            <a:r>
              <a:rPr lang="en-US" b="1" dirty="0">
                <a:latin typeface="Arial"/>
              </a:rPr>
              <a:t>Renal failure</a:t>
            </a:r>
            <a:r>
              <a:rPr lang="en-US" dirty="0">
                <a:latin typeface="Arial"/>
              </a:rPr>
              <a:t>: defined as GFR &lt; 15 ml/min</a:t>
            </a:r>
          </a:p>
          <a:p>
            <a:pPr lvl="1"/>
            <a:r>
              <a:rPr lang="en-US" dirty="0">
                <a:latin typeface="Arial"/>
              </a:rPr>
              <a:t>Causes </a:t>
            </a:r>
            <a:r>
              <a:rPr lang="en-US" b="1" dirty="0">
                <a:latin typeface="Arial"/>
              </a:rPr>
              <a:t>uremia</a:t>
            </a:r>
            <a:r>
              <a:rPr lang="en-US" dirty="0">
                <a:latin typeface="Arial"/>
              </a:rPr>
              <a:t>: ionic and hormonal imbalances, metabolic abnormalities, toxic molecule accumulation</a:t>
            </a:r>
          </a:p>
          <a:p>
            <a:pPr lvl="1"/>
            <a:r>
              <a:rPr lang="en-US" dirty="0">
                <a:latin typeface="Arial"/>
              </a:rPr>
              <a:t>Symptoms: fatigue, anorexia, nausea, mental changes, cramps</a:t>
            </a:r>
          </a:p>
          <a:p>
            <a:pPr lvl="1"/>
            <a:r>
              <a:rPr lang="en-US" dirty="0">
                <a:latin typeface="Arial"/>
              </a:rPr>
              <a:t>Treatment: </a:t>
            </a:r>
            <a:r>
              <a:rPr lang="en-US" b="1" dirty="0">
                <a:latin typeface="Arial"/>
              </a:rPr>
              <a:t>hemodialysis</a:t>
            </a:r>
            <a:r>
              <a:rPr lang="en-US" dirty="0">
                <a:latin typeface="Arial"/>
              </a:rPr>
              <a:t> or transplant</a:t>
            </a:r>
          </a:p>
        </p:txBody>
      </p:sp>
    </p:spTree>
    <p:extLst>
      <p:ext uri="{BB962C8B-B14F-4D97-AF65-F5344CB8AC3E}">
        <p14:creationId xmlns:p14="http://schemas.microsoft.com/office/powerpoint/2010/main" val="595499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Urine </a:t>
            </a:r>
            <a:r>
              <a:rPr lang="en-US" sz="2800" dirty="0">
                <a:latin typeface="Times New Roman"/>
              </a:rPr>
              <a:t>(1 of 5) </a:t>
            </a:r>
            <a:endParaRPr lang="en-IN" sz="2800" dirty="0">
              <a:latin typeface="Times New Roman"/>
            </a:endParaRPr>
          </a:p>
        </p:txBody>
      </p:sp>
      <p:sp>
        <p:nvSpPr>
          <p:cNvPr id="4" name="Content Placeholder 3"/>
          <p:cNvSpPr>
            <a:spLocks noGrp="1"/>
          </p:cNvSpPr>
          <p:nvPr>
            <p:ph idx="1"/>
          </p:nvPr>
        </p:nvSpPr>
        <p:spPr>
          <a:xfrm>
            <a:off x="457581" y="1643126"/>
            <a:ext cx="7696200" cy="1862048"/>
          </a:xfrm>
        </p:spPr>
        <p:txBody>
          <a:bodyPr wrap="square">
            <a:spAutoFit/>
          </a:bodyPr>
          <a:lstStyle/>
          <a:p>
            <a:r>
              <a:rPr lang="en-US" b="1" dirty="0">
                <a:latin typeface="Arial"/>
              </a:rPr>
              <a:t>Chemical composition </a:t>
            </a:r>
          </a:p>
          <a:p>
            <a:pPr lvl="1"/>
            <a:r>
              <a:rPr lang="en-US" dirty="0">
                <a:latin typeface="Arial"/>
              </a:rPr>
              <a:t>95% water and 5% solutes</a:t>
            </a:r>
          </a:p>
          <a:p>
            <a:pPr lvl="1"/>
            <a:r>
              <a:rPr lang="en-US" b="1" dirty="0">
                <a:latin typeface="Arial"/>
              </a:rPr>
              <a:t>Nitrogenous wastes </a:t>
            </a:r>
          </a:p>
          <a:p>
            <a:pPr lvl="2"/>
            <a:r>
              <a:rPr lang="en-US" b="1" dirty="0">
                <a:latin typeface="Arial"/>
              </a:rPr>
              <a:t>Urea</a:t>
            </a:r>
            <a:r>
              <a:rPr lang="en-US" dirty="0">
                <a:latin typeface="Arial"/>
              </a:rPr>
              <a:t> (from amino acid breakdown): largest solute component</a:t>
            </a:r>
          </a:p>
          <a:p>
            <a:pPr lvl="2"/>
            <a:r>
              <a:rPr lang="en-US" b="1" dirty="0">
                <a:latin typeface="Arial"/>
              </a:rPr>
              <a:t>Uric acid </a:t>
            </a:r>
            <a:r>
              <a:rPr lang="en-US" dirty="0">
                <a:latin typeface="Arial"/>
              </a:rPr>
              <a:t>(from nucleic acid metabolism)</a:t>
            </a:r>
          </a:p>
          <a:p>
            <a:pPr lvl="2"/>
            <a:r>
              <a:rPr lang="en-US" b="1" dirty="0">
                <a:latin typeface="Arial"/>
              </a:rPr>
              <a:t>Creatinine</a:t>
            </a:r>
            <a:r>
              <a:rPr lang="en-US" dirty="0">
                <a:latin typeface="Arial"/>
              </a:rPr>
              <a:t> (metabolite of creatine phosphate)</a:t>
            </a:r>
          </a:p>
        </p:txBody>
      </p:sp>
    </p:spTree>
    <p:extLst>
      <p:ext uri="{BB962C8B-B14F-4D97-AF65-F5344CB8AC3E}">
        <p14:creationId xmlns:p14="http://schemas.microsoft.com/office/powerpoint/2010/main" val="2712613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Urine </a:t>
            </a:r>
            <a:r>
              <a:rPr lang="en-US" sz="2800" dirty="0">
                <a:latin typeface="Times New Roman"/>
              </a:rPr>
              <a:t>(2 of 5) </a:t>
            </a:r>
            <a:endParaRPr lang="en-IN" sz="2800" dirty="0">
              <a:latin typeface="Times New Roman"/>
            </a:endParaRPr>
          </a:p>
        </p:txBody>
      </p:sp>
      <p:sp>
        <p:nvSpPr>
          <p:cNvPr id="4" name="Content Placeholder 3"/>
          <p:cNvSpPr>
            <a:spLocks noGrp="1"/>
          </p:cNvSpPr>
          <p:nvPr>
            <p:ph idx="1"/>
          </p:nvPr>
        </p:nvSpPr>
        <p:spPr>
          <a:xfrm>
            <a:off x="457581" y="1643126"/>
            <a:ext cx="7696200" cy="1138773"/>
          </a:xfrm>
        </p:spPr>
        <p:txBody>
          <a:bodyPr wrap="square">
            <a:spAutoFit/>
          </a:bodyPr>
          <a:lstStyle/>
          <a:p>
            <a:pPr lvl="1"/>
            <a:r>
              <a:rPr lang="en-US" dirty="0">
                <a:latin typeface="Arial"/>
              </a:rPr>
              <a:t>Other normal solutes found in urine</a:t>
            </a:r>
          </a:p>
          <a:p>
            <a:pPr lvl="2"/>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K</a:t>
            </a:r>
            <a:r>
              <a:rPr lang="en-US" i="0" baseline="30000" dirty="0">
                <a:latin typeface="Arial" panose="020B0604020202020204" pitchFamily="34" charset="0"/>
                <a:cs typeface="Arial" panose="020B0604020202020204" pitchFamily="34" charset="0"/>
              </a:rPr>
              <a:t>+</a:t>
            </a:r>
            <a:r>
              <a:rPr lang="en-US" i="0" dirty="0">
                <a:latin typeface="Arial" panose="020B0604020202020204" pitchFamily="34" charset="0"/>
                <a:cs typeface="Arial" panose="020B0604020202020204" pitchFamily="34" charset="0"/>
              </a:rPr>
              <a:t>, PO</a:t>
            </a:r>
            <a:r>
              <a:rPr lang="en-US" i="0" baseline="-25000" dirty="0">
                <a:latin typeface="Arial" panose="020B0604020202020204" pitchFamily="34" charset="0"/>
                <a:cs typeface="Arial" panose="020B0604020202020204" pitchFamily="34" charset="0"/>
              </a:rPr>
              <a:t>4</a:t>
            </a:r>
            <a:r>
              <a:rPr lang="en-US" i="0" baseline="30000" dirty="0">
                <a:latin typeface="Arial" panose="020B0604020202020204" pitchFamily="34" charset="0"/>
                <a:cs typeface="Arial" panose="020B0604020202020204" pitchFamily="34" charset="0"/>
              </a:rPr>
              <a:t>3–</a:t>
            </a:r>
            <a:r>
              <a:rPr lang="en-US" i="0" dirty="0">
                <a:latin typeface="Arial" panose="020B0604020202020204" pitchFamily="34" charset="0"/>
                <a:cs typeface="Arial" panose="020B0604020202020204" pitchFamily="34" charset="0"/>
              </a:rPr>
              <a:t>, and SO</a:t>
            </a:r>
            <a:r>
              <a:rPr lang="en-US" i="0" baseline="-25000" dirty="0">
                <a:latin typeface="Arial" panose="020B0604020202020204" pitchFamily="34" charset="0"/>
                <a:cs typeface="Arial" panose="020B0604020202020204" pitchFamily="34" charset="0"/>
              </a:rPr>
              <a:t>4</a:t>
            </a:r>
            <a:r>
              <a:rPr lang="en-US" i="0" baseline="30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 Ca</a:t>
            </a:r>
            <a:r>
              <a:rPr lang="en-US" i="0" baseline="30000" dirty="0">
                <a:latin typeface="Arial" panose="020B0604020202020204" pitchFamily="34" charset="0"/>
                <a:cs typeface="Arial" panose="020B0604020202020204" pitchFamily="34" charset="0"/>
              </a:rPr>
              <a:t>2+</a:t>
            </a:r>
            <a:r>
              <a:rPr lang="en-US" i="0" dirty="0">
                <a:latin typeface="Arial" panose="020B0604020202020204" pitchFamily="34" charset="0"/>
                <a:cs typeface="Arial" panose="020B0604020202020204" pitchFamily="34" charset="0"/>
              </a:rPr>
              <a:t>, Mg</a:t>
            </a:r>
            <a:r>
              <a:rPr lang="en-US" i="0" baseline="30000" dirty="0">
                <a:latin typeface="Arial" panose="020B0604020202020204" pitchFamily="34" charset="0"/>
                <a:cs typeface="Arial" panose="020B0604020202020204" pitchFamily="34" charset="0"/>
              </a:rPr>
              <a:t>2+ </a:t>
            </a:r>
            <a:r>
              <a:rPr lang="en-US" i="0" dirty="0">
                <a:latin typeface="Arial" panose="020B0604020202020204" pitchFamily="34" charset="0"/>
                <a:cs typeface="Arial" panose="020B0604020202020204" pitchFamily="34" charset="0"/>
              </a:rPr>
              <a:t>and HCO</a:t>
            </a:r>
            <a:r>
              <a:rPr lang="en-US" i="0" baseline="-25000" dirty="0">
                <a:latin typeface="Arial" panose="020B0604020202020204" pitchFamily="34" charset="0"/>
                <a:cs typeface="Arial" panose="020B0604020202020204" pitchFamily="34" charset="0"/>
              </a:rPr>
              <a:t>3</a:t>
            </a:r>
            <a:r>
              <a:rPr lang="en-US" i="0" baseline="30000" dirty="0">
                <a:latin typeface="Arial" panose="020B0604020202020204" pitchFamily="34" charset="0"/>
                <a:cs typeface="Arial" panose="020B0604020202020204" pitchFamily="34" charset="0"/>
              </a:rPr>
              <a:t>–</a:t>
            </a:r>
            <a:endParaRPr lang="en-US" baseline="30000" dirty="0">
              <a:latin typeface="Arial" panose="020B0604020202020204" pitchFamily="34" charset="0"/>
              <a:cs typeface="Arial" panose="020B0604020202020204" pitchFamily="34" charset="0"/>
            </a:endParaRPr>
          </a:p>
          <a:p>
            <a:pPr lvl="1"/>
            <a:r>
              <a:rPr lang="en-US" dirty="0">
                <a:latin typeface="Arial"/>
              </a:rPr>
              <a:t>Abnormally high concentrations of any constituent, or abnormal components such as blood proteins, WBCs, and bile pigments, may indicate pathology</a:t>
            </a:r>
          </a:p>
        </p:txBody>
      </p:sp>
    </p:spTree>
    <p:extLst>
      <p:ext uri="{BB962C8B-B14F-4D97-AF65-F5344CB8AC3E}">
        <p14:creationId xmlns:p14="http://schemas.microsoft.com/office/powerpoint/2010/main" val="207984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Tubular Reabsorption Occurs by Transcellular and </a:t>
            </a:r>
            <a:r>
              <a:rPr lang="en-US" dirty="0" err="1">
                <a:latin typeface="Times New Roman"/>
              </a:rPr>
              <a:t>Paracellular</a:t>
            </a:r>
            <a:r>
              <a:rPr lang="en-US" dirty="0">
                <a:latin typeface="Times New Roman"/>
              </a:rPr>
              <a:t> Routes </a:t>
            </a:r>
            <a:r>
              <a:rPr lang="en-US" sz="2800" dirty="0">
                <a:latin typeface="Times New Roman"/>
              </a:rPr>
              <a:t>(3 of 6)</a:t>
            </a:r>
            <a:endParaRPr lang="en-IN" sz="2800" dirty="0">
              <a:latin typeface="Times New Roman"/>
            </a:endParaRPr>
          </a:p>
        </p:txBody>
      </p:sp>
      <p:pic>
        <p:nvPicPr>
          <p:cNvPr id="5" name="Picture 4" descr="This drawing compares the transcellular and paracellular routes as they move substances from the tubule lumen into the peritubular capillary.  &#10;&#10;Diagram shows filtrate in the tubule lumen, bordered by a tubule cell, with tubule cells being held together by tight junctions. A peritubular capillary is shown in the right, separated from tubule cell by interstitial space.&#10; -Transcellular route involves four steps:&#10;  - Step 1: Transport across the apical membrane. Water and solutes are shown crossing the apical membrane from the tubule lumen into the tubule cell.&#10;  - Step 2: Diffusion through cytosol. Water and solutes diffuse through the tubule c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717405"/>
            <a:ext cx="8312727" cy="3768995"/>
          </a:xfrm>
          <a:prstGeom prst="rect">
            <a:avLst/>
          </a:prstGeom>
        </p:spPr>
      </p:pic>
      <p:sp>
        <p:nvSpPr>
          <p:cNvPr id="4" name="Content Placeholder 3"/>
          <p:cNvSpPr>
            <a:spLocks noGrp="1"/>
          </p:cNvSpPr>
          <p:nvPr>
            <p:ph sz="quarter" idx="13"/>
          </p:nvPr>
        </p:nvSpPr>
        <p:spPr>
          <a:xfrm>
            <a:off x="457581" y="5925979"/>
            <a:ext cx="8077200" cy="246221"/>
          </a:xfrm>
        </p:spPr>
        <p:txBody>
          <a:bodyPr/>
          <a:lstStyle/>
          <a:p>
            <a:pPr marL="0" indent="0">
              <a:buNone/>
            </a:pPr>
            <a:r>
              <a:rPr lang="en-US" b="1" dirty="0">
                <a:solidFill>
                  <a:srgbClr val="007FA3"/>
                </a:solidFill>
                <a:latin typeface="Arial"/>
              </a:rPr>
              <a:t>Figure 25.15 </a:t>
            </a:r>
            <a:r>
              <a:rPr lang="en-US" dirty="0">
                <a:latin typeface="Arial"/>
              </a:rPr>
              <a:t>Tubular reabsorption occurs by transcellular and </a:t>
            </a:r>
            <a:r>
              <a:rPr lang="en-US" dirty="0" err="1">
                <a:latin typeface="Arial"/>
              </a:rPr>
              <a:t>paracellular</a:t>
            </a:r>
            <a:r>
              <a:rPr lang="en-US" dirty="0">
                <a:latin typeface="Arial"/>
              </a:rPr>
              <a:t> routes.</a:t>
            </a:r>
          </a:p>
        </p:txBody>
      </p:sp>
    </p:spTree>
    <p:extLst>
      <p:ext uri="{BB962C8B-B14F-4D97-AF65-F5344CB8AC3E}">
        <p14:creationId xmlns:p14="http://schemas.microsoft.com/office/powerpoint/2010/main" val="2126132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10462"/>
            <a:ext cx="8229600" cy="465354"/>
          </a:xfrm>
        </p:spPr>
        <p:txBody>
          <a:bodyPr wrap="square">
            <a:spAutoFit/>
          </a:bodyPr>
          <a:lstStyle/>
          <a:p>
            <a:r>
              <a:rPr lang="en-IN" dirty="0">
                <a:latin typeface="Times New Roman"/>
              </a:rPr>
              <a:t>Table 25.3 Abnormal Urinary Constituents</a:t>
            </a:r>
            <a:endParaRPr lang="en-IN" b="0" dirty="0">
              <a:latin typeface="Times New Roman"/>
            </a:endParaRPr>
          </a:p>
        </p:txBody>
      </p:sp>
      <p:pic>
        <p:nvPicPr>
          <p:cNvPr id="2" name="Picture 1" descr="Table 25.3, showing Abnormal Urinary Constituents. Columns are labeled Substance, Name of Condition, and Possible Causes, and the row data lists the following:&#10;&#10;Glucose, condition: Glycosuria. Possible causes: Diabetes mellitus. &#10;Proteins, condition: Proteinuria, albuminuria. Possible causes: Nonpathological: excessive physical exertion, pregnancy Pathological (over 150 mg/day): glomerulonephritis (see Related Clinical Terms on p. 1008), severe hypertension, heart failure, often an initial sign of renal disease. &#10;Ketone bodies, condition: Ketonuria. Possible causes: Excessive formation and accumulation of ketone bodies, as in starvation and untreated diabetes mellitus. &#10;Hemoglobin, condition: Hemoglobinuria. Possible causes:  Various: transfusion reaction, hemolytic anemia, severe burns, etc. &#10;Bile pigments, condition: Bilirubinuria. Possible causes:  Liver disease (hepatitis, cirrhosis) or obstruction of bile ducts from liver or gallbladder. &#10;Erythrocytes, condition: Hematuria. Possible causes:  Bleeding urinary tract (due to trauma, kidney stones, infection, or cancer).&#10;Leukocytes (pus), condition: Pyuria. Possible causes: Urinary tract inf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98" y="2057400"/>
            <a:ext cx="8133684" cy="2564157"/>
          </a:xfrm>
          <a:prstGeom prst="rect">
            <a:avLst/>
          </a:prstGeom>
        </p:spPr>
      </p:pic>
      <p:sp>
        <p:nvSpPr>
          <p:cNvPr id="5" name="Content Placeholder 4"/>
          <p:cNvSpPr>
            <a:spLocks noGrp="1"/>
          </p:cNvSpPr>
          <p:nvPr>
            <p:ph sz="quarter" idx="13"/>
          </p:nvPr>
        </p:nvSpPr>
        <p:spPr/>
        <p:txBody>
          <a:bodyPr/>
          <a:lstStyle/>
          <a:p>
            <a:r>
              <a:rPr lang="en-IN" b="1" dirty="0">
                <a:solidFill>
                  <a:schemeClr val="bg2"/>
                </a:solidFill>
              </a:rPr>
              <a:t>Table 25.3 </a:t>
            </a:r>
            <a:r>
              <a:rPr lang="en-IN" dirty="0"/>
              <a:t>Abnormal Urinary Constituents</a:t>
            </a:r>
          </a:p>
        </p:txBody>
      </p:sp>
    </p:spTree>
    <p:extLst>
      <p:ext uri="{BB962C8B-B14F-4D97-AF65-F5344CB8AC3E}">
        <p14:creationId xmlns:p14="http://schemas.microsoft.com/office/powerpoint/2010/main" val="1751164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Urine </a:t>
            </a:r>
            <a:r>
              <a:rPr lang="en-US" sz="2800" dirty="0">
                <a:latin typeface="Times New Roman"/>
              </a:rPr>
              <a:t>(3 of 5) </a:t>
            </a:r>
            <a:endParaRPr lang="en-IN" sz="2800" dirty="0">
              <a:latin typeface="Times New Roman"/>
            </a:endParaRPr>
          </a:p>
        </p:txBody>
      </p:sp>
      <p:sp>
        <p:nvSpPr>
          <p:cNvPr id="4" name="Content Placeholder 3"/>
          <p:cNvSpPr>
            <a:spLocks noGrp="1"/>
          </p:cNvSpPr>
          <p:nvPr>
            <p:ph idx="1"/>
          </p:nvPr>
        </p:nvSpPr>
        <p:spPr>
          <a:xfrm>
            <a:off x="457581" y="1643126"/>
            <a:ext cx="7696200" cy="2831544"/>
          </a:xfrm>
        </p:spPr>
        <p:txBody>
          <a:bodyPr wrap="square">
            <a:spAutoFit/>
          </a:bodyPr>
          <a:lstStyle/>
          <a:p>
            <a:r>
              <a:rPr lang="en-US" b="1" dirty="0">
                <a:latin typeface="Arial"/>
              </a:rPr>
              <a:t>Physical characteristics </a:t>
            </a:r>
          </a:p>
          <a:p>
            <a:pPr lvl="1"/>
            <a:r>
              <a:rPr lang="en-US" b="1" dirty="0">
                <a:latin typeface="Arial"/>
              </a:rPr>
              <a:t>Color and transparency</a:t>
            </a:r>
          </a:p>
          <a:p>
            <a:pPr lvl="2"/>
            <a:r>
              <a:rPr lang="en-US" dirty="0">
                <a:latin typeface="Arial"/>
              </a:rPr>
              <a:t>Clear</a:t>
            </a:r>
          </a:p>
          <a:p>
            <a:pPr lvl="3"/>
            <a:r>
              <a:rPr lang="en-US" dirty="0">
                <a:latin typeface="Arial"/>
              </a:rPr>
              <a:t>Cloudy may indicate urinary tract infection</a:t>
            </a:r>
          </a:p>
          <a:p>
            <a:pPr lvl="2"/>
            <a:r>
              <a:rPr lang="en-US" dirty="0">
                <a:latin typeface="Arial"/>
              </a:rPr>
              <a:t>Pale to deep yellow from </a:t>
            </a:r>
            <a:r>
              <a:rPr lang="en-US" b="1" dirty="0">
                <a:latin typeface="Arial"/>
              </a:rPr>
              <a:t>urochrome</a:t>
            </a:r>
          </a:p>
          <a:p>
            <a:pPr lvl="3"/>
            <a:r>
              <a:rPr lang="en-US" dirty="0">
                <a:latin typeface="Arial"/>
              </a:rPr>
              <a:t>Pigment from hemoglobin breakdown</a:t>
            </a:r>
          </a:p>
          <a:p>
            <a:pPr lvl="3"/>
            <a:r>
              <a:rPr lang="en-US" dirty="0">
                <a:latin typeface="Arial"/>
              </a:rPr>
              <a:t>Yellow color deepens with increased concentration</a:t>
            </a:r>
            <a:endParaRPr lang="en-US" dirty="0">
              <a:latin typeface="Arial"/>
              <a:sym typeface="Wingdings" charset="0"/>
            </a:endParaRPr>
          </a:p>
          <a:p>
            <a:pPr lvl="2"/>
            <a:r>
              <a:rPr lang="en-US" dirty="0">
                <a:latin typeface="Arial"/>
              </a:rPr>
              <a:t>Abnormal color (pink, brown, smoky)</a:t>
            </a:r>
          </a:p>
          <a:p>
            <a:pPr lvl="3"/>
            <a:r>
              <a:rPr lang="en-US" dirty="0">
                <a:latin typeface="Arial"/>
              </a:rPr>
              <a:t>Can be caused by certain foods, bile pigments, blood, drugs</a:t>
            </a:r>
          </a:p>
        </p:txBody>
      </p:sp>
    </p:spTree>
    <p:extLst>
      <p:ext uri="{BB962C8B-B14F-4D97-AF65-F5344CB8AC3E}">
        <p14:creationId xmlns:p14="http://schemas.microsoft.com/office/powerpoint/2010/main" val="1694502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Urine </a:t>
            </a:r>
            <a:r>
              <a:rPr lang="en-US" sz="2800" dirty="0">
                <a:latin typeface="Times New Roman"/>
              </a:rPr>
              <a:t>(4 of 5) </a:t>
            </a:r>
            <a:endParaRPr lang="en-IN" sz="2800" dirty="0">
              <a:latin typeface="Times New Roman"/>
            </a:endParaRPr>
          </a:p>
        </p:txBody>
      </p:sp>
      <p:sp>
        <p:nvSpPr>
          <p:cNvPr id="4" name="Content Placeholder 3"/>
          <p:cNvSpPr>
            <a:spLocks noGrp="1"/>
          </p:cNvSpPr>
          <p:nvPr>
            <p:ph idx="1"/>
          </p:nvPr>
        </p:nvSpPr>
        <p:spPr>
          <a:xfrm>
            <a:off x="457581" y="1643126"/>
            <a:ext cx="7696200" cy="1862048"/>
          </a:xfrm>
        </p:spPr>
        <p:txBody>
          <a:bodyPr wrap="square">
            <a:spAutoFit/>
          </a:bodyPr>
          <a:lstStyle/>
          <a:p>
            <a:pPr lvl="1"/>
            <a:r>
              <a:rPr lang="en-US" b="1" dirty="0">
                <a:latin typeface="Arial"/>
              </a:rPr>
              <a:t>Odor</a:t>
            </a:r>
          </a:p>
          <a:p>
            <a:pPr lvl="2"/>
            <a:r>
              <a:rPr lang="en-US" dirty="0">
                <a:latin typeface="Arial"/>
              </a:rPr>
              <a:t>Slightly aromatic when fresh</a:t>
            </a:r>
          </a:p>
          <a:p>
            <a:pPr lvl="2"/>
            <a:r>
              <a:rPr lang="en-US" dirty="0">
                <a:latin typeface="Arial"/>
              </a:rPr>
              <a:t>Develops ammonia odor upon standing as bacteria metabolize urea </a:t>
            </a:r>
          </a:p>
          <a:p>
            <a:pPr lvl="2"/>
            <a:r>
              <a:rPr lang="en-US" dirty="0">
                <a:latin typeface="Arial"/>
              </a:rPr>
              <a:t>May be altered by some drugs or vegetables</a:t>
            </a:r>
          </a:p>
          <a:p>
            <a:pPr lvl="2"/>
            <a:r>
              <a:rPr lang="en-US" dirty="0">
                <a:latin typeface="Arial"/>
              </a:rPr>
              <a:t>Disease may alter smell</a:t>
            </a:r>
          </a:p>
          <a:p>
            <a:pPr lvl="3"/>
            <a:r>
              <a:rPr lang="en-US" dirty="0">
                <a:latin typeface="Arial"/>
              </a:rPr>
              <a:t>Patients with diabetes may have acetone smell to urine</a:t>
            </a:r>
          </a:p>
        </p:txBody>
      </p:sp>
    </p:spTree>
    <p:extLst>
      <p:ext uri="{BB962C8B-B14F-4D97-AF65-F5344CB8AC3E}">
        <p14:creationId xmlns:p14="http://schemas.microsoft.com/office/powerpoint/2010/main" val="589806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Urine </a:t>
            </a:r>
            <a:r>
              <a:rPr lang="en-US" sz="2800" dirty="0">
                <a:latin typeface="Times New Roman"/>
              </a:rPr>
              <a:t>(5 of 5) </a:t>
            </a:r>
            <a:endParaRPr lang="en-IN" sz="2800" dirty="0">
              <a:latin typeface="Times New Roman"/>
            </a:endParaRPr>
          </a:p>
        </p:txBody>
      </p:sp>
      <p:sp>
        <p:nvSpPr>
          <p:cNvPr id="4" name="Content Placeholder 3"/>
          <p:cNvSpPr>
            <a:spLocks noGrp="1"/>
          </p:cNvSpPr>
          <p:nvPr>
            <p:ph idx="1"/>
          </p:nvPr>
        </p:nvSpPr>
        <p:spPr>
          <a:xfrm>
            <a:off x="457581" y="1643126"/>
            <a:ext cx="7696200" cy="2923877"/>
          </a:xfrm>
        </p:spPr>
        <p:txBody>
          <a:bodyPr wrap="square">
            <a:spAutoFit/>
          </a:bodyPr>
          <a:lstStyle/>
          <a:p>
            <a:pPr lvl="1"/>
            <a:r>
              <a:rPr lang="en-US" b="1" dirty="0">
                <a:latin typeface="Arial"/>
              </a:rPr>
              <a:t>pH</a:t>
            </a:r>
            <a:r>
              <a:rPr lang="en-US" dirty="0">
                <a:latin typeface="Arial"/>
              </a:rPr>
              <a:t> </a:t>
            </a:r>
          </a:p>
          <a:p>
            <a:pPr lvl="2"/>
            <a:r>
              <a:rPr lang="en-US" dirty="0">
                <a:latin typeface="Arial"/>
              </a:rPr>
              <a:t>Urine is slightly acidic (</a:t>
            </a:r>
            <a:r>
              <a:rPr lang="en-US" i="0" dirty="0">
                <a:latin typeface="Times New Roman" panose="02020603050405020304" pitchFamily="18" charset="0"/>
                <a:cs typeface="Times New Roman" panose="02020603050405020304" pitchFamily="18" charset="0"/>
              </a:rPr>
              <a:t>~pH </a:t>
            </a:r>
            <a:r>
              <a:rPr lang="en-US" dirty="0">
                <a:latin typeface="Arial"/>
              </a:rPr>
              <a:t>6, with range of 4.5 to 8.0)</a:t>
            </a:r>
          </a:p>
          <a:p>
            <a:pPr lvl="2"/>
            <a:r>
              <a:rPr lang="en-US" dirty="0">
                <a:latin typeface="Arial"/>
              </a:rPr>
              <a:t>Acidic diet (protein, whole wheat) </a:t>
            </a:r>
            <a:r>
              <a:rPr lang="en-US" dirty="0">
                <a:latin typeface="Arial"/>
                <a:sym typeface="Wingdings" charset="0"/>
              </a:rPr>
              <a:t>can cause drop in</a:t>
            </a:r>
            <a:r>
              <a:rPr lang="en-US" dirty="0">
                <a:latin typeface="Arial"/>
              </a:rPr>
              <a:t> </a:t>
            </a:r>
            <a:r>
              <a:rPr lang="en-US" i="0" dirty="0">
                <a:latin typeface="Times New Roman" panose="02020603050405020304" pitchFamily="18" charset="0"/>
                <a:cs typeface="Times New Roman" panose="02020603050405020304" pitchFamily="18" charset="0"/>
              </a:rPr>
              <a:t>pH</a:t>
            </a:r>
            <a:endParaRPr lang="en-US" dirty="0">
              <a:latin typeface="Times New Roman" panose="02020603050405020304" pitchFamily="18" charset="0"/>
              <a:cs typeface="Times New Roman" panose="02020603050405020304" pitchFamily="18" charset="0"/>
            </a:endParaRPr>
          </a:p>
          <a:p>
            <a:pPr lvl="2"/>
            <a:r>
              <a:rPr lang="en-US" dirty="0">
                <a:latin typeface="Arial"/>
              </a:rPr>
              <a:t>Alkaline diet (vegetarian), prolonged vomiting, or urinary tract infections </a:t>
            </a:r>
            <a:r>
              <a:rPr lang="en-US" dirty="0">
                <a:latin typeface="Arial"/>
                <a:sym typeface="Wingdings" charset="0"/>
              </a:rPr>
              <a:t>can cause an increase in </a:t>
            </a:r>
            <a:r>
              <a:rPr lang="en-US" i="0" dirty="0">
                <a:latin typeface="Times New Roman" panose="02020603050405020304" pitchFamily="18" charset="0"/>
                <a:cs typeface="Times New Roman" panose="02020603050405020304" pitchFamily="18" charset="0"/>
              </a:rPr>
              <a:t>pH</a:t>
            </a:r>
            <a:endParaRPr lang="en-US" dirty="0">
              <a:latin typeface="Times New Roman" panose="02020603050405020304" pitchFamily="18" charset="0"/>
              <a:cs typeface="Times New Roman" panose="02020603050405020304" pitchFamily="18" charset="0"/>
            </a:endParaRPr>
          </a:p>
          <a:p>
            <a:pPr lvl="1"/>
            <a:r>
              <a:rPr lang="en-US" b="1" dirty="0">
                <a:latin typeface="Arial"/>
              </a:rPr>
              <a:t>Specific gravity</a:t>
            </a:r>
          </a:p>
          <a:p>
            <a:pPr lvl="2"/>
            <a:r>
              <a:rPr lang="en-US" dirty="0">
                <a:latin typeface="Arial"/>
              </a:rPr>
              <a:t>Ratio of mass of substance to mass of equal volume of water (specific gravity of water = 1)</a:t>
            </a:r>
          </a:p>
          <a:p>
            <a:pPr lvl="2"/>
            <a:r>
              <a:rPr lang="en-US" dirty="0">
                <a:latin typeface="Arial"/>
              </a:rPr>
              <a:t>Ranges from 1.001 to 1.035 because urine is made up of water and solutes</a:t>
            </a:r>
          </a:p>
        </p:txBody>
      </p:sp>
    </p:spTree>
    <p:extLst>
      <p:ext uri="{BB962C8B-B14F-4D97-AF65-F5344CB8AC3E}">
        <p14:creationId xmlns:p14="http://schemas.microsoft.com/office/powerpoint/2010/main" val="3013187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1720" y="2819400"/>
            <a:ext cx="6160560" cy="1261294"/>
          </a:xfrm>
        </p:spPr>
        <p:txBody>
          <a:bodyPr wrap="square">
            <a:spAutoFit/>
          </a:bodyPr>
          <a:lstStyle/>
          <a:p>
            <a:pPr algn="ctr"/>
            <a:r>
              <a:rPr lang="en-US" sz="4400" dirty="0">
                <a:latin typeface="Times New Roman"/>
              </a:rPr>
              <a:t>25.9 Transport, Storage, and Elimination of Urine </a:t>
            </a:r>
            <a:endParaRPr lang="en-IN" sz="4400" b="0" dirty="0">
              <a:latin typeface="Times New Roman"/>
            </a:endParaRPr>
          </a:p>
        </p:txBody>
      </p:sp>
    </p:spTree>
    <p:extLst>
      <p:ext uri="{BB962C8B-B14F-4D97-AF65-F5344CB8AC3E}">
        <p14:creationId xmlns:p14="http://schemas.microsoft.com/office/powerpoint/2010/main" val="2688107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Ureters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200" y="1600201"/>
            <a:ext cx="7696200" cy="2015936"/>
          </a:xfrm>
        </p:spPr>
        <p:txBody>
          <a:bodyPr wrap="square">
            <a:spAutoFit/>
          </a:bodyPr>
          <a:lstStyle/>
          <a:p>
            <a:r>
              <a:rPr lang="en-US" b="1" dirty="0">
                <a:latin typeface="Arial" charset="0"/>
              </a:rPr>
              <a:t>Ureters</a:t>
            </a:r>
            <a:r>
              <a:rPr lang="en-US" dirty="0">
                <a:latin typeface="Arial" charset="0"/>
              </a:rPr>
              <a:t>: slender tubes that convey urine from kidneys to bladder</a:t>
            </a:r>
          </a:p>
          <a:p>
            <a:pPr lvl="1"/>
            <a:r>
              <a:rPr lang="en-US" dirty="0">
                <a:latin typeface="Arial" charset="0"/>
              </a:rPr>
              <a:t>Begin at </a:t>
            </a:r>
            <a:r>
              <a:rPr lang="en-US" i="0" dirty="0">
                <a:latin typeface="Times New Roman" panose="02020603050405020304" pitchFamily="18" charset="0"/>
                <a:cs typeface="Times New Roman" panose="02020603050405020304" pitchFamily="18" charset="0"/>
              </a:rPr>
              <a:t>L</a:t>
            </a:r>
            <a:r>
              <a:rPr lang="en-US" i="0" baseline="-25000" dirty="0">
                <a:latin typeface="Times New Roman" panose="02020603050405020304" pitchFamily="18" charset="0"/>
                <a:cs typeface="Times New Roman" panose="02020603050405020304" pitchFamily="18" charset="0"/>
              </a:rPr>
              <a:t>2</a:t>
            </a:r>
            <a:r>
              <a:rPr lang="en-US" dirty="0">
                <a:latin typeface="Arial" charset="0"/>
              </a:rPr>
              <a:t> as continuation of renal pelvis</a:t>
            </a:r>
          </a:p>
          <a:p>
            <a:r>
              <a:rPr lang="en-US" dirty="0">
                <a:latin typeface="Arial" charset="0"/>
              </a:rPr>
              <a:t>Retroperitoneal</a:t>
            </a:r>
          </a:p>
          <a:p>
            <a:r>
              <a:rPr lang="en-US" dirty="0">
                <a:latin typeface="Arial" charset="0"/>
              </a:rPr>
              <a:t>Enter base of bladder through posterior wall</a:t>
            </a:r>
          </a:p>
          <a:p>
            <a:pPr lvl="1"/>
            <a:r>
              <a:rPr lang="en-US" dirty="0">
                <a:latin typeface="Arial" charset="0"/>
              </a:rPr>
              <a:t>As bladder pressure increases, distal ends of ureters close, preventing backflow of urine </a:t>
            </a:r>
          </a:p>
        </p:txBody>
      </p:sp>
    </p:spTree>
    <p:extLst>
      <p:ext uri="{BB962C8B-B14F-4D97-AF65-F5344CB8AC3E}">
        <p14:creationId xmlns:p14="http://schemas.microsoft.com/office/powerpoint/2010/main" val="3685218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Ureters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200" y="1600201"/>
            <a:ext cx="7696200" cy="2677656"/>
          </a:xfrm>
        </p:spPr>
        <p:txBody>
          <a:bodyPr wrap="square">
            <a:spAutoFit/>
          </a:bodyPr>
          <a:lstStyle/>
          <a:p>
            <a:r>
              <a:rPr lang="en-US" dirty="0">
                <a:latin typeface="Arial" charset="0"/>
              </a:rPr>
              <a:t>Three layers of ureter wall (from inside out)</a:t>
            </a:r>
          </a:p>
          <a:p>
            <a:pPr marL="971550" lvl="1" indent="-514350">
              <a:buFont typeface="+mj-lt"/>
              <a:buAutoNum type="arabicPeriod"/>
            </a:pPr>
            <a:r>
              <a:rPr lang="en-US" spc="-300" dirty="0">
                <a:latin typeface="Arial" charset="0"/>
              </a:rPr>
              <a:t> </a:t>
            </a:r>
            <a:r>
              <a:rPr lang="en-US" i="1" dirty="0">
                <a:latin typeface="Arial" charset="0"/>
              </a:rPr>
              <a:t>Mucosa</a:t>
            </a:r>
            <a:r>
              <a:rPr lang="en-US" dirty="0">
                <a:latin typeface="Arial" charset="0"/>
              </a:rPr>
              <a:t>: consists of transitional epithelium</a:t>
            </a:r>
          </a:p>
          <a:p>
            <a:pPr marL="971550" lvl="1" indent="-514350">
              <a:buFont typeface="+mj-lt"/>
              <a:buAutoNum type="arabicPeriod" startAt="2"/>
              <a:tabLst>
                <a:tab pos="1025525" algn="l"/>
              </a:tabLst>
            </a:pPr>
            <a:r>
              <a:rPr lang="en-US" spc="-300" dirty="0">
                <a:latin typeface="Arial" charset="0"/>
              </a:rPr>
              <a:t> </a:t>
            </a:r>
            <a:r>
              <a:rPr lang="en-US" i="1" dirty="0">
                <a:latin typeface="Arial" charset="0"/>
              </a:rPr>
              <a:t>Muscularis</a:t>
            </a:r>
            <a:r>
              <a:rPr lang="en-US" dirty="0">
                <a:latin typeface="Arial" charset="0"/>
              </a:rPr>
              <a:t>: smooth muscle sheets contract in response to stretch</a:t>
            </a:r>
          </a:p>
          <a:p>
            <a:pPr lvl="2"/>
            <a:r>
              <a:rPr lang="en-US" dirty="0">
                <a:latin typeface="Arial" charset="0"/>
              </a:rPr>
              <a:t>Propels urine into bladder: gravity alone is not enough; must also be pushed by peristaltic wave action of smooth muscle</a:t>
            </a:r>
          </a:p>
          <a:p>
            <a:pPr lvl="2"/>
            <a:r>
              <a:rPr lang="en-US" dirty="0">
                <a:latin typeface="Arial" charset="0"/>
              </a:rPr>
              <a:t>Rate of peristalsis adjusted to rate of urine formation</a:t>
            </a:r>
          </a:p>
          <a:p>
            <a:pPr lvl="2"/>
            <a:r>
              <a:rPr lang="en-US" dirty="0">
                <a:latin typeface="Arial" charset="0"/>
              </a:rPr>
              <a:t>Sympathetic and parasympathetic innervate ureters but play insignificant role in peristalsis</a:t>
            </a:r>
          </a:p>
          <a:p>
            <a:pPr marL="971550" lvl="1" indent="-514350">
              <a:buFont typeface="+mj-lt"/>
              <a:buAutoNum type="arabicPeriod" startAt="2"/>
            </a:pPr>
            <a:r>
              <a:rPr lang="en-US" spc="-300" dirty="0">
                <a:latin typeface="Arial" charset="0"/>
              </a:rPr>
              <a:t> </a:t>
            </a:r>
            <a:r>
              <a:rPr lang="en-US" i="1" dirty="0">
                <a:latin typeface="Arial" charset="0"/>
              </a:rPr>
              <a:t>Adventitia</a:t>
            </a:r>
            <a:r>
              <a:rPr lang="en-US" dirty="0">
                <a:latin typeface="Arial" charset="0"/>
              </a:rPr>
              <a:t>: outer fibrous connective tissue </a:t>
            </a:r>
          </a:p>
        </p:txBody>
      </p:sp>
    </p:spTree>
    <p:extLst>
      <p:ext uri="{BB962C8B-B14F-4D97-AF65-F5344CB8AC3E}">
        <p14:creationId xmlns:p14="http://schemas.microsoft.com/office/powerpoint/2010/main" val="3657175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Cross Section of the Ureter Wall (10x)</a:t>
            </a:r>
            <a:endParaRPr lang="en-IN" b="0" dirty="0">
              <a:latin typeface="Times New Roman"/>
            </a:endParaRPr>
          </a:p>
        </p:txBody>
      </p:sp>
      <p:pic>
        <p:nvPicPr>
          <p:cNvPr id="2" name="Picture 1" descr="This figure is a micrograph (10X) of a cross section of the ureter wall.  Prominent mucosal folds seen in an empty ureter stretch and flatten to accommodate large pulses of urine.  Labels include lumen, mucosa (transitional epithelium, lamina propria), muscularis (longitudinal layer, circular layer) and adventit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272" y="1600200"/>
            <a:ext cx="4580483" cy="4122435"/>
          </a:xfrm>
          <a:prstGeom prst="rect">
            <a:avLst/>
          </a:prstGeom>
        </p:spPr>
      </p:pic>
      <p:sp>
        <p:nvSpPr>
          <p:cNvPr id="4" name="Content Placeholder 3"/>
          <p:cNvSpPr>
            <a:spLocks noGrp="1"/>
          </p:cNvSpPr>
          <p:nvPr>
            <p:ph sz="quarter" idx="13"/>
          </p:nvPr>
        </p:nvSpPr>
        <p:spPr>
          <a:xfrm>
            <a:off x="457200" y="5925979"/>
            <a:ext cx="8686800" cy="246221"/>
          </a:xfrm>
        </p:spPr>
        <p:txBody>
          <a:bodyPr/>
          <a:lstStyle/>
          <a:p>
            <a:pPr marL="0" indent="0">
              <a:buNone/>
            </a:pPr>
            <a:r>
              <a:rPr lang="en-US" b="1" dirty="0">
                <a:solidFill>
                  <a:srgbClr val="007FA3"/>
                </a:solidFill>
              </a:rPr>
              <a:t>Figure 25.21 </a:t>
            </a:r>
            <a:r>
              <a:rPr lang="en-US" dirty="0"/>
              <a:t>Cross section of the ureter wall (10x).</a:t>
            </a:r>
          </a:p>
        </p:txBody>
      </p:sp>
    </p:spTree>
    <p:extLst>
      <p:ext uri="{BB962C8B-B14F-4D97-AF65-F5344CB8AC3E}">
        <p14:creationId xmlns:p14="http://schemas.microsoft.com/office/powerpoint/2010/main" val="2982301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25.5</a:t>
            </a:r>
            <a:r>
              <a:rPr lang="en-US" dirty="0">
                <a:latin typeface="Times New Roman"/>
              </a:rPr>
              <a:t>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200" y="1600201"/>
            <a:ext cx="7696200" cy="2131353"/>
          </a:xfrm>
        </p:spPr>
        <p:txBody>
          <a:bodyPr wrap="square">
            <a:spAutoFit/>
          </a:bodyPr>
          <a:lstStyle/>
          <a:p>
            <a:r>
              <a:rPr lang="en-US" b="1" dirty="0"/>
              <a:t>Renal</a:t>
            </a:r>
            <a:r>
              <a:rPr lang="en-US" dirty="0"/>
              <a:t> </a:t>
            </a:r>
            <a:r>
              <a:rPr lang="en-US" b="1" dirty="0"/>
              <a:t>calculi</a:t>
            </a:r>
            <a:r>
              <a:rPr lang="en-US" dirty="0"/>
              <a:t>: kidney stones in renal pelvis</a:t>
            </a:r>
          </a:p>
          <a:p>
            <a:pPr lvl="1"/>
            <a:r>
              <a:rPr lang="en-US" dirty="0"/>
              <a:t>Crystallized calcium, magnesium, or uric acid salts </a:t>
            </a:r>
          </a:p>
          <a:p>
            <a:r>
              <a:rPr lang="en-US" dirty="0"/>
              <a:t>Large stones can block ureter, obstructing urine flow, </a:t>
            </a:r>
            <a:r>
              <a:rPr lang="en-US" dirty="0">
                <a:sym typeface="Wingdings" charset="0"/>
              </a:rPr>
              <a:t>causing</a:t>
            </a:r>
            <a:r>
              <a:rPr lang="en-US" dirty="0"/>
              <a:t> excrutiating pain from flank to abdomen</a:t>
            </a:r>
          </a:p>
          <a:p>
            <a:r>
              <a:rPr lang="en-US" i="1" dirty="0"/>
              <a:t>Nephrolithiasis </a:t>
            </a:r>
            <a:r>
              <a:rPr lang="en-US" dirty="0"/>
              <a:t>– calculi in kidneys</a:t>
            </a:r>
          </a:p>
          <a:p>
            <a:r>
              <a:rPr lang="en-US" i="1" dirty="0"/>
              <a:t>Ureterolithiasis </a:t>
            </a:r>
            <a:r>
              <a:rPr lang="en-US" dirty="0"/>
              <a:t>– calculi lodged in ureters</a:t>
            </a:r>
            <a:endParaRPr lang="en-US" i="1" dirty="0"/>
          </a:p>
        </p:txBody>
      </p:sp>
    </p:spTree>
    <p:extLst>
      <p:ext uri="{BB962C8B-B14F-4D97-AF65-F5344CB8AC3E}">
        <p14:creationId xmlns:p14="http://schemas.microsoft.com/office/powerpoint/2010/main" val="58984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25.5</a:t>
            </a:r>
            <a:r>
              <a:rPr lang="en-US" dirty="0">
                <a:latin typeface="Times New Roman"/>
              </a:rPr>
              <a:t>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200" y="1600201"/>
            <a:ext cx="7924800" cy="2166747"/>
          </a:xfrm>
        </p:spPr>
        <p:txBody>
          <a:bodyPr wrap="square">
            <a:spAutoFit/>
          </a:bodyPr>
          <a:lstStyle/>
          <a:p>
            <a:pPr>
              <a:lnSpc>
                <a:spcPct val="90000"/>
              </a:lnSpc>
            </a:pPr>
            <a:r>
              <a:rPr lang="en-US" dirty="0">
                <a:latin typeface="Arial" charset="0"/>
              </a:rPr>
              <a:t>Most small calculi pass without intervention</a:t>
            </a:r>
          </a:p>
          <a:p>
            <a:pPr>
              <a:lnSpc>
                <a:spcPct val="90000"/>
              </a:lnSpc>
            </a:pPr>
            <a:r>
              <a:rPr lang="en-US" dirty="0">
                <a:latin typeface="Arial" charset="0"/>
              </a:rPr>
              <a:t>Larger calculi or those lodged in ureter can be removed endoscopically or surgically</a:t>
            </a:r>
          </a:p>
          <a:p>
            <a:pPr>
              <a:lnSpc>
                <a:spcPct val="90000"/>
              </a:lnSpc>
            </a:pPr>
            <a:r>
              <a:rPr lang="en-US" dirty="0">
                <a:latin typeface="Arial" charset="0"/>
              </a:rPr>
              <a:t>Many kidney calculi can be treated with </a:t>
            </a:r>
            <a:r>
              <a:rPr lang="en-US" i="1" dirty="0">
                <a:latin typeface="Arial" charset="0"/>
              </a:rPr>
              <a:t>lithotripsy</a:t>
            </a:r>
          </a:p>
          <a:p>
            <a:pPr lvl="1">
              <a:lnSpc>
                <a:spcPct val="90000"/>
              </a:lnSpc>
            </a:pPr>
            <a:r>
              <a:rPr lang="en-US" dirty="0">
                <a:latin typeface="Arial" charset="0"/>
              </a:rPr>
              <a:t>procedure that uses acoustic wave energy to break stones so they pass more easily</a:t>
            </a:r>
          </a:p>
          <a:p>
            <a:pPr lvl="1">
              <a:lnSpc>
                <a:spcPct val="90000"/>
              </a:lnSpc>
            </a:pPr>
            <a:r>
              <a:rPr lang="en-US" dirty="0">
                <a:latin typeface="Arial" charset="0"/>
              </a:rPr>
              <a:t>Risk factors: obesity and elevated blood calcium levels</a:t>
            </a:r>
          </a:p>
          <a:p>
            <a:pPr lvl="1">
              <a:lnSpc>
                <a:spcPct val="90000"/>
              </a:lnSpc>
            </a:pPr>
            <a:r>
              <a:rPr lang="en-US" dirty="0">
                <a:latin typeface="Arial" charset="0"/>
              </a:rPr>
              <a:t>Prevention: adequate hydration</a:t>
            </a:r>
          </a:p>
        </p:txBody>
      </p:sp>
    </p:spTree>
    <p:extLst>
      <p:ext uri="{BB962C8B-B14F-4D97-AF65-F5344CB8AC3E}">
        <p14:creationId xmlns:p14="http://schemas.microsoft.com/office/powerpoint/2010/main" val="100493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Tubular Reabsorption Occurs by Transcellular and </a:t>
            </a:r>
            <a:r>
              <a:rPr lang="en-US" dirty="0" err="1">
                <a:latin typeface="Times New Roman"/>
              </a:rPr>
              <a:t>Paracellular</a:t>
            </a:r>
            <a:r>
              <a:rPr lang="en-US" dirty="0">
                <a:latin typeface="Times New Roman"/>
              </a:rPr>
              <a:t> Routes </a:t>
            </a:r>
            <a:r>
              <a:rPr lang="en-US" sz="2800" dirty="0">
                <a:latin typeface="Times New Roman"/>
              </a:rPr>
              <a:t>(4 of 6)</a:t>
            </a:r>
            <a:endParaRPr lang="en-IN" sz="2800" dirty="0">
              <a:latin typeface="Times New Roman"/>
            </a:endParaRPr>
          </a:p>
        </p:txBody>
      </p:sp>
      <p:pic>
        <p:nvPicPr>
          <p:cNvPr id="5" name="Picture 4" descr="This drawing compares the transcellular and paracellular routes as they move substances from the tubule lumen into the peritubular capillary.  &#10;&#10;Diagram shows filtrate in the tubule lumen, bordered by a tubule cell, with tubule cells being held together by tight junctions. A peritubular capillary is shown in the right, separated from tubule cell by interstitial space.&#10; -Transcellular route involves four steps:&#10;  - Step 1: Transport across the apical membrane. Water and solutes are shown crossing the apical membrane from the tubule lumen into the tubule cell.&#10;  - Step 2: Diffusion through cytosol. Water and solutes diffuse through the tubule cell.&#10;  - Step 3: Transport across the basolateral membrane. This often involves the lateral intercellular spaces because membrane transporters transport ions into these sp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717405"/>
            <a:ext cx="8312727" cy="3768995"/>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25.15 </a:t>
            </a:r>
            <a:r>
              <a:rPr lang="en-US" dirty="0">
                <a:latin typeface="Arial"/>
              </a:rPr>
              <a:t>Tubular reabsorption occurs by transcellular and </a:t>
            </a:r>
            <a:r>
              <a:rPr lang="en-US" dirty="0" err="1">
                <a:latin typeface="Arial"/>
              </a:rPr>
              <a:t>paracellular</a:t>
            </a:r>
            <a:r>
              <a:rPr lang="en-US" dirty="0">
                <a:latin typeface="Arial"/>
              </a:rPr>
              <a:t> routes.</a:t>
            </a:r>
          </a:p>
        </p:txBody>
      </p:sp>
    </p:spTree>
    <p:extLst>
      <p:ext uri="{BB962C8B-B14F-4D97-AF65-F5344CB8AC3E}">
        <p14:creationId xmlns:p14="http://schemas.microsoft.com/office/powerpoint/2010/main" val="1973478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Urinary Bladder </a:t>
            </a:r>
            <a:r>
              <a:rPr lang="en-US" sz="2800" dirty="0">
                <a:latin typeface="Times New Roman"/>
              </a:rPr>
              <a:t>(1 of 3) </a:t>
            </a:r>
            <a:endParaRPr lang="en-IN" sz="2800" dirty="0">
              <a:latin typeface="Times New Roman"/>
            </a:endParaRPr>
          </a:p>
        </p:txBody>
      </p:sp>
      <p:sp>
        <p:nvSpPr>
          <p:cNvPr id="4" name="Content Placeholder 3"/>
          <p:cNvSpPr>
            <a:spLocks noGrp="1"/>
          </p:cNvSpPr>
          <p:nvPr>
            <p:ph idx="1"/>
          </p:nvPr>
        </p:nvSpPr>
        <p:spPr>
          <a:xfrm>
            <a:off x="457200" y="1600201"/>
            <a:ext cx="7924800" cy="2831544"/>
          </a:xfrm>
        </p:spPr>
        <p:txBody>
          <a:bodyPr wrap="square">
            <a:spAutoFit/>
          </a:bodyPr>
          <a:lstStyle/>
          <a:p>
            <a:r>
              <a:rPr lang="en-US" b="1" dirty="0">
                <a:latin typeface="Arial" charset="0"/>
              </a:rPr>
              <a:t>Urinary bladder anatomy</a:t>
            </a:r>
          </a:p>
          <a:p>
            <a:pPr lvl="1"/>
            <a:r>
              <a:rPr lang="en-US" dirty="0">
                <a:latin typeface="Arial" charset="0"/>
              </a:rPr>
              <a:t>Muscular sac for temporary storage of urine</a:t>
            </a:r>
          </a:p>
          <a:p>
            <a:pPr lvl="1"/>
            <a:r>
              <a:rPr lang="en-US" dirty="0">
                <a:latin typeface="Arial" charset="0"/>
              </a:rPr>
              <a:t>Retroperitoneal, on pelvic floor posterior to pubic symphysis</a:t>
            </a:r>
          </a:p>
          <a:p>
            <a:pPr lvl="2"/>
            <a:r>
              <a:rPr lang="en-US" dirty="0">
                <a:latin typeface="Arial" charset="0"/>
              </a:rPr>
              <a:t>Males: prostate inferior to bladder neck</a:t>
            </a:r>
          </a:p>
          <a:p>
            <a:pPr lvl="2"/>
            <a:r>
              <a:rPr lang="en-US" dirty="0">
                <a:latin typeface="Arial" charset="0"/>
              </a:rPr>
              <a:t>Females: anterior to vagina and uterus</a:t>
            </a:r>
          </a:p>
          <a:p>
            <a:pPr lvl="1"/>
            <a:r>
              <a:rPr lang="en-US" dirty="0">
                <a:latin typeface="Arial" charset="0"/>
              </a:rPr>
              <a:t>Has openings for ureters and urethra</a:t>
            </a:r>
          </a:p>
          <a:p>
            <a:pPr lvl="2"/>
            <a:r>
              <a:rPr lang="en-US" b="1" dirty="0">
                <a:latin typeface="Arial" charset="0"/>
              </a:rPr>
              <a:t>Trigone</a:t>
            </a:r>
          </a:p>
          <a:p>
            <a:pPr lvl="3"/>
            <a:r>
              <a:rPr lang="en-US" dirty="0">
                <a:latin typeface="Arial" charset="0"/>
              </a:rPr>
              <a:t>Smooth triangular area outlined by openings for ureters and urethra</a:t>
            </a:r>
          </a:p>
          <a:p>
            <a:pPr lvl="3"/>
            <a:r>
              <a:rPr lang="en-US" dirty="0">
                <a:latin typeface="Arial" charset="0"/>
              </a:rPr>
              <a:t>Infections tend to persist in this region</a:t>
            </a:r>
          </a:p>
        </p:txBody>
      </p:sp>
    </p:spTree>
    <p:extLst>
      <p:ext uri="{BB962C8B-B14F-4D97-AF65-F5344CB8AC3E}">
        <p14:creationId xmlns:p14="http://schemas.microsoft.com/office/powerpoint/2010/main" val="2290296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Urinary Bladder </a:t>
            </a:r>
            <a:r>
              <a:rPr lang="en-US" sz="2800" dirty="0">
                <a:latin typeface="Times New Roman"/>
              </a:rPr>
              <a:t>(2 of 3) </a:t>
            </a:r>
            <a:endParaRPr lang="en-IN" sz="2800" dirty="0">
              <a:latin typeface="Times New Roman"/>
            </a:endParaRPr>
          </a:p>
        </p:txBody>
      </p:sp>
      <p:sp>
        <p:nvSpPr>
          <p:cNvPr id="4" name="Content Placeholder 3"/>
          <p:cNvSpPr>
            <a:spLocks noGrp="1"/>
          </p:cNvSpPr>
          <p:nvPr>
            <p:ph idx="1"/>
          </p:nvPr>
        </p:nvSpPr>
        <p:spPr>
          <a:xfrm>
            <a:off x="457200" y="1600201"/>
            <a:ext cx="7924800" cy="2031325"/>
          </a:xfrm>
        </p:spPr>
        <p:txBody>
          <a:bodyPr wrap="square">
            <a:spAutoFit/>
          </a:bodyPr>
          <a:lstStyle/>
          <a:p>
            <a:pPr lvl="1"/>
            <a:r>
              <a:rPr lang="en-US" dirty="0">
                <a:latin typeface="Arial" charset="0"/>
              </a:rPr>
              <a:t>Layers of bladder wall</a:t>
            </a:r>
          </a:p>
          <a:p>
            <a:pPr lvl="2"/>
            <a:r>
              <a:rPr lang="en-US" dirty="0">
                <a:latin typeface="Arial" charset="0"/>
              </a:rPr>
              <a:t>Mucosa: transitional epithelial mucosa</a:t>
            </a:r>
          </a:p>
          <a:p>
            <a:pPr lvl="2"/>
            <a:r>
              <a:rPr lang="en-US" dirty="0">
                <a:latin typeface="Arial" charset="0"/>
              </a:rPr>
              <a:t>Muscular layer: thick </a:t>
            </a:r>
            <a:r>
              <a:rPr lang="en-US" b="1" dirty="0">
                <a:latin typeface="Arial" charset="0"/>
              </a:rPr>
              <a:t>detrusor</a:t>
            </a:r>
            <a:r>
              <a:rPr lang="en-US" dirty="0">
                <a:latin typeface="Arial" charset="0"/>
              </a:rPr>
              <a:t> muscle—contains three layers of smooth muscle</a:t>
            </a:r>
          </a:p>
          <a:p>
            <a:pPr lvl="3"/>
            <a:r>
              <a:rPr lang="en-US" dirty="0">
                <a:latin typeface="Arial" charset="0"/>
              </a:rPr>
              <a:t>Inner and outer longitudinal layers with circular middle layer</a:t>
            </a:r>
          </a:p>
          <a:p>
            <a:pPr lvl="2"/>
            <a:r>
              <a:rPr lang="en-US" dirty="0">
                <a:latin typeface="Arial" charset="0"/>
              </a:rPr>
              <a:t>Fibrous adventitia, except on superior surface where it is covered by peritoneum</a:t>
            </a:r>
          </a:p>
        </p:txBody>
      </p:sp>
    </p:spTree>
    <p:extLst>
      <p:ext uri="{BB962C8B-B14F-4D97-AF65-F5344CB8AC3E}">
        <p14:creationId xmlns:p14="http://schemas.microsoft.com/office/powerpoint/2010/main" val="2588472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46888"/>
            <a:ext cx="8305420" cy="1046440"/>
          </a:xfrm>
        </p:spPr>
        <p:txBody>
          <a:bodyPr wrap="square">
            <a:spAutoFit/>
          </a:bodyPr>
          <a:lstStyle/>
          <a:p>
            <a:r>
              <a:rPr lang="en-US" dirty="0">
                <a:latin typeface="Times New Roman"/>
              </a:rPr>
              <a:t>Structure of the Urinary Bladder and Urethra </a:t>
            </a:r>
            <a:r>
              <a:rPr lang="en-US" sz="2800" dirty="0">
                <a:latin typeface="Times New Roman"/>
              </a:rPr>
              <a:t>(1 of 4) </a:t>
            </a:r>
            <a:endParaRPr lang="en-IN" sz="2800" dirty="0">
              <a:latin typeface="Times New Roman"/>
            </a:endParaRPr>
          </a:p>
        </p:txBody>
      </p:sp>
      <p:pic>
        <p:nvPicPr>
          <p:cNvPr id="2" name="Picture 1" descr="- Part (a) is an illustration of a frontal section of male genitourinary organs with anterior wall of bladder cut away to reveal the position of the trigone.  The male urethra has three regions: prostatic, intermediate and spongy.  Labels include peritoneum, ureter, rugae, detrusor, adventitia, ureteric orifices, trigone of bladder, bladder neck, internal urethral sphincter, prostate, prostatic urethra, intermediate part of urethra, external urethral sphincter, urogenital diaphragm, spongy urethra, erectile tissue of penis and external urethral orif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177" y="1355793"/>
            <a:ext cx="2493818" cy="4538749"/>
          </a:xfrm>
          <a:prstGeom prst="rect">
            <a:avLst/>
          </a:prstGeom>
        </p:spPr>
      </p:pic>
      <p:sp>
        <p:nvSpPr>
          <p:cNvPr id="4" name="Content Placeholder 3"/>
          <p:cNvSpPr>
            <a:spLocks noGrp="1"/>
          </p:cNvSpPr>
          <p:nvPr>
            <p:ph sz="quarter" idx="13"/>
          </p:nvPr>
        </p:nvSpPr>
        <p:spPr>
          <a:xfrm>
            <a:off x="457200" y="5925979"/>
            <a:ext cx="8686800" cy="246221"/>
          </a:xfrm>
        </p:spPr>
        <p:txBody>
          <a:bodyPr/>
          <a:lstStyle/>
          <a:p>
            <a:pPr marL="0" indent="0">
              <a:buNone/>
            </a:pPr>
            <a:r>
              <a:rPr lang="en-US" b="1" dirty="0">
                <a:solidFill>
                  <a:srgbClr val="007FA3"/>
                </a:solidFill>
              </a:rPr>
              <a:t>Figure 25.22a </a:t>
            </a:r>
            <a:r>
              <a:rPr lang="en-US" dirty="0"/>
              <a:t>Structure of the urinary bladder and urethra.</a:t>
            </a:r>
          </a:p>
        </p:txBody>
      </p:sp>
    </p:spTree>
    <p:extLst>
      <p:ext uri="{BB962C8B-B14F-4D97-AF65-F5344CB8AC3E}">
        <p14:creationId xmlns:p14="http://schemas.microsoft.com/office/powerpoint/2010/main" val="40733139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381620" cy="1046440"/>
          </a:xfrm>
        </p:spPr>
        <p:txBody>
          <a:bodyPr wrap="square">
            <a:spAutoFit/>
          </a:bodyPr>
          <a:lstStyle/>
          <a:p>
            <a:r>
              <a:rPr lang="en-US" dirty="0">
                <a:latin typeface="Times New Roman"/>
              </a:rPr>
              <a:t>Structure of the Urinary Bladder and Urethra </a:t>
            </a:r>
            <a:r>
              <a:rPr lang="en-US" sz="2800" dirty="0">
                <a:latin typeface="Times New Roman"/>
              </a:rPr>
              <a:t>(2 of 4) </a:t>
            </a:r>
            <a:endParaRPr lang="en-IN" sz="2800" dirty="0">
              <a:latin typeface="Times New Roman"/>
            </a:endParaRPr>
          </a:p>
        </p:txBody>
      </p:sp>
      <p:pic>
        <p:nvPicPr>
          <p:cNvPr id="2" name="Picture 1" descr="- Part (b) is an illustration of a frontal section of female urinary bladder and urethra with anterior wall of bladder cut away to reveal position of the trigone.  Labels include peritoneum, ureter, rugae, detrusor, ureteric orifices, trigone of bladder, bladder neck, internal urethral sphincter, external urethral sphincter, urogenital diaphragm, urethra and external urethral orif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541" y="1356758"/>
            <a:ext cx="4414345" cy="4517537"/>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25.22b </a:t>
            </a:r>
            <a:r>
              <a:rPr lang="en-US" dirty="0"/>
              <a:t>Structure of the urinary bladder and urethra.</a:t>
            </a:r>
          </a:p>
        </p:txBody>
      </p:sp>
    </p:spTree>
    <p:extLst>
      <p:ext uri="{BB962C8B-B14F-4D97-AF65-F5344CB8AC3E}">
        <p14:creationId xmlns:p14="http://schemas.microsoft.com/office/powerpoint/2010/main" val="538452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Urinary Bladder </a:t>
            </a:r>
            <a:r>
              <a:rPr lang="en-US" b="0" dirty="0">
                <a:latin typeface="Times New Roman"/>
              </a:rPr>
              <a:t>(3 of 3) </a:t>
            </a:r>
            <a:endParaRPr lang="en-IN" b="0" dirty="0">
              <a:latin typeface="Times New Roman"/>
            </a:endParaRPr>
          </a:p>
        </p:txBody>
      </p:sp>
      <p:sp>
        <p:nvSpPr>
          <p:cNvPr id="4" name="Content Placeholder 3"/>
          <p:cNvSpPr>
            <a:spLocks noGrp="1"/>
          </p:cNvSpPr>
          <p:nvPr>
            <p:ph idx="1"/>
          </p:nvPr>
        </p:nvSpPr>
        <p:spPr>
          <a:xfrm>
            <a:off x="457200" y="1600201"/>
            <a:ext cx="7924800" cy="2108269"/>
          </a:xfrm>
        </p:spPr>
        <p:txBody>
          <a:bodyPr wrap="square">
            <a:spAutoFit/>
          </a:bodyPr>
          <a:lstStyle/>
          <a:p>
            <a:r>
              <a:rPr lang="en-US" b="1" dirty="0">
                <a:latin typeface="Arial" charset="0"/>
              </a:rPr>
              <a:t>Urine storage capacity</a:t>
            </a:r>
          </a:p>
          <a:p>
            <a:pPr lvl="1"/>
            <a:r>
              <a:rPr lang="en-US" dirty="0">
                <a:latin typeface="Arial" charset="0"/>
              </a:rPr>
              <a:t>Collapses when empty</a:t>
            </a:r>
          </a:p>
          <a:p>
            <a:pPr lvl="1"/>
            <a:r>
              <a:rPr lang="en-US" i="1" dirty="0">
                <a:latin typeface="Arial" charset="0"/>
              </a:rPr>
              <a:t>Rugae</a:t>
            </a:r>
            <a:r>
              <a:rPr lang="en-US" dirty="0">
                <a:latin typeface="Arial" charset="0"/>
              </a:rPr>
              <a:t> appear</a:t>
            </a:r>
          </a:p>
          <a:p>
            <a:pPr lvl="1"/>
            <a:r>
              <a:rPr lang="en-US" dirty="0">
                <a:latin typeface="Arial" charset="0"/>
              </a:rPr>
              <a:t>Expands and rises superiorly during filling without significant rise in internal pressure</a:t>
            </a:r>
          </a:p>
          <a:p>
            <a:pPr lvl="1"/>
            <a:r>
              <a:rPr lang="en-US" dirty="0">
                <a:latin typeface="Arial" charset="0"/>
              </a:rPr>
              <a:t>Moderately full bladder is ~12 cm long (5</a:t>
            </a:r>
            <a:r>
              <a:rPr lang="en-US" altLang="ja-JP" dirty="0">
                <a:latin typeface="Arial" charset="0"/>
              </a:rPr>
              <a:t> in.) and can hold ~ 500 ml (1 pint)</a:t>
            </a:r>
          </a:p>
          <a:p>
            <a:pPr lvl="2"/>
            <a:r>
              <a:rPr lang="en-US" dirty="0">
                <a:latin typeface="Arial" charset="0"/>
              </a:rPr>
              <a:t>Can hold twice that amount if necessary but can burst if overdistended </a:t>
            </a:r>
          </a:p>
        </p:txBody>
      </p:sp>
    </p:spTree>
    <p:extLst>
      <p:ext uri="{BB962C8B-B14F-4D97-AF65-F5344CB8AC3E}">
        <p14:creationId xmlns:p14="http://schemas.microsoft.com/office/powerpoint/2010/main" val="1520763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Pyelogram</a:t>
            </a:r>
            <a:endParaRPr lang="en-IN" b="0" dirty="0">
              <a:latin typeface="Times New Roman"/>
            </a:endParaRPr>
          </a:p>
        </p:txBody>
      </p:sp>
      <p:pic>
        <p:nvPicPr>
          <p:cNvPr id="2" name="Picture 1" descr="This figure is an artificially colored x-ray image (pyelogram) that was obtained using a contrast medium to show the ureters (green), kidneys (blue), and urinary bladder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906" y="1600200"/>
            <a:ext cx="3758087" cy="4110409"/>
          </a:xfrm>
          <a:prstGeom prst="rect">
            <a:avLst/>
          </a:prstGeom>
        </p:spPr>
      </p:pic>
      <p:sp>
        <p:nvSpPr>
          <p:cNvPr id="4" name="Content Placeholder 3"/>
          <p:cNvSpPr>
            <a:spLocks noGrp="1"/>
          </p:cNvSpPr>
          <p:nvPr>
            <p:ph sz="quarter" idx="13"/>
          </p:nvPr>
        </p:nvSpPr>
        <p:spPr>
          <a:xfrm>
            <a:off x="457200" y="5925979"/>
            <a:ext cx="8686800" cy="246221"/>
          </a:xfrm>
        </p:spPr>
        <p:txBody>
          <a:bodyPr/>
          <a:lstStyle/>
          <a:p>
            <a:pPr marL="0" indent="0">
              <a:buNone/>
            </a:pPr>
            <a:r>
              <a:rPr lang="en-US" b="1" dirty="0">
                <a:solidFill>
                  <a:srgbClr val="007FA3"/>
                </a:solidFill>
              </a:rPr>
              <a:t>Figure 25.23 </a:t>
            </a:r>
            <a:r>
              <a:rPr lang="en-US" dirty="0"/>
              <a:t>Pyelogram.</a:t>
            </a:r>
          </a:p>
        </p:txBody>
      </p:sp>
    </p:spTree>
    <p:extLst>
      <p:ext uri="{BB962C8B-B14F-4D97-AF65-F5344CB8AC3E}">
        <p14:creationId xmlns:p14="http://schemas.microsoft.com/office/powerpoint/2010/main" val="583983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Urethra </a:t>
            </a:r>
            <a:r>
              <a:rPr lang="en-US" sz="2800" dirty="0">
                <a:latin typeface="Times New Roman"/>
              </a:rPr>
              <a:t>(1 of 3) </a:t>
            </a:r>
            <a:endParaRPr lang="en-IN" sz="2800" dirty="0">
              <a:latin typeface="Times New Roman"/>
            </a:endParaRPr>
          </a:p>
        </p:txBody>
      </p:sp>
      <p:sp>
        <p:nvSpPr>
          <p:cNvPr id="4" name="Content Placeholder 3"/>
          <p:cNvSpPr>
            <a:spLocks noGrp="1"/>
          </p:cNvSpPr>
          <p:nvPr>
            <p:ph idx="1"/>
          </p:nvPr>
        </p:nvSpPr>
        <p:spPr>
          <a:xfrm>
            <a:off x="457200" y="1600201"/>
            <a:ext cx="7924800" cy="1538883"/>
          </a:xfrm>
        </p:spPr>
        <p:txBody>
          <a:bodyPr wrap="square">
            <a:spAutoFit/>
          </a:bodyPr>
          <a:lstStyle/>
          <a:p>
            <a:r>
              <a:rPr lang="en-US" dirty="0">
                <a:latin typeface="Arial" charset="0"/>
              </a:rPr>
              <a:t>Muscular tube that drains urinary bladder</a:t>
            </a:r>
          </a:p>
          <a:p>
            <a:pPr lvl="1"/>
            <a:r>
              <a:rPr lang="en-US" dirty="0">
                <a:latin typeface="Arial" charset="0"/>
              </a:rPr>
              <a:t>Lining epithelium</a:t>
            </a:r>
          </a:p>
          <a:p>
            <a:pPr lvl="2"/>
            <a:r>
              <a:rPr lang="en-US" dirty="0">
                <a:latin typeface="Arial" charset="0"/>
              </a:rPr>
              <a:t>Consists of mostly pseudostratified columnar epithelium, except:</a:t>
            </a:r>
          </a:p>
          <a:p>
            <a:pPr lvl="3"/>
            <a:r>
              <a:rPr lang="en-US" dirty="0">
                <a:latin typeface="Arial" charset="0"/>
              </a:rPr>
              <a:t>Transitional epithelium near bladder</a:t>
            </a:r>
          </a:p>
          <a:p>
            <a:pPr lvl="3"/>
            <a:r>
              <a:rPr lang="en-US" dirty="0">
                <a:latin typeface="Arial" charset="0"/>
              </a:rPr>
              <a:t>Stratified squamous epithelium near external urethral orifice</a:t>
            </a:r>
          </a:p>
        </p:txBody>
      </p:sp>
    </p:spTree>
    <p:extLst>
      <p:ext uri="{BB962C8B-B14F-4D97-AF65-F5344CB8AC3E}">
        <p14:creationId xmlns:p14="http://schemas.microsoft.com/office/powerpoint/2010/main" val="654270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Urethra </a:t>
            </a:r>
            <a:r>
              <a:rPr lang="en-US" sz="2800" dirty="0">
                <a:latin typeface="Times New Roman"/>
              </a:rPr>
              <a:t>(2 of 3) </a:t>
            </a:r>
            <a:endParaRPr lang="en-IN" sz="2800" dirty="0">
              <a:latin typeface="Times New Roman"/>
            </a:endParaRPr>
          </a:p>
        </p:txBody>
      </p:sp>
      <p:sp>
        <p:nvSpPr>
          <p:cNvPr id="4" name="Content Placeholder 3"/>
          <p:cNvSpPr>
            <a:spLocks noGrp="1"/>
          </p:cNvSpPr>
          <p:nvPr>
            <p:ph idx="1"/>
          </p:nvPr>
        </p:nvSpPr>
        <p:spPr>
          <a:xfrm>
            <a:off x="457200" y="1600201"/>
            <a:ext cx="7772400" cy="2664832"/>
          </a:xfrm>
        </p:spPr>
        <p:txBody>
          <a:bodyPr wrap="square">
            <a:spAutoFit/>
          </a:bodyPr>
          <a:lstStyle/>
          <a:p>
            <a:pPr>
              <a:spcBef>
                <a:spcPts val="500"/>
              </a:spcBef>
            </a:pPr>
            <a:r>
              <a:rPr lang="en-US" b="1" dirty="0"/>
              <a:t>Sphincters</a:t>
            </a:r>
          </a:p>
          <a:p>
            <a:pPr lvl="1">
              <a:spcBef>
                <a:spcPts val="500"/>
              </a:spcBef>
            </a:pPr>
            <a:r>
              <a:rPr lang="en-US" b="1" dirty="0"/>
              <a:t>Internal urethral sphincter</a:t>
            </a:r>
          </a:p>
          <a:p>
            <a:pPr lvl="2">
              <a:spcBef>
                <a:spcPts val="500"/>
              </a:spcBef>
            </a:pPr>
            <a:r>
              <a:rPr lang="en-US" dirty="0"/>
              <a:t>Involuntary (smooth muscle) at bladder-urethra junction</a:t>
            </a:r>
          </a:p>
          <a:p>
            <a:pPr lvl="2">
              <a:spcBef>
                <a:spcPts val="500"/>
              </a:spcBef>
            </a:pPr>
            <a:r>
              <a:rPr lang="en-US" dirty="0"/>
              <a:t>Contracts to open</a:t>
            </a:r>
          </a:p>
          <a:p>
            <a:pPr lvl="1">
              <a:spcBef>
                <a:spcPts val="500"/>
              </a:spcBef>
            </a:pPr>
            <a:r>
              <a:rPr lang="en-US" b="1" dirty="0"/>
              <a:t>External urethral sphincter</a:t>
            </a:r>
          </a:p>
          <a:p>
            <a:pPr lvl="2">
              <a:spcBef>
                <a:spcPts val="500"/>
              </a:spcBef>
            </a:pPr>
            <a:r>
              <a:rPr lang="en-US" dirty="0"/>
              <a:t>Voluntary (skeletal) muscle surrounding urethra as it passes through pelvic floor</a:t>
            </a:r>
          </a:p>
          <a:p>
            <a:pPr>
              <a:spcBef>
                <a:spcPts val="500"/>
              </a:spcBef>
            </a:pPr>
            <a:r>
              <a:rPr lang="en-US" dirty="0"/>
              <a:t>Female urethra (3–4 cm): tightly bound to anterior vaginal wall </a:t>
            </a:r>
          </a:p>
          <a:p>
            <a:pPr lvl="1">
              <a:spcBef>
                <a:spcPts val="500"/>
              </a:spcBef>
            </a:pPr>
            <a:r>
              <a:rPr lang="en-US" b="1" dirty="0"/>
              <a:t>External</a:t>
            </a:r>
            <a:r>
              <a:rPr lang="en-US" dirty="0"/>
              <a:t> </a:t>
            </a:r>
            <a:r>
              <a:rPr lang="en-US" b="1" dirty="0"/>
              <a:t>urethral</a:t>
            </a:r>
            <a:r>
              <a:rPr lang="en-US" dirty="0"/>
              <a:t> </a:t>
            </a:r>
            <a:r>
              <a:rPr lang="en-US" b="1" dirty="0"/>
              <a:t>orifice</a:t>
            </a:r>
            <a:r>
              <a:rPr lang="en-US" dirty="0"/>
              <a:t>: anterior to vaginal opening; posterior to clitoris</a:t>
            </a:r>
          </a:p>
        </p:txBody>
      </p:sp>
    </p:spTree>
    <p:extLst>
      <p:ext uri="{BB962C8B-B14F-4D97-AF65-F5344CB8AC3E}">
        <p14:creationId xmlns:p14="http://schemas.microsoft.com/office/powerpoint/2010/main" val="11117962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Urethra </a:t>
            </a:r>
            <a:r>
              <a:rPr lang="en-US" sz="2800" dirty="0">
                <a:latin typeface="Times New Roman"/>
              </a:rPr>
              <a:t>(3 of 3) </a:t>
            </a:r>
            <a:endParaRPr lang="en-IN" sz="2800" dirty="0">
              <a:latin typeface="Times New Roman"/>
            </a:endParaRPr>
          </a:p>
        </p:txBody>
      </p:sp>
      <p:sp>
        <p:nvSpPr>
          <p:cNvPr id="4" name="Content Placeholder 3"/>
          <p:cNvSpPr>
            <a:spLocks noGrp="1"/>
          </p:cNvSpPr>
          <p:nvPr>
            <p:ph idx="1"/>
          </p:nvPr>
        </p:nvSpPr>
        <p:spPr>
          <a:xfrm>
            <a:off x="457200" y="1600201"/>
            <a:ext cx="7772400" cy="2031325"/>
          </a:xfrm>
        </p:spPr>
        <p:txBody>
          <a:bodyPr wrap="square">
            <a:spAutoFit/>
          </a:bodyPr>
          <a:lstStyle/>
          <a:p>
            <a:r>
              <a:rPr lang="en-US" dirty="0">
                <a:latin typeface="Arial" charset="0"/>
              </a:rPr>
              <a:t>Male urethra carries semen and urine</a:t>
            </a:r>
          </a:p>
          <a:p>
            <a:pPr lvl="1"/>
            <a:r>
              <a:rPr lang="en-US" dirty="0">
                <a:latin typeface="Arial" charset="0"/>
              </a:rPr>
              <a:t>Three named regions</a:t>
            </a:r>
          </a:p>
          <a:p>
            <a:pPr lvl="2"/>
            <a:r>
              <a:rPr lang="en-US" b="1" dirty="0">
                <a:latin typeface="Arial" charset="0"/>
              </a:rPr>
              <a:t>Prostatic urethra </a:t>
            </a:r>
            <a:r>
              <a:rPr lang="en-US" dirty="0">
                <a:latin typeface="Arial" charset="0"/>
              </a:rPr>
              <a:t>(2.5 cm): within prostate</a:t>
            </a:r>
          </a:p>
          <a:p>
            <a:pPr lvl="2"/>
            <a:r>
              <a:rPr lang="en-US" b="1" dirty="0">
                <a:latin typeface="Arial" charset="0"/>
              </a:rPr>
              <a:t>Intermediate part of the urethra </a:t>
            </a:r>
            <a:r>
              <a:rPr lang="en-US" dirty="0">
                <a:latin typeface="Arial" charset="0"/>
              </a:rPr>
              <a:t>(</a:t>
            </a:r>
            <a:r>
              <a:rPr lang="en-US" i="1" dirty="0">
                <a:latin typeface="Arial" charset="0"/>
              </a:rPr>
              <a:t>membranous urethra</a:t>
            </a:r>
            <a:r>
              <a:rPr lang="en-US" dirty="0">
                <a:latin typeface="Arial" charset="0"/>
              </a:rPr>
              <a:t>) (2 cm): passes through urogenital diaphragm from prostate to beginning of penis</a:t>
            </a:r>
          </a:p>
          <a:p>
            <a:pPr lvl="2"/>
            <a:r>
              <a:rPr lang="en-US" b="1" dirty="0">
                <a:latin typeface="Arial" charset="0"/>
              </a:rPr>
              <a:t>Spongy urethra </a:t>
            </a:r>
            <a:r>
              <a:rPr lang="en-US" dirty="0">
                <a:latin typeface="Arial" charset="0"/>
              </a:rPr>
              <a:t>(15 cm): passes through penis; opens via </a:t>
            </a:r>
            <a:r>
              <a:rPr lang="en-US" b="1" dirty="0">
                <a:latin typeface="Arial" charset="0"/>
              </a:rPr>
              <a:t>external urethral orifice</a:t>
            </a:r>
          </a:p>
        </p:txBody>
      </p:sp>
    </p:spTree>
    <p:extLst>
      <p:ext uri="{BB962C8B-B14F-4D97-AF65-F5344CB8AC3E}">
        <p14:creationId xmlns:p14="http://schemas.microsoft.com/office/powerpoint/2010/main" val="20276245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Structure of the Urinary Bladder and Urethra </a:t>
            </a:r>
            <a:r>
              <a:rPr lang="en-US" sz="2800" dirty="0">
                <a:latin typeface="Times New Roman"/>
              </a:rPr>
              <a:t>(3 of 4) </a:t>
            </a:r>
            <a:endParaRPr lang="en-IN" sz="2800" dirty="0">
              <a:latin typeface="Times New Roman"/>
            </a:endParaRPr>
          </a:p>
        </p:txBody>
      </p:sp>
      <p:pic>
        <p:nvPicPr>
          <p:cNvPr id="2" name="Picture 1" descr="- Part (a) is an illustration of a frontal section of male genitourinary organs with anterior wall of bladder cut away to reveal the position of the trigone.  The male urethra has three regions: prostatic, intermediate and spongy.  Labels include peritoneum, ureter, rugae, detrusor, adventitia, ureteric orifices, trigone of bladder, bladder neck, internal urethral sphincter, prostate, prostatic urethra, intermediate part of urethra, external urethral sphincter, urogenital diaphragm, spongy urethra, erectile tissue of penis and external urethral orif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533" y="1600200"/>
            <a:ext cx="2267107" cy="4126135"/>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25.22a </a:t>
            </a:r>
            <a:r>
              <a:rPr lang="en-US" dirty="0"/>
              <a:t>Structure of the urinary bladder and urethra.</a:t>
            </a:r>
          </a:p>
        </p:txBody>
      </p:sp>
    </p:spTree>
    <p:extLst>
      <p:ext uri="{BB962C8B-B14F-4D97-AF65-F5344CB8AC3E}">
        <p14:creationId xmlns:p14="http://schemas.microsoft.com/office/powerpoint/2010/main" val="99874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Tubular Reabsorption Occurs by Transcellular and </a:t>
            </a:r>
            <a:r>
              <a:rPr lang="en-US" dirty="0" err="1">
                <a:latin typeface="Times New Roman"/>
              </a:rPr>
              <a:t>Paracellular</a:t>
            </a:r>
            <a:r>
              <a:rPr lang="en-US" dirty="0">
                <a:latin typeface="Times New Roman"/>
              </a:rPr>
              <a:t> Routes </a:t>
            </a:r>
            <a:r>
              <a:rPr lang="en-US" sz="2800" dirty="0">
                <a:latin typeface="Times New Roman"/>
              </a:rPr>
              <a:t>(5 of 6)</a:t>
            </a:r>
            <a:endParaRPr lang="en-IN" sz="2800" dirty="0">
              <a:latin typeface="Times New Roman"/>
            </a:endParaRPr>
          </a:p>
        </p:txBody>
      </p:sp>
      <p:pic>
        <p:nvPicPr>
          <p:cNvPr id="5" name="Picture 4" descr="This drawing compares the transcellular and paracellular routes as they move substances from the tubule lumen into the peritubular capillary.  &#10;&#10;Diagram shows filtrate in the tubule lumen, bordered by a tubule cell, with tubule cells being held together by tight junctions. A peritubular capillary is shown in the right, separated from tubule cell by interstitial space.&#10; -Transcellular route involves four steps:&#10;  - Step 1: Transport across the apical membrane. Water and solutes are shown crossing the apical membrane from the tubule lumen into the tubule cell.&#10;  - Step 2: Diffusion through cytosol. Water and solutes diffuse through the tubule cell.&#10;  - Step 3: Transport across the basolateral membrane. This often involves the lateral intercellular spaces because membrane transporters transport ions into these spaces.&#10;  - Step 4: Movement through the interstitial fluid and into the peritubular capill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717405"/>
            <a:ext cx="8312727" cy="3768995"/>
          </a:xfrm>
          <a:prstGeom prst="rect">
            <a:avLst/>
          </a:prstGeom>
        </p:spPr>
      </p:pic>
      <p:sp>
        <p:nvSpPr>
          <p:cNvPr id="4" name="Content Placeholder 3"/>
          <p:cNvSpPr>
            <a:spLocks noGrp="1"/>
          </p:cNvSpPr>
          <p:nvPr>
            <p:ph sz="quarter" idx="13"/>
          </p:nvPr>
        </p:nvSpPr>
        <p:spPr>
          <a:xfrm>
            <a:off x="457581" y="5925979"/>
            <a:ext cx="8686800" cy="246221"/>
          </a:xfrm>
        </p:spPr>
        <p:txBody>
          <a:bodyPr/>
          <a:lstStyle/>
          <a:p>
            <a:pPr marL="0" indent="0">
              <a:buNone/>
            </a:pPr>
            <a:r>
              <a:rPr lang="en-US" b="1" dirty="0">
                <a:solidFill>
                  <a:srgbClr val="007FA3"/>
                </a:solidFill>
                <a:latin typeface="Arial"/>
              </a:rPr>
              <a:t>Figure 25.15 </a:t>
            </a:r>
            <a:r>
              <a:rPr lang="en-US" dirty="0">
                <a:latin typeface="Arial"/>
              </a:rPr>
              <a:t>Tubular reabsorption occurs by transcellular and </a:t>
            </a:r>
            <a:r>
              <a:rPr lang="en-US" dirty="0" err="1">
                <a:latin typeface="Arial"/>
              </a:rPr>
              <a:t>paracellular</a:t>
            </a:r>
            <a:r>
              <a:rPr lang="en-US" dirty="0">
                <a:latin typeface="Arial"/>
              </a:rPr>
              <a:t> routes.</a:t>
            </a:r>
          </a:p>
        </p:txBody>
      </p:sp>
    </p:spTree>
    <p:extLst>
      <p:ext uri="{BB962C8B-B14F-4D97-AF65-F5344CB8AC3E}">
        <p14:creationId xmlns:p14="http://schemas.microsoft.com/office/powerpoint/2010/main" val="3869304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Structure of the Urinary Bladder and Urethra </a:t>
            </a:r>
            <a:r>
              <a:rPr lang="en-US" sz="2800" dirty="0">
                <a:latin typeface="Times New Roman"/>
              </a:rPr>
              <a:t>(4 of 4) </a:t>
            </a:r>
            <a:endParaRPr lang="en-IN" sz="2800" dirty="0">
              <a:latin typeface="Times New Roman"/>
            </a:endParaRPr>
          </a:p>
        </p:txBody>
      </p:sp>
      <p:pic>
        <p:nvPicPr>
          <p:cNvPr id="2" name="Picture 1" descr="- Part (b) is an illustration of a frontal section of female urinary bladder and urethra with anterior wall of bladder cut away to reveal position of the trigone.  Labels include peritoneum, ureter, rugae, detrusor, ureteric orifices, trigone of bladder, bladder neck, internal urethral sphincter, external urethral sphincter, urogenital diaphragm, urethra and external urethral orif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193" y="1600200"/>
            <a:ext cx="4013041" cy="4106852"/>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25.22b </a:t>
            </a:r>
            <a:r>
              <a:rPr lang="en-US" dirty="0"/>
              <a:t>Structure of the urinary bladder and urethra.</a:t>
            </a:r>
          </a:p>
        </p:txBody>
      </p:sp>
    </p:spTree>
    <p:extLst>
      <p:ext uri="{BB962C8B-B14F-4D97-AF65-F5344CB8AC3E}">
        <p14:creationId xmlns:p14="http://schemas.microsoft.com/office/powerpoint/2010/main" val="2850047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25.6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200" y="1600201"/>
            <a:ext cx="7772400" cy="2431435"/>
          </a:xfrm>
        </p:spPr>
        <p:txBody>
          <a:bodyPr wrap="square">
            <a:spAutoFit/>
          </a:bodyPr>
          <a:lstStyle/>
          <a:p>
            <a:r>
              <a:rPr lang="en-US" i="1" dirty="0">
                <a:latin typeface="Arial" charset="0"/>
              </a:rPr>
              <a:t>Urinary tract infections</a:t>
            </a:r>
            <a:r>
              <a:rPr lang="en-US" dirty="0">
                <a:latin typeface="Arial" charset="0"/>
              </a:rPr>
              <a:t> can be caused by:</a:t>
            </a:r>
          </a:p>
          <a:p>
            <a:pPr lvl="1"/>
            <a:r>
              <a:rPr lang="en-US" dirty="0">
                <a:latin typeface="Arial" charset="0"/>
              </a:rPr>
              <a:t>Improper toilet habits, such as wiping back to front after defecation</a:t>
            </a:r>
          </a:p>
          <a:p>
            <a:pPr lvl="2"/>
            <a:r>
              <a:rPr lang="en-US" dirty="0">
                <a:latin typeface="Arial" charset="0"/>
              </a:rPr>
              <a:t>Short urethra of females can allow fecal bacteria to easily enter urethra</a:t>
            </a:r>
          </a:p>
          <a:p>
            <a:pPr lvl="1"/>
            <a:r>
              <a:rPr lang="en-US" dirty="0">
                <a:latin typeface="Arial" charset="0"/>
              </a:rPr>
              <a:t>Most UTIs occur in sexually active women</a:t>
            </a:r>
          </a:p>
          <a:p>
            <a:pPr lvl="2"/>
            <a:r>
              <a:rPr lang="en-US" dirty="0">
                <a:latin typeface="Arial" charset="0"/>
              </a:rPr>
              <a:t>40% of women get urinary tract infections</a:t>
            </a:r>
          </a:p>
          <a:p>
            <a:pPr lvl="2"/>
            <a:r>
              <a:rPr lang="en-US" dirty="0">
                <a:latin typeface="Arial" charset="0"/>
              </a:rPr>
              <a:t>Intercourse drives bacteria from vagina and external genital region toward bladder</a:t>
            </a:r>
          </a:p>
          <a:p>
            <a:pPr lvl="3"/>
            <a:r>
              <a:rPr lang="en-US" dirty="0">
                <a:latin typeface="Arial" charset="0"/>
              </a:rPr>
              <a:t>Use of spermicides magnifies problem</a:t>
            </a:r>
          </a:p>
        </p:txBody>
      </p:sp>
    </p:spTree>
    <p:extLst>
      <p:ext uri="{BB962C8B-B14F-4D97-AF65-F5344CB8AC3E}">
        <p14:creationId xmlns:p14="http://schemas.microsoft.com/office/powerpoint/2010/main" val="21668672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25.6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200" y="1600201"/>
            <a:ext cx="7315200" cy="2569934"/>
          </a:xfrm>
        </p:spPr>
        <p:txBody>
          <a:bodyPr wrap="square">
            <a:spAutoFit/>
          </a:bodyPr>
          <a:lstStyle/>
          <a:p>
            <a:r>
              <a:rPr lang="en-US" i="1" dirty="0">
                <a:latin typeface="Arial" charset="0"/>
              </a:rPr>
              <a:t>Urethritis</a:t>
            </a:r>
            <a:r>
              <a:rPr lang="en-US" dirty="0">
                <a:latin typeface="Arial" charset="0"/>
              </a:rPr>
              <a:t>: inflammation of urethra</a:t>
            </a:r>
          </a:p>
          <a:p>
            <a:r>
              <a:rPr lang="en-US" i="1" dirty="0">
                <a:latin typeface="Arial" charset="0"/>
              </a:rPr>
              <a:t>Cystitis</a:t>
            </a:r>
            <a:r>
              <a:rPr lang="en-US" dirty="0">
                <a:latin typeface="Arial" charset="0"/>
              </a:rPr>
              <a:t>: inflammation of bladder</a:t>
            </a:r>
          </a:p>
          <a:p>
            <a:r>
              <a:rPr lang="en-US" i="1" dirty="0">
                <a:latin typeface="Arial" charset="0"/>
              </a:rPr>
              <a:t>Pyelitis or pyelonephritis</a:t>
            </a:r>
            <a:r>
              <a:rPr lang="en-US" dirty="0">
                <a:latin typeface="Arial" charset="0"/>
              </a:rPr>
              <a:t>: inflammation of kidneys</a:t>
            </a:r>
          </a:p>
          <a:p>
            <a:r>
              <a:rPr lang="en-US" dirty="0">
                <a:latin typeface="Arial" charset="0"/>
              </a:rPr>
              <a:t>Symptoms: dysuria (painful urination), urinary urgency and frequency, fever, and sometimes cloudy or blood-tinged urine</a:t>
            </a:r>
          </a:p>
          <a:p>
            <a:pPr lvl="1"/>
            <a:r>
              <a:rPr lang="en-US" dirty="0">
                <a:latin typeface="Arial" charset="0"/>
              </a:rPr>
              <a:t>Back pain when kidneys are involved</a:t>
            </a:r>
          </a:p>
          <a:p>
            <a:r>
              <a:rPr lang="en-US" dirty="0">
                <a:latin typeface="Arial" charset="0"/>
              </a:rPr>
              <a:t>Treatment: antibiotics can cure most urinary tract infections</a:t>
            </a:r>
          </a:p>
        </p:txBody>
      </p:sp>
    </p:spTree>
    <p:extLst>
      <p:ext uri="{BB962C8B-B14F-4D97-AF65-F5344CB8AC3E}">
        <p14:creationId xmlns:p14="http://schemas.microsoft.com/office/powerpoint/2010/main" val="3522948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Micturition </a:t>
            </a:r>
            <a:r>
              <a:rPr lang="en-US" sz="2800" dirty="0">
                <a:latin typeface="Times New Roman"/>
              </a:rPr>
              <a:t>(1 of 3) </a:t>
            </a:r>
            <a:endParaRPr lang="en-IN" sz="2800" dirty="0">
              <a:latin typeface="Times New Roman"/>
            </a:endParaRPr>
          </a:p>
        </p:txBody>
      </p:sp>
      <p:sp>
        <p:nvSpPr>
          <p:cNvPr id="4" name="Content Placeholder 3"/>
          <p:cNvSpPr>
            <a:spLocks noGrp="1"/>
          </p:cNvSpPr>
          <p:nvPr>
            <p:ph idx="1"/>
          </p:nvPr>
        </p:nvSpPr>
        <p:spPr>
          <a:xfrm>
            <a:off x="457200" y="1600201"/>
            <a:ext cx="7315200" cy="1654299"/>
          </a:xfrm>
        </p:spPr>
        <p:txBody>
          <a:bodyPr wrap="square">
            <a:spAutoFit/>
          </a:bodyPr>
          <a:lstStyle/>
          <a:p>
            <a:r>
              <a:rPr lang="en-US" b="1" dirty="0">
                <a:latin typeface="Arial" charset="0"/>
              </a:rPr>
              <a:t>Micturition</a:t>
            </a:r>
            <a:r>
              <a:rPr lang="en-US" dirty="0">
                <a:latin typeface="Arial" charset="0"/>
              </a:rPr>
              <a:t>, also called </a:t>
            </a:r>
            <a:r>
              <a:rPr lang="en-US" b="1" dirty="0">
                <a:latin typeface="Arial" charset="0"/>
              </a:rPr>
              <a:t>urination</a:t>
            </a:r>
            <a:r>
              <a:rPr lang="en-US" dirty="0">
                <a:latin typeface="Arial" charset="0"/>
              </a:rPr>
              <a:t> or voiding</a:t>
            </a:r>
          </a:p>
          <a:p>
            <a:r>
              <a:rPr lang="en-US" dirty="0">
                <a:latin typeface="Arial" charset="0"/>
              </a:rPr>
              <a:t>Three simultaneous events must occur</a:t>
            </a:r>
          </a:p>
          <a:p>
            <a:pPr marL="971550" lvl="1" indent="-514350">
              <a:buFont typeface="+mj-lt"/>
              <a:buAutoNum type="arabicPeriod"/>
            </a:pPr>
            <a:r>
              <a:rPr lang="en-US" dirty="0">
                <a:latin typeface="Arial" charset="0"/>
              </a:rPr>
              <a:t>Contraction of detrusor by ANS</a:t>
            </a:r>
          </a:p>
          <a:p>
            <a:pPr marL="971550" lvl="1" indent="-514350">
              <a:buFont typeface="+mj-lt"/>
              <a:buAutoNum type="arabicPeriod"/>
            </a:pPr>
            <a:r>
              <a:rPr lang="en-US" dirty="0">
                <a:latin typeface="Arial" charset="0"/>
              </a:rPr>
              <a:t>Opening of internal urethral sphincter by ANS</a:t>
            </a:r>
          </a:p>
          <a:p>
            <a:pPr marL="971550" lvl="1" indent="-514350">
              <a:buFont typeface="+mj-lt"/>
              <a:buAutoNum type="arabicPeriod"/>
            </a:pPr>
            <a:r>
              <a:rPr lang="en-US" dirty="0">
                <a:latin typeface="Arial" charset="0"/>
              </a:rPr>
              <a:t>Opening of external urethral sphincter by somatic nervous system</a:t>
            </a:r>
          </a:p>
        </p:txBody>
      </p:sp>
    </p:spTree>
    <p:extLst>
      <p:ext uri="{BB962C8B-B14F-4D97-AF65-F5344CB8AC3E}">
        <p14:creationId xmlns:p14="http://schemas.microsoft.com/office/powerpoint/2010/main" val="16805429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Micturition </a:t>
            </a:r>
            <a:r>
              <a:rPr lang="en-US" sz="2800" dirty="0">
                <a:latin typeface="Times New Roman"/>
              </a:rPr>
              <a:t>(2 of 3) </a:t>
            </a:r>
            <a:endParaRPr lang="en-IN" sz="2800" dirty="0">
              <a:latin typeface="Times New Roman"/>
            </a:endParaRPr>
          </a:p>
        </p:txBody>
      </p:sp>
      <p:sp>
        <p:nvSpPr>
          <p:cNvPr id="4" name="Content Placeholder 3"/>
          <p:cNvSpPr>
            <a:spLocks noGrp="1"/>
          </p:cNvSpPr>
          <p:nvPr>
            <p:ph idx="1"/>
          </p:nvPr>
        </p:nvSpPr>
        <p:spPr>
          <a:xfrm>
            <a:off x="457200" y="1600201"/>
            <a:ext cx="7924800" cy="2031325"/>
          </a:xfrm>
        </p:spPr>
        <p:txBody>
          <a:bodyPr wrap="square">
            <a:spAutoFit/>
          </a:bodyPr>
          <a:lstStyle/>
          <a:p>
            <a:r>
              <a:rPr lang="en-US" dirty="0">
                <a:latin typeface="Arial" charset="0"/>
              </a:rPr>
              <a:t>Reflexive urination (urination in infants)</a:t>
            </a:r>
          </a:p>
          <a:p>
            <a:pPr lvl="1"/>
            <a:r>
              <a:rPr lang="en-US" dirty="0">
                <a:latin typeface="Arial" charset="0"/>
              </a:rPr>
              <a:t>Distension of bladder activates stretch receptors</a:t>
            </a:r>
          </a:p>
          <a:p>
            <a:pPr lvl="1"/>
            <a:r>
              <a:rPr lang="en-US" dirty="0">
                <a:latin typeface="Arial" charset="0"/>
              </a:rPr>
              <a:t>Causes excitation of parasympathetic neurons in reflex center in sacral region of spinal cord</a:t>
            </a:r>
          </a:p>
          <a:p>
            <a:pPr lvl="1"/>
            <a:r>
              <a:rPr lang="en-US" dirty="0">
                <a:latin typeface="Arial" charset="0"/>
              </a:rPr>
              <a:t>Leads to contraction of detrusor and opening (contraction) of internal sphincter</a:t>
            </a:r>
          </a:p>
          <a:p>
            <a:pPr lvl="1"/>
            <a:r>
              <a:rPr lang="en-US" dirty="0">
                <a:latin typeface="Arial" charset="0"/>
              </a:rPr>
              <a:t>Inhibition of somatic pathways to external sphincter allow its relaxation and opening</a:t>
            </a:r>
          </a:p>
        </p:txBody>
      </p:sp>
    </p:spTree>
    <p:extLst>
      <p:ext uri="{BB962C8B-B14F-4D97-AF65-F5344CB8AC3E}">
        <p14:creationId xmlns:p14="http://schemas.microsoft.com/office/powerpoint/2010/main" val="26405378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153400" cy="523220"/>
          </a:xfrm>
        </p:spPr>
        <p:txBody>
          <a:bodyPr wrap="square">
            <a:spAutoFit/>
          </a:bodyPr>
          <a:lstStyle/>
          <a:p>
            <a:r>
              <a:rPr lang="en-US" dirty="0">
                <a:latin typeface="Times New Roman"/>
              </a:rPr>
              <a:t>Micturition </a:t>
            </a:r>
            <a:r>
              <a:rPr lang="en-US" sz="2800" dirty="0">
                <a:latin typeface="Times New Roman"/>
              </a:rPr>
              <a:t>(3 of 3) </a:t>
            </a:r>
            <a:endParaRPr lang="en-IN" sz="2800" dirty="0">
              <a:latin typeface="Times New Roman"/>
            </a:endParaRPr>
          </a:p>
        </p:txBody>
      </p:sp>
      <p:sp>
        <p:nvSpPr>
          <p:cNvPr id="4" name="Content Placeholder 3"/>
          <p:cNvSpPr>
            <a:spLocks noGrp="1"/>
          </p:cNvSpPr>
          <p:nvPr>
            <p:ph idx="1"/>
          </p:nvPr>
        </p:nvSpPr>
        <p:spPr>
          <a:xfrm>
            <a:off x="457200" y="1600201"/>
            <a:ext cx="7924800" cy="2185214"/>
          </a:xfrm>
        </p:spPr>
        <p:txBody>
          <a:bodyPr wrap="square">
            <a:spAutoFit/>
          </a:bodyPr>
          <a:lstStyle/>
          <a:p>
            <a:r>
              <a:rPr lang="en-US" dirty="0">
                <a:latin typeface="Arial" charset="0"/>
              </a:rPr>
              <a:t>Pontine control centers mature between ages 2 and 3</a:t>
            </a:r>
          </a:p>
          <a:p>
            <a:pPr lvl="1"/>
            <a:r>
              <a:rPr lang="en-US" dirty="0">
                <a:latin typeface="Arial" charset="0"/>
              </a:rPr>
              <a:t>Pontine storage center inhibits micturition</a:t>
            </a:r>
          </a:p>
          <a:p>
            <a:pPr lvl="2"/>
            <a:r>
              <a:rPr lang="en-US" dirty="0">
                <a:latin typeface="Arial" charset="0"/>
              </a:rPr>
              <a:t>Inhibits parasympathetic pathways</a:t>
            </a:r>
          </a:p>
          <a:p>
            <a:pPr lvl="2"/>
            <a:r>
              <a:rPr lang="en-US" dirty="0">
                <a:latin typeface="Arial" charset="0"/>
              </a:rPr>
              <a:t>Excites sympathetic and somatic efferent pathways</a:t>
            </a:r>
          </a:p>
          <a:p>
            <a:pPr lvl="1"/>
            <a:r>
              <a:rPr lang="en-US" dirty="0">
                <a:latin typeface="Arial" charset="0"/>
              </a:rPr>
              <a:t>Pontine micturition center promotes micturition </a:t>
            </a:r>
          </a:p>
          <a:p>
            <a:pPr lvl="2"/>
            <a:r>
              <a:rPr lang="en-US" dirty="0">
                <a:latin typeface="Arial" charset="0"/>
              </a:rPr>
              <a:t>Excites parasympathetic pathways</a:t>
            </a:r>
          </a:p>
          <a:p>
            <a:pPr lvl="2"/>
            <a:r>
              <a:rPr lang="en-US" dirty="0">
                <a:latin typeface="Arial" charset="0"/>
              </a:rPr>
              <a:t>Inhibits sympathetic and somatic efferent pathways</a:t>
            </a:r>
          </a:p>
        </p:txBody>
      </p:sp>
    </p:spTree>
    <p:extLst>
      <p:ext uri="{BB962C8B-B14F-4D97-AF65-F5344CB8AC3E}">
        <p14:creationId xmlns:p14="http://schemas.microsoft.com/office/powerpoint/2010/main" val="1451420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Control of Micturition</a:t>
            </a:r>
            <a:endParaRPr lang="en-IN" b="0" dirty="0">
              <a:latin typeface="Times New Roman"/>
            </a:endParaRPr>
          </a:p>
        </p:txBody>
      </p:sp>
      <p:pic>
        <p:nvPicPr>
          <p:cNvPr id="2" name="Picture 1" descr="This flowchart summarizes the coordination between local control and higher brain center control of micturition.&#10;- Urinary bladder filling, which stretches the bladder wall. This triggers:&#10;- Afferent impulses from stretch receptors, which stimulates a simple spinal reflex. &#10;- Within the spinal cord, this reflex:&#10;- Raises parasympathetic activity while lowering sympathetic activity resulting:&#10;- Detrusor contracts and internal urethral sphincter opens, leading to:&#10;- Micturition. &#10;- Lowered somatic motor nerve activity causes:&#10;- External urethral sphincter to open, leading to:&#10;- Micturition&#10;- Higher brain centers allow or inhibit micturition as appropriate. Afferent impulses from stretch receptors in the urinary bladder wall can influence higher brain centers. &#10;- Pontine micturition center promotes micturition by acting on all three spinal efferents that triggers the simple spinal reflex, which:&#10;- Raises parasympathetic activity while lowering sympathetic activity resulting:&#10;- Detrusor contracts and internal urethral sphincter opens, leading to:&#10;- Micturition. &#10;- Lowered somatic motor nerve activity causes:&#10;- External urethral sphincter to open, leading to:&#10;- Micturition&#10;- Pontine storage center, which inhibits micturition by acting on all three spinal efferents.    &#10;- Lowers parasympathetic activity while increasing sympathetic activity and somatic motor nerve activity that leads to:&#10;- Micturition inhibite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24" y="1420248"/>
            <a:ext cx="6461760" cy="4378036"/>
          </a:xfrm>
          <a:prstGeom prst="rect">
            <a:avLst/>
          </a:prstGeom>
        </p:spPr>
      </p:pic>
      <p:sp>
        <p:nvSpPr>
          <p:cNvPr id="4" name="Content Placeholder 3"/>
          <p:cNvSpPr>
            <a:spLocks noGrp="1"/>
          </p:cNvSpPr>
          <p:nvPr>
            <p:ph sz="quarter" idx="13"/>
          </p:nvPr>
        </p:nvSpPr>
        <p:spPr>
          <a:xfrm>
            <a:off x="457200" y="5925979"/>
            <a:ext cx="8686800" cy="246221"/>
          </a:xfrm>
        </p:spPr>
        <p:txBody>
          <a:bodyPr/>
          <a:lstStyle/>
          <a:p>
            <a:pPr marL="0" indent="0">
              <a:buNone/>
            </a:pPr>
            <a:r>
              <a:rPr lang="en-US" b="1" dirty="0">
                <a:solidFill>
                  <a:srgbClr val="007FA3"/>
                </a:solidFill>
              </a:rPr>
              <a:t>Figure 25.24 </a:t>
            </a:r>
            <a:r>
              <a:rPr lang="en-US" dirty="0"/>
              <a:t>Control of micturition.</a:t>
            </a:r>
          </a:p>
        </p:txBody>
      </p:sp>
    </p:spTree>
    <p:extLst>
      <p:ext uri="{BB962C8B-B14F-4D97-AF65-F5344CB8AC3E}">
        <p14:creationId xmlns:p14="http://schemas.microsoft.com/office/powerpoint/2010/main" val="8576741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25.7 </a:t>
            </a:r>
            <a:r>
              <a:rPr lang="en-US" sz="2800" dirty="0">
                <a:latin typeface="Times New Roman"/>
              </a:rPr>
              <a:t>(1 of 2) </a:t>
            </a:r>
            <a:endParaRPr lang="en-IN" sz="2800" dirty="0">
              <a:latin typeface="Times New Roman"/>
            </a:endParaRPr>
          </a:p>
        </p:txBody>
      </p:sp>
      <p:sp>
        <p:nvSpPr>
          <p:cNvPr id="4" name="Content Placeholder 3"/>
          <p:cNvSpPr>
            <a:spLocks noGrp="1"/>
          </p:cNvSpPr>
          <p:nvPr>
            <p:ph idx="1"/>
          </p:nvPr>
        </p:nvSpPr>
        <p:spPr>
          <a:xfrm>
            <a:off x="457200" y="1600201"/>
            <a:ext cx="7924800" cy="1862048"/>
          </a:xfrm>
        </p:spPr>
        <p:txBody>
          <a:bodyPr wrap="square">
            <a:spAutoFit/>
          </a:bodyPr>
          <a:lstStyle/>
          <a:p>
            <a:r>
              <a:rPr lang="en-US" b="1" dirty="0">
                <a:latin typeface="Arial" charset="0"/>
              </a:rPr>
              <a:t>Urinary incontinence</a:t>
            </a:r>
            <a:r>
              <a:rPr lang="en-US" dirty="0">
                <a:latin typeface="Arial" charset="0"/>
              </a:rPr>
              <a:t>: in adults, usually caused by weakened pelvic muscles</a:t>
            </a:r>
          </a:p>
          <a:p>
            <a:pPr lvl="1"/>
            <a:r>
              <a:rPr lang="en-US" i="1" dirty="0">
                <a:latin typeface="Arial" charset="0"/>
              </a:rPr>
              <a:t>Stress incontinence</a:t>
            </a:r>
          </a:p>
          <a:p>
            <a:pPr lvl="2"/>
            <a:r>
              <a:rPr lang="en-US" dirty="0">
                <a:latin typeface="Arial" charset="0"/>
              </a:rPr>
              <a:t>Increased intra-abdominal pressure forces urine through external sphincter</a:t>
            </a:r>
          </a:p>
          <a:p>
            <a:pPr lvl="2"/>
            <a:r>
              <a:rPr lang="en-US" dirty="0">
                <a:latin typeface="Arial" charset="0"/>
              </a:rPr>
              <a:t>Laughing, coughing, or sneezing can cause incontinence</a:t>
            </a:r>
          </a:p>
          <a:p>
            <a:pPr lvl="1"/>
            <a:r>
              <a:rPr lang="en-US" i="1" dirty="0">
                <a:latin typeface="Arial" charset="0"/>
              </a:rPr>
              <a:t>Overflow incontinence</a:t>
            </a:r>
          </a:p>
          <a:p>
            <a:pPr lvl="2"/>
            <a:r>
              <a:rPr lang="en-US" dirty="0">
                <a:latin typeface="Arial" charset="0"/>
              </a:rPr>
              <a:t>Urine dribbles when bladder overfills</a:t>
            </a:r>
          </a:p>
        </p:txBody>
      </p:sp>
    </p:spTree>
    <p:extLst>
      <p:ext uri="{BB962C8B-B14F-4D97-AF65-F5344CB8AC3E}">
        <p14:creationId xmlns:p14="http://schemas.microsoft.com/office/powerpoint/2010/main" val="2609040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0" y="749808"/>
            <a:ext cx="8686419" cy="523220"/>
          </a:xfrm>
        </p:spPr>
        <p:txBody>
          <a:bodyPr wrap="square">
            <a:spAutoFit/>
          </a:bodyPr>
          <a:lstStyle/>
          <a:p>
            <a:r>
              <a:rPr lang="en-US" altLang="en-US" dirty="0">
                <a:latin typeface="Times New Roman"/>
              </a:rPr>
              <a:t>Clinical – Homeostatic Imbalance 25.7 </a:t>
            </a:r>
            <a:r>
              <a:rPr lang="en-US" sz="2800" dirty="0">
                <a:latin typeface="Times New Roman"/>
              </a:rPr>
              <a:t>(2 of 2) </a:t>
            </a:r>
            <a:endParaRPr lang="en-IN" sz="2800" dirty="0">
              <a:latin typeface="Times New Roman"/>
            </a:endParaRPr>
          </a:p>
        </p:txBody>
      </p:sp>
      <p:sp>
        <p:nvSpPr>
          <p:cNvPr id="4" name="Content Placeholder 3"/>
          <p:cNvSpPr>
            <a:spLocks noGrp="1"/>
          </p:cNvSpPr>
          <p:nvPr>
            <p:ph idx="1"/>
          </p:nvPr>
        </p:nvSpPr>
        <p:spPr>
          <a:xfrm>
            <a:off x="457200" y="1600201"/>
            <a:ext cx="7924800" cy="1862048"/>
          </a:xfrm>
        </p:spPr>
        <p:txBody>
          <a:bodyPr wrap="square">
            <a:spAutoFit/>
          </a:bodyPr>
          <a:lstStyle/>
          <a:p>
            <a:r>
              <a:rPr lang="en-US" b="1" dirty="0">
                <a:latin typeface="Arial" charset="0"/>
              </a:rPr>
              <a:t>Urinary retention</a:t>
            </a:r>
          </a:p>
          <a:p>
            <a:pPr lvl="1"/>
            <a:r>
              <a:rPr lang="en-US" dirty="0">
                <a:latin typeface="Arial" charset="0"/>
              </a:rPr>
              <a:t>Bladder is unable to expel urine</a:t>
            </a:r>
          </a:p>
          <a:p>
            <a:pPr lvl="1"/>
            <a:r>
              <a:rPr lang="en-US" dirty="0">
                <a:latin typeface="Arial" charset="0"/>
              </a:rPr>
              <a:t>Causes:</a:t>
            </a:r>
          </a:p>
          <a:p>
            <a:pPr lvl="2"/>
            <a:r>
              <a:rPr lang="en-US" dirty="0">
                <a:latin typeface="Arial" charset="0"/>
              </a:rPr>
              <a:t>Common after general anesthesia</a:t>
            </a:r>
          </a:p>
          <a:p>
            <a:pPr lvl="2"/>
            <a:r>
              <a:rPr lang="en-US" dirty="0">
                <a:latin typeface="Arial" charset="0"/>
              </a:rPr>
              <a:t>Hypertrophy of prostate</a:t>
            </a:r>
          </a:p>
          <a:p>
            <a:pPr lvl="1"/>
            <a:r>
              <a:rPr lang="en-US" dirty="0">
                <a:latin typeface="Arial" charset="0"/>
              </a:rPr>
              <a:t>Treatment: catheterization</a:t>
            </a:r>
          </a:p>
        </p:txBody>
      </p:sp>
    </p:spTree>
    <p:extLst>
      <p:ext uri="{BB962C8B-B14F-4D97-AF65-F5344CB8AC3E}">
        <p14:creationId xmlns:p14="http://schemas.microsoft.com/office/powerpoint/2010/main" val="1687796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305420" cy="1046440"/>
          </a:xfrm>
        </p:spPr>
        <p:txBody>
          <a:bodyPr wrap="square">
            <a:spAutoFit/>
          </a:bodyPr>
          <a:lstStyle/>
          <a:p>
            <a:r>
              <a:rPr lang="en-US" dirty="0">
                <a:latin typeface="Times New Roman"/>
                <a:ea typeface="ＭＳ Ｐゴシック" pitchFamily="34" charset="-128"/>
              </a:rPr>
              <a:t>Developmental Aspects of the Urinary System </a:t>
            </a:r>
            <a:r>
              <a:rPr lang="en-US" sz="2800" dirty="0">
                <a:latin typeface="Times New Roman"/>
              </a:rPr>
              <a:t>(1 of 4) </a:t>
            </a:r>
            <a:endParaRPr lang="en-IN" sz="2800" dirty="0">
              <a:latin typeface="Times New Roman"/>
            </a:endParaRPr>
          </a:p>
        </p:txBody>
      </p:sp>
      <p:sp>
        <p:nvSpPr>
          <p:cNvPr id="4" name="Content Placeholder 3"/>
          <p:cNvSpPr>
            <a:spLocks noGrp="1"/>
          </p:cNvSpPr>
          <p:nvPr>
            <p:ph idx="1"/>
          </p:nvPr>
        </p:nvSpPr>
        <p:spPr>
          <a:xfrm>
            <a:off x="457200" y="1600201"/>
            <a:ext cx="8229600" cy="1461939"/>
          </a:xfrm>
        </p:spPr>
        <p:txBody>
          <a:bodyPr wrap="square">
            <a:spAutoFit/>
          </a:bodyPr>
          <a:lstStyle/>
          <a:p>
            <a:r>
              <a:rPr lang="en-US" dirty="0">
                <a:latin typeface="Arial" charset="0"/>
              </a:rPr>
              <a:t>Three sets of embryonic kidneys form in succession</a:t>
            </a:r>
          </a:p>
          <a:p>
            <a:pPr lvl="1"/>
            <a:r>
              <a:rPr lang="en-US" b="1" dirty="0">
                <a:latin typeface="Arial" charset="0"/>
              </a:rPr>
              <a:t>Pronephros</a:t>
            </a:r>
            <a:r>
              <a:rPr lang="en-US" dirty="0">
                <a:latin typeface="Arial" charset="0"/>
              </a:rPr>
              <a:t> degenerates, but </a:t>
            </a:r>
            <a:r>
              <a:rPr lang="en-US" b="1" dirty="0">
                <a:latin typeface="Arial" charset="0"/>
              </a:rPr>
              <a:t>pronephric duct </a:t>
            </a:r>
            <a:r>
              <a:rPr lang="en-US" dirty="0">
                <a:latin typeface="Arial" charset="0"/>
              </a:rPr>
              <a:t>persists </a:t>
            </a:r>
          </a:p>
          <a:p>
            <a:pPr lvl="1"/>
            <a:r>
              <a:rPr lang="en-US" b="1" dirty="0">
                <a:latin typeface="Arial" charset="0"/>
              </a:rPr>
              <a:t>Mesonephros</a:t>
            </a:r>
            <a:r>
              <a:rPr lang="en-US" dirty="0">
                <a:latin typeface="Arial" charset="0"/>
              </a:rPr>
              <a:t> claims this duct and becomes </a:t>
            </a:r>
            <a:r>
              <a:rPr lang="en-US" b="1" dirty="0">
                <a:latin typeface="Arial" charset="0"/>
              </a:rPr>
              <a:t>mesonephric duct</a:t>
            </a:r>
          </a:p>
          <a:p>
            <a:pPr lvl="1"/>
            <a:r>
              <a:rPr lang="en-US" b="1" dirty="0">
                <a:latin typeface="Arial" charset="0"/>
              </a:rPr>
              <a:t>Metanephros</a:t>
            </a:r>
            <a:r>
              <a:rPr lang="en-US" dirty="0">
                <a:latin typeface="Arial" charset="0"/>
              </a:rPr>
              <a:t> develops by week 5 and is what develops into adult kidneys and ascends</a:t>
            </a:r>
          </a:p>
        </p:txBody>
      </p:sp>
    </p:spTree>
    <p:extLst>
      <p:ext uri="{BB962C8B-B14F-4D97-AF65-F5344CB8AC3E}">
        <p14:creationId xmlns:p14="http://schemas.microsoft.com/office/powerpoint/2010/main" val="18923196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2119</TotalTime>
  <Words>4961</Words>
  <Application>Microsoft Office PowerPoint</Application>
  <PresentationFormat>On-screen Show (4:3)</PresentationFormat>
  <Paragraphs>602</Paragraphs>
  <Slides>108</Slides>
  <Notes>107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Arial</vt:lpstr>
      <vt:lpstr>Calibri</vt:lpstr>
      <vt:lpstr>Cambria Math</vt:lpstr>
      <vt:lpstr>Tahoma</vt:lpstr>
      <vt:lpstr>Times New Roman</vt:lpstr>
      <vt:lpstr>Verdana</vt:lpstr>
      <vt:lpstr>Wingdings</vt:lpstr>
      <vt:lpstr>508 Lecture</vt:lpstr>
      <vt:lpstr>Human Anatomy and Physiology</vt:lpstr>
      <vt:lpstr>25.5 Step 2: Tubular Reabsorption (1 of 2) </vt:lpstr>
      <vt:lpstr>Tubular Reabsorption</vt:lpstr>
      <vt:lpstr>25.5 Step 2: Tubular Reabsorption (2 of 2) </vt:lpstr>
      <vt:lpstr>Tubular Reabsorption Occurs by Transcellular and Paracellular Routes (1 of 6)</vt:lpstr>
      <vt:lpstr>Tubular Reabsorption Occurs by Transcellular and Paracellular Routes (2 of 6)</vt:lpstr>
      <vt:lpstr>Tubular Reabsorption Occurs by Transcellular and Paracellular Routes (3 of 6)</vt:lpstr>
      <vt:lpstr>Tubular Reabsorption Occurs by Transcellular and Paracellular Routes (4 of 6)</vt:lpstr>
      <vt:lpstr>Tubular Reabsorption Occurs by Transcellular and Paracellular Routes (5 of 6)</vt:lpstr>
      <vt:lpstr>Tubular Reabsorption Occurs by Transcellular and Paracellular Routes (6 of 6)</vt:lpstr>
      <vt:lpstr>Tubular Reabsorption of Sodium (1 of 2) </vt:lpstr>
      <vt:lpstr>Tubular Reabsorption of Sodium (2 of 2) </vt:lpstr>
      <vt:lpstr>Tubular Reabsorption of Nutrients, Water, and Ions (1 of 3) </vt:lpstr>
      <vt:lpstr>Tubular Reabsorption of Nutrients, Water, and Ions (2 of 3) </vt:lpstr>
      <vt:lpstr>Tubular Reabsorption of Nutrients, Water, and Ions (3 of 3) </vt:lpstr>
      <vt:lpstr>Tubular Reabsorption of Water and Nutrients Uses Active and Passive Transport (1 of 7)</vt:lpstr>
      <vt:lpstr>Tubular Reabsorption of Water and Nutrients Uses Active and Passive Transport (2 of 7)</vt:lpstr>
      <vt:lpstr>Tubular Reabsorption of Water and Nutrients Uses Active and Passive Transport (3 of 7)</vt:lpstr>
      <vt:lpstr>Tubular Reabsorption of Water and Nutrients Uses Active and Passive Transport (4 of 7)</vt:lpstr>
      <vt:lpstr>Tubular Reabsorption of Water and Nutrients Uses Active and Passive Transport (5 of 7)</vt:lpstr>
      <vt:lpstr>Tubular Reabsorption of Water and Nutrients Uses Active and Passive Transport (6 of 7)</vt:lpstr>
      <vt:lpstr>Tubular Reabsorption of Water and Nutrients Uses Active and Passive Transport (7 of 7)</vt:lpstr>
      <vt:lpstr>Transport Maximum</vt:lpstr>
      <vt:lpstr>Reabsorptive Capabilities of Renal Tubules and Collecting Ducts (1 of 5) </vt:lpstr>
      <vt:lpstr>Reabsorptive Capabilities of Renal Tubules and Collecting Ducts (2 of 5) </vt:lpstr>
      <vt:lpstr>Reabsorptive Capabilities of Renal Tubules and Collecting Ducts (3 of 5) </vt:lpstr>
      <vt:lpstr>Reabsorptive Capabilities of Renal Tubules and Collecting Ducts (4 of 5) </vt:lpstr>
      <vt:lpstr>Reabsorptive Capabilities of Renal Tubules and Collecting Ducts (5 of 5) </vt:lpstr>
      <vt:lpstr>Summary of Tubular Reabsorption and Secretion (1 of 2)</vt:lpstr>
      <vt:lpstr>Table 25.2-1 Reabsorption Capabilities of Different Segments of the Renal Tubules and Collecting Ducts (1 of 2)</vt:lpstr>
      <vt:lpstr>Table 25.2-2 Reabsorption Capabilities of Different Segments of the Renal Tubules and Collecting Ducts (2 of 2)</vt:lpstr>
      <vt:lpstr>25.6 Step 3: Tubular Secretion (1 of 2) </vt:lpstr>
      <vt:lpstr>Tubular Secretion</vt:lpstr>
      <vt:lpstr>25.6 Step 3: Tubular Secretion (2 of 2) </vt:lpstr>
      <vt:lpstr>IP2: Tubular Reabsorption &amp; Secretion: Summary</vt:lpstr>
      <vt:lpstr>Summary of Tubular Reabsorption and Secretion (2 of 2)</vt:lpstr>
      <vt:lpstr>25.7 Regulation of Urine Concentration and Volume (1 of 4) </vt:lpstr>
      <vt:lpstr>25.7 Regulation of Urine Concentration and Volume (2 of 4) </vt:lpstr>
      <vt:lpstr>25.7 Regulation of Urine Concentration and Volume (3 of 4) </vt:lpstr>
      <vt:lpstr>25.7 Regulation of Urine Concentration and Volume (4 of 4) </vt:lpstr>
      <vt:lpstr>Osmotic Gradient in the Renal Medulla</vt:lpstr>
      <vt:lpstr>Juxtamedullary Nephrons Create an Osmotic Gradient within the Renal Medulla that Allows the Kidney to Produce Urine of Varying Concentration (1 of 7)</vt:lpstr>
      <vt:lpstr>Countercurrent Multiplier (1 of 4) </vt:lpstr>
      <vt:lpstr>Countercurrent Multiplier (2 of 4) </vt:lpstr>
      <vt:lpstr>Countercurrent Multiplier (3 of 4) </vt:lpstr>
      <vt:lpstr>Countercurrent Multiplier (4 of 4) </vt:lpstr>
      <vt:lpstr>Juxtamedullary Nephrons Create an Osmotic Gradient within the Renal Medulla that Allows the Kidney to Produce Urine of Varying Concentration (2 of 7)</vt:lpstr>
      <vt:lpstr>Juxtamedullary Nephrons Create an Osmotic Gradient within the Renal Medulla that Allows the Kidney to Produce Urine of Varying Concentration (3 of 7)</vt:lpstr>
      <vt:lpstr>Juxtamedullary Nephrons Create an Osmotic Gradient within the Renal Medulla that Allows the Kidney to Produce Urine of Varying Concentration (4 of 7)</vt:lpstr>
      <vt:lpstr>Juxtamedullary Nephrons Create an Osmotic Gradient within the Renal Medulla that Allows the Kidney to Produce Urine of Varying Concentration (5 of 7)</vt:lpstr>
      <vt:lpstr>Juxtamedullary Nephrons Create an Osmotic Gradient within the Renal Medulla that Allows the Kidney to Produce Urine of Varying Concentration (6 of 7)</vt:lpstr>
      <vt:lpstr>Juxtamedullary Nephrons Create an Osmotic Gradient within the Renal Medulla that Allows the Kidney to Produce Urine of Varying Concentration (7 of 7)</vt:lpstr>
      <vt:lpstr>Countercurrent Exchanger (1 of 3) </vt:lpstr>
      <vt:lpstr>Countercurrent Exchanger (2 of 3) </vt:lpstr>
      <vt:lpstr>Countercurrent Exchange (3 of 3) </vt:lpstr>
      <vt:lpstr>Formation of Dilute or Concentrated Urine (1 of 2) </vt:lpstr>
      <vt:lpstr>Formation of Dilute or Concentrated Urine (2 of 2) </vt:lpstr>
      <vt:lpstr>Mechanism for Forming Dilute or Concentrated Urine (1 of 2) </vt:lpstr>
      <vt:lpstr>Mechanism for Forming Dilute or Concentrated Urine (2 of 2) </vt:lpstr>
      <vt:lpstr>Urea Recycling and the Medullary Osmotic Gradient</vt:lpstr>
      <vt:lpstr>Diuretics</vt:lpstr>
      <vt:lpstr>25.8 Clinical Evaluation of Kidney</vt:lpstr>
      <vt:lpstr>Renal Clearance (1 of 3) </vt:lpstr>
      <vt:lpstr>Renal Clearance (2 of 3) </vt:lpstr>
      <vt:lpstr>Renal Clearance (3 of 3) </vt:lpstr>
      <vt:lpstr>Clinical – Homeostatic Imbalance 25.4 (1 of 2) </vt:lpstr>
      <vt:lpstr>Clinical – Homeostatic Imbalance 25.4 (2 of 2) </vt:lpstr>
      <vt:lpstr>Urine (1 of 5) </vt:lpstr>
      <vt:lpstr>Urine (2 of 5) </vt:lpstr>
      <vt:lpstr>Table 25.3 Abnormal Urinary Constituents</vt:lpstr>
      <vt:lpstr>Urine (3 of 5) </vt:lpstr>
      <vt:lpstr>Urine (4 of 5) </vt:lpstr>
      <vt:lpstr>Urine (5 of 5) </vt:lpstr>
      <vt:lpstr>25.9 Transport, Storage, and Elimination of Urine </vt:lpstr>
      <vt:lpstr>Ureters (1 of 2) </vt:lpstr>
      <vt:lpstr>Ureters (2 of 2) </vt:lpstr>
      <vt:lpstr>Cross Section of the Ureter Wall (10x)</vt:lpstr>
      <vt:lpstr>Clinical – Homeostatic Imbalance 25.5 (1 of 2) </vt:lpstr>
      <vt:lpstr>Clinical – Homeostatic Imbalance 25.5 (2 of 2) </vt:lpstr>
      <vt:lpstr>Urinary Bladder (1 of 3) </vt:lpstr>
      <vt:lpstr>Urinary Bladder (2 of 3) </vt:lpstr>
      <vt:lpstr>Structure of the Urinary Bladder and Urethra (1 of 4) </vt:lpstr>
      <vt:lpstr>Structure of the Urinary Bladder and Urethra (2 of 4) </vt:lpstr>
      <vt:lpstr>Urinary Bladder (3 of 3) </vt:lpstr>
      <vt:lpstr>Pyelogram</vt:lpstr>
      <vt:lpstr>Urethra (1 of 3) </vt:lpstr>
      <vt:lpstr>Urethra (2 of 3) </vt:lpstr>
      <vt:lpstr>Urethra (3 of 3) </vt:lpstr>
      <vt:lpstr>Structure of the Urinary Bladder and Urethra (3 of 4) </vt:lpstr>
      <vt:lpstr>Structure of the Urinary Bladder and Urethra (4 of 4) </vt:lpstr>
      <vt:lpstr>Clinical – Homeostatic Imbalance 25.6 (1 of 2) </vt:lpstr>
      <vt:lpstr>Clinical – Homeostatic Imbalance 25.6 (2 of 2) </vt:lpstr>
      <vt:lpstr>Micturition (1 of 3) </vt:lpstr>
      <vt:lpstr>Micturition (2 of 3) </vt:lpstr>
      <vt:lpstr>Micturition (3 of 3) </vt:lpstr>
      <vt:lpstr>Control of Micturition</vt:lpstr>
      <vt:lpstr>Clinical – Homeostatic Imbalance 25.7 (1 of 2) </vt:lpstr>
      <vt:lpstr>Clinical – Homeostatic Imbalance 25.7 (2 of 2) </vt:lpstr>
      <vt:lpstr>Developmental Aspects of the Urinary System (1 of 4) </vt:lpstr>
      <vt:lpstr>Development of the Urinary System in the Embryo (1 of 4) </vt:lpstr>
      <vt:lpstr>Development of the Urinary System in the Embryo (2 of 4) </vt:lpstr>
      <vt:lpstr>Developmental Aspects of the Urinary System (2 of 4) </vt:lpstr>
      <vt:lpstr>Development of the Urinary System in the Embryo (3 of 4) </vt:lpstr>
      <vt:lpstr>Development of the Urinary System in the Embryo (4 of 4) </vt:lpstr>
      <vt:lpstr>Clinical – Homeostatic Imbalance 25.8</vt:lpstr>
      <vt:lpstr>Developmental Aspects of the Urinary System (3 of 4) </vt:lpstr>
      <vt:lpstr>Developmental Aspects of the Urinary System (4 of 4) </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Chellapandi Murugan</cp:lastModifiedBy>
  <cp:revision>736</cp:revision>
  <dcterms:created xsi:type="dcterms:W3CDTF">2014-07-14T20:04:21Z</dcterms:created>
  <dcterms:modified xsi:type="dcterms:W3CDTF">2021-06-02T18:47:45Z</dcterms:modified>
</cp:coreProperties>
</file>