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646" r:id="rId2"/>
    <p:sldId id="305" r:id="rId3"/>
    <p:sldId id="465" r:id="rId4"/>
    <p:sldId id="306" r:id="rId5"/>
    <p:sldId id="575" r:id="rId6"/>
    <p:sldId id="576" r:id="rId7"/>
    <p:sldId id="577" r:id="rId8"/>
    <p:sldId id="645" r:id="rId9"/>
    <p:sldId id="505" r:id="rId10"/>
    <p:sldId id="506" r:id="rId11"/>
    <p:sldId id="578" r:id="rId12"/>
    <p:sldId id="579" r:id="rId13"/>
    <p:sldId id="580" r:id="rId14"/>
    <p:sldId id="581" r:id="rId15"/>
    <p:sldId id="582" r:id="rId16"/>
    <p:sldId id="583" r:id="rId17"/>
    <p:sldId id="642" r:id="rId18"/>
    <p:sldId id="643" r:id="rId19"/>
    <p:sldId id="585" r:id="rId20"/>
    <p:sldId id="586" r:id="rId21"/>
    <p:sldId id="584"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612" r:id="rId48"/>
    <p:sldId id="644" r:id="rId49"/>
    <p:sldId id="613" r:id="rId50"/>
    <p:sldId id="614" r:id="rId51"/>
    <p:sldId id="650" r:id="rId52"/>
    <p:sldId id="615" r:id="rId53"/>
    <p:sldId id="616" r:id="rId54"/>
    <p:sldId id="651" r:id="rId55"/>
    <p:sldId id="617" r:id="rId56"/>
    <p:sldId id="618" r:id="rId57"/>
    <p:sldId id="619" r:id="rId58"/>
    <p:sldId id="620" r:id="rId59"/>
    <p:sldId id="621" r:id="rId60"/>
    <p:sldId id="622" r:id="rId61"/>
    <p:sldId id="623" r:id="rId62"/>
    <p:sldId id="624" r:id="rId63"/>
    <p:sldId id="625" r:id="rId64"/>
    <p:sldId id="626" r:id="rId65"/>
    <p:sldId id="627" r:id="rId66"/>
    <p:sldId id="628" r:id="rId67"/>
    <p:sldId id="629" r:id="rId68"/>
    <p:sldId id="630" r:id="rId69"/>
    <p:sldId id="631" r:id="rId70"/>
    <p:sldId id="632" r:id="rId71"/>
    <p:sldId id="633" r:id="rId72"/>
    <p:sldId id="634" r:id="rId73"/>
    <p:sldId id="635" r:id="rId74"/>
    <p:sldId id="636" r:id="rId75"/>
    <p:sldId id="637" r:id="rId76"/>
    <p:sldId id="638" r:id="rId77"/>
    <p:sldId id="652" r:id="rId78"/>
    <p:sldId id="639" r:id="rId79"/>
    <p:sldId id="64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56">
          <p15:clr>
            <a:srgbClr val="A4A3A4"/>
          </p15:clr>
        </p15:guide>
        <p15:guide id="4" orient="horz" pos="768">
          <p15:clr>
            <a:srgbClr val="A4A3A4"/>
          </p15:clr>
        </p15:guide>
        <p15:guide id="5" orient="horz" pos="432">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6796" autoAdjust="0"/>
  </p:normalViewPr>
  <p:slideViewPr>
    <p:cSldViewPr>
      <p:cViewPr varScale="1">
        <p:scale>
          <a:sx n="106" d="100"/>
          <a:sy n="106" d="100"/>
        </p:scale>
        <p:origin x="1902" y="108"/>
      </p:cViewPr>
      <p:guideLst>
        <p:guide orient="horz" pos="2160"/>
        <p:guide pos="2880"/>
        <p:guide orient="horz" pos="2256"/>
        <p:guide orient="horz" pos="768"/>
        <p:guide orient="horz" pos="432"/>
        <p:guide pos="288"/>
        <p:guide pos="54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1826764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67</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69</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70</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72</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73</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74</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78</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0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25979"/>
            <a:ext cx="7772400" cy="246221"/>
          </a:xfrm>
        </p:spPr>
        <p:txBody>
          <a:bodyPr>
            <a:spAutoFit/>
          </a:bodyPr>
          <a:lstStyle/>
          <a:p>
            <a:pPr lvl="0"/>
            <a:r>
              <a:rPr lang="en-US" dirty="0"/>
              <a:t>Click to edit Master text styles</a:t>
            </a:r>
          </a:p>
        </p:txBody>
      </p:sp>
    </p:spTree>
    <p:extLst>
      <p:ext uri="{BB962C8B-B14F-4D97-AF65-F5344CB8AC3E}">
        <p14:creationId xmlns:p14="http://schemas.microsoft.com/office/powerpoint/2010/main" val="329442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5" name="Picture Placeholder 4"/>
          <p:cNvSpPr>
            <a:spLocks noGrp="1"/>
          </p:cNvSpPr>
          <p:nvPr>
            <p:ph type="pic" sz="quarter" idx="13"/>
          </p:nvPr>
        </p:nvSpPr>
        <p:spPr>
          <a:xfrm>
            <a:off x="457200" y="2514600"/>
            <a:ext cx="8305800" cy="1371600"/>
          </a:xfrm>
          <a:prstGeom prst="flowChartProcess">
            <a:avLst/>
          </a:prstGeom>
        </p:spPr>
        <p:txBody>
          <a:bodyPr/>
          <a:lstStyle/>
          <a:p>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2514600"/>
            <a:ext cx="3657600" cy="685800"/>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838199"/>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7924800" cy="381000"/>
          </a:xfrm>
        </p:spPr>
        <p:txBody>
          <a:bodyPr/>
          <a:lstStyle/>
          <a:p>
            <a:pPr lvl="0"/>
            <a:r>
              <a:rPr lang="en-US" dirty="0"/>
              <a:t>Click to edit Master text styles</a:t>
            </a:r>
          </a:p>
        </p:txBody>
      </p:sp>
      <p:sp>
        <p:nvSpPr>
          <p:cNvPr id="13" name="Text Placeholder 14"/>
          <p:cNvSpPr>
            <a:spLocks noGrp="1"/>
          </p:cNvSpPr>
          <p:nvPr>
            <p:ph type="body" sz="quarter" idx="18"/>
          </p:nvPr>
        </p:nvSpPr>
        <p:spPr>
          <a:xfrm>
            <a:off x="2895600" y="6429375"/>
            <a:ext cx="5867400" cy="2762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41306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7271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a:t>Click to edit Master title style</a:t>
            </a:r>
          </a:p>
        </p:txBody>
      </p:sp>
      <p:sp>
        <p:nvSpPr>
          <p:cNvPr id="4" name="Date Placeholder 3"/>
          <p:cNvSpPr>
            <a:spLocks noGrp="1"/>
          </p:cNvSpPr>
          <p:nvPr>
            <p:ph type="dt" sz="half" idx="10"/>
          </p:nvPr>
        </p:nvSpPr>
        <p:spPr/>
        <p:txBody>
          <a:bodyPr/>
          <a:lstStyle/>
          <a:p>
            <a:fld id="{A434ECE1-1429-49CD-8D44-021E96CBD73D}" type="datetime1">
              <a:rPr lang="en-US" smtClean="0"/>
              <a:t>6/3/2021</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427116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895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6/3/2021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D79BFE92-F8AA-4489-91FA-2404017B2115}"/>
              </a:ext>
            </a:extLst>
          </p:cNvPr>
          <p:cNvSpPr>
            <a:spLocks noGrp="1"/>
          </p:cNvSpPr>
          <p:nvPr>
            <p:ph type="body" sz="quarter" idx="13"/>
          </p:nvPr>
        </p:nvSpPr>
        <p:spPr>
          <a:xfrm>
            <a:off x="457200" y="1676400"/>
            <a:ext cx="8382000" cy="4343400"/>
          </a:xfrm>
        </p:spPr>
        <p:txBody>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IN" dirty="0"/>
          </a:p>
        </p:txBody>
      </p:sp>
    </p:spTree>
    <p:extLst>
      <p:ext uri="{BB962C8B-B14F-4D97-AF65-F5344CB8AC3E}">
        <p14:creationId xmlns:p14="http://schemas.microsoft.com/office/powerpoint/2010/main" val="379982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36338"/>
            <a:ext cx="8229600" cy="465354"/>
          </a:xfrm>
        </p:spPr>
        <p:txBody>
          <a:bodyPr/>
          <a:lstStyle/>
          <a:p>
            <a:r>
              <a:rPr lang="en-US" dirty="0"/>
              <a:t>Click to edit Master title style</a:t>
            </a:r>
          </a:p>
        </p:txBody>
      </p:sp>
      <p:sp>
        <p:nvSpPr>
          <p:cNvPr id="4" name="Content Placeholder 3"/>
          <p:cNvSpPr>
            <a:spLocks noGrp="1"/>
          </p:cNvSpPr>
          <p:nvPr>
            <p:ph sz="quarter" idx="13"/>
          </p:nvPr>
        </p:nvSpPr>
        <p:spPr>
          <a:xfrm>
            <a:off x="457200" y="1447800"/>
            <a:ext cx="8229600" cy="457200"/>
          </a:xfrm>
        </p:spPr>
        <p:txBody>
          <a:bodyPr/>
          <a:lstStyle>
            <a:lvl1pPr marL="0" indent="0">
              <a:buNone/>
              <a:defRPr/>
            </a:lvl1pPr>
          </a:lstStyle>
          <a:p>
            <a:pPr lvl="0"/>
            <a:endParaRPr lang="en-IN" dirty="0"/>
          </a:p>
        </p:txBody>
      </p:sp>
      <p:sp>
        <p:nvSpPr>
          <p:cNvPr id="3" name="Content Placeholder 2"/>
          <p:cNvSpPr>
            <a:spLocks noGrp="1"/>
          </p:cNvSpPr>
          <p:nvPr>
            <p:ph idx="1"/>
          </p:nvPr>
        </p:nvSpPr>
        <p:spPr>
          <a:xfrm>
            <a:off x="457200" y="2286000"/>
            <a:ext cx="8229600" cy="3840163"/>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8310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2590800"/>
            <a:ext cx="8305800" cy="1524000"/>
          </a:xfrm>
        </p:spPr>
        <p:txBody>
          <a:bodyPr/>
          <a:lstStyle/>
          <a:p>
            <a:endParaRPr lang="en-US" dirty="0"/>
          </a:p>
        </p:txBody>
      </p:sp>
    </p:spTree>
    <p:extLst>
      <p:ext uri="{BB962C8B-B14F-4D97-AF65-F5344CB8AC3E}">
        <p14:creationId xmlns:p14="http://schemas.microsoft.com/office/powerpoint/2010/main" val="25807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007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4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p:cNvSpPr>
            <a:spLocks noGrp="1"/>
          </p:cNvSpPr>
          <p:nvPr>
            <p:ph type="pic" sz="quarter" idx="13"/>
          </p:nvPr>
        </p:nvSpPr>
        <p:spPr>
          <a:xfrm>
            <a:off x="457200" y="3048000"/>
            <a:ext cx="8229600" cy="838200"/>
          </a:xfrm>
        </p:spPr>
        <p:txBody>
          <a:bodyPr/>
          <a:lstStyle/>
          <a:p>
            <a:endParaRPr lang="en-US" dirty="0"/>
          </a:p>
        </p:txBody>
      </p:sp>
      <p:sp>
        <p:nvSpPr>
          <p:cNvPr id="11" name="Content Placeholder 2"/>
          <p:cNvSpPr>
            <a:spLocks noGrp="1"/>
          </p:cNvSpPr>
          <p:nvPr>
            <p:ph idx="14"/>
          </p:nvPr>
        </p:nvSpPr>
        <p:spPr>
          <a:xfrm>
            <a:off x="457200" y="4114800"/>
            <a:ext cx="8229600" cy="8382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endParaRPr lang="en-US" dirty="0"/>
          </a:p>
        </p:txBody>
      </p:sp>
      <p:sp>
        <p:nvSpPr>
          <p:cNvPr id="12" name="Picture Placeholder 3"/>
          <p:cNvSpPr>
            <a:spLocks noGrp="1"/>
          </p:cNvSpPr>
          <p:nvPr>
            <p:ph type="pic" sz="quarter" idx="15"/>
          </p:nvPr>
        </p:nvSpPr>
        <p:spPr>
          <a:xfrm>
            <a:off x="449510" y="5181600"/>
            <a:ext cx="8229600" cy="838200"/>
          </a:xfrm>
        </p:spPr>
        <p:txBody>
          <a:bodyPr/>
          <a:lstStyle/>
          <a:p>
            <a:endParaRPr lang="en-US" dirty="0"/>
          </a:p>
        </p:txBody>
      </p:sp>
    </p:spTree>
    <p:extLst>
      <p:ext uri="{BB962C8B-B14F-4D97-AF65-F5344CB8AC3E}">
        <p14:creationId xmlns:p14="http://schemas.microsoft.com/office/powerpoint/2010/main" val="237915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Picture Placeholder 6"/>
          <p:cNvSpPr>
            <a:spLocks noGrp="1"/>
          </p:cNvSpPr>
          <p:nvPr>
            <p:ph type="pic" sz="quarter" idx="13"/>
          </p:nvPr>
        </p:nvSpPr>
        <p:spPr>
          <a:xfrm>
            <a:off x="457200" y="1447800"/>
            <a:ext cx="8382000" cy="1981200"/>
          </a:xfrm>
        </p:spPr>
        <p:txBody>
          <a:bodyPr/>
          <a:lstStyle/>
          <a:p>
            <a:endParaRPr lang="en-US" dirty="0"/>
          </a:p>
        </p:txBody>
      </p:sp>
      <p:sp>
        <p:nvSpPr>
          <p:cNvPr id="8" name="Picture Placeholder 6"/>
          <p:cNvSpPr>
            <a:spLocks noGrp="1"/>
          </p:cNvSpPr>
          <p:nvPr>
            <p:ph type="pic" sz="quarter" idx="14"/>
          </p:nvPr>
        </p:nvSpPr>
        <p:spPr>
          <a:xfrm>
            <a:off x="461394" y="3733800"/>
            <a:ext cx="8382000" cy="2286000"/>
          </a:xfrm>
        </p:spPr>
        <p:txBody>
          <a:bodyPr/>
          <a:lstStyle/>
          <a:p>
            <a:endParaRPr lang="en-US" dirty="0"/>
          </a:p>
        </p:txBody>
      </p:sp>
    </p:spTree>
    <p:extLst>
      <p:ext uri="{BB962C8B-B14F-4D97-AF65-F5344CB8AC3E}">
        <p14:creationId xmlns:p14="http://schemas.microsoft.com/office/powerpoint/2010/main" val="13069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4" r:id="rId5"/>
    <p:sldLayoutId id="2147483670" r:id="rId6"/>
    <p:sldLayoutId id="2147483668" r:id="rId7"/>
    <p:sldLayoutId id="2147483671" r:id="rId8"/>
    <p:sldLayoutId id="2147483669" r:id="rId9"/>
    <p:sldLayoutId id="2147483663" r:id="rId10"/>
    <p:sldLayoutId id="2147483659" r:id="rId11"/>
    <p:sldLayoutId id="2147483658" r:id="rId12"/>
    <p:sldLayoutId id="2147483660" r:id="rId13"/>
    <p:sldLayoutId id="2147483651" r:id="rId14"/>
    <p:sldLayoutId id="2147483654" r:id="rId15"/>
    <p:sldLayoutId id="2147483655" r:id="rId16"/>
    <p:sldLayoutId id="2147483666" r:id="rId17"/>
    <p:sldLayoutId id="2147483673" r:id="rId18"/>
    <p:sldLayoutId id="2147483675" r:id="rId19"/>
    <p:sldLayoutId id="2147483676" r:id="rId20"/>
    <p:sldLayoutId id="2147483678"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mediaplayer.pearsoncmg.com/assets/secs_wtm_ch_25_peter_v5"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mediaplayer.pearsoncmg.com/assets/_video.true/secs-ipweb-urinary-system-rev" TargetMode="External"/><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mediaplayer.pearsoncmg.com/assets/_video.true/sci-ip2-how-kidneys-make-urine"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s://mediaplayer.pearsoncmg.com/assets/_video.true/sci-ip2-glomerular-filtration-summary" TargetMode="External"/><Relationship Id="rId2" Type="http://schemas.openxmlformats.org/officeDocument/2006/relationships/notesSlide" Target="../notesSlides/notesSlide74.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25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20145"/>
            <a:ext cx="3048000" cy="338554"/>
          </a:xfrm>
        </p:spPr>
        <p:txBody>
          <a:bodyPr wrap="square">
            <a:spAutoFit/>
          </a:bodyPr>
          <a:lstStyle/>
          <a:p>
            <a:r>
              <a:rPr lang="en-US" sz="2200" dirty="0"/>
              <a:t>The Urinary System</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1084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686800" cy="1046440"/>
          </a:xfrm>
        </p:spPr>
        <p:txBody>
          <a:bodyPr vert="horz" wrap="square" lIns="0" tIns="0" rIns="0" bIns="0" rtlCol="0" anchor="t">
            <a:spAutoFit/>
          </a:bodyPr>
          <a:lstStyle/>
          <a:p>
            <a:r>
              <a:rPr lang="en-US" dirty="0">
                <a:latin typeface="Times New Roman"/>
              </a:rPr>
              <a:t>Position of the Kidneys Against the Posterior</a:t>
            </a:r>
            <a:br>
              <a:rPr lang="en-US" dirty="0">
                <a:latin typeface="Times New Roman"/>
              </a:rPr>
            </a:br>
            <a:r>
              <a:rPr lang="en-US" dirty="0">
                <a:latin typeface="Times New Roman"/>
              </a:rPr>
              <a:t>Body Wall </a:t>
            </a:r>
            <a:r>
              <a:rPr lang="en-US" sz="2800" dirty="0">
                <a:latin typeface="Times New Roman"/>
              </a:rPr>
              <a:t>(1 of 2)</a:t>
            </a:r>
            <a:endParaRPr lang="en-IN" sz="2800" dirty="0">
              <a:latin typeface="Times New Roman"/>
            </a:endParaRPr>
          </a:p>
        </p:txBody>
      </p:sp>
      <p:pic>
        <p:nvPicPr>
          <p:cNvPr id="2" name="Picture 1" descr="The ribs and kidneys are visible through the back of a man's torso. The kidneys are located behind the 12th rib is the lower mid b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352204"/>
            <a:ext cx="3336175" cy="4438996"/>
          </a:xfrm>
          <a:prstGeom prst="rect">
            <a:avLst/>
          </a:prstGeom>
        </p:spPr>
      </p:pic>
      <p:sp>
        <p:nvSpPr>
          <p:cNvPr id="6" name="Content Placeholder 5"/>
          <p:cNvSpPr>
            <a:spLocks noGrp="1"/>
          </p:cNvSpPr>
          <p:nvPr>
            <p:ph sz="quarter" idx="13"/>
          </p:nvPr>
        </p:nvSpPr>
        <p:spPr>
          <a:xfrm>
            <a:off x="457200" y="5925979"/>
            <a:ext cx="6781800" cy="246221"/>
          </a:xfrm>
        </p:spPr>
        <p:txBody>
          <a:bodyPr/>
          <a:lstStyle/>
          <a:p>
            <a:pPr marL="0" indent="0">
              <a:buNone/>
            </a:pPr>
            <a:r>
              <a:rPr lang="en-US" b="1" dirty="0">
                <a:solidFill>
                  <a:srgbClr val="007FA3"/>
                </a:solidFill>
              </a:rPr>
              <a:t>Figure 25.3b </a:t>
            </a:r>
            <a:r>
              <a:rPr lang="en-US" dirty="0"/>
              <a:t>Position of the kidneys against the posterior body wall.</a:t>
            </a:r>
          </a:p>
        </p:txBody>
      </p:sp>
    </p:spTree>
    <p:extLst>
      <p:ext uri="{BB962C8B-B14F-4D97-AF65-F5344CB8AC3E}">
        <p14:creationId xmlns:p14="http://schemas.microsoft.com/office/powerpoint/2010/main" val="24725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solidFill>
                  <a:schemeClr val="bg2"/>
                </a:solidFill>
                <a:latin typeface="Times New Roman"/>
              </a:rPr>
              <a:t>Location and External Anatomy </a:t>
            </a:r>
            <a:r>
              <a:rPr lang="en-US" sz="2800" dirty="0">
                <a:solidFill>
                  <a:schemeClr val="bg2"/>
                </a:solidFill>
                <a:latin typeface="Times New Roman"/>
              </a:rPr>
              <a:t>(2 of 2)</a:t>
            </a:r>
          </a:p>
        </p:txBody>
      </p:sp>
      <p:sp>
        <p:nvSpPr>
          <p:cNvPr id="4" name="Content Placeholder 3"/>
          <p:cNvSpPr>
            <a:spLocks noGrp="1"/>
          </p:cNvSpPr>
          <p:nvPr>
            <p:ph idx="1"/>
          </p:nvPr>
        </p:nvSpPr>
        <p:spPr>
          <a:xfrm>
            <a:off x="457200" y="1600201"/>
            <a:ext cx="8229600" cy="2185214"/>
          </a:xfrm>
        </p:spPr>
        <p:txBody>
          <a:bodyPr>
            <a:spAutoFit/>
          </a:bodyPr>
          <a:lstStyle/>
          <a:p>
            <a:r>
              <a:rPr lang="en-US" dirty="0"/>
              <a:t>Three layers of supportive tissue surround kidney</a:t>
            </a:r>
          </a:p>
          <a:p>
            <a:pPr lvl="1"/>
            <a:r>
              <a:rPr lang="en-US" b="1" dirty="0"/>
              <a:t>Renal fascia </a:t>
            </a:r>
          </a:p>
          <a:p>
            <a:pPr lvl="2"/>
            <a:r>
              <a:rPr lang="en-US" dirty="0"/>
              <a:t>Anchoring outer layer of dense fibrous connective tissue </a:t>
            </a:r>
          </a:p>
          <a:p>
            <a:pPr lvl="1"/>
            <a:r>
              <a:rPr lang="en-US" b="1" dirty="0"/>
              <a:t>Perirenal fat capsule </a:t>
            </a:r>
          </a:p>
          <a:p>
            <a:pPr lvl="2"/>
            <a:r>
              <a:rPr lang="en-US" dirty="0"/>
              <a:t>Fatty cushion </a:t>
            </a:r>
          </a:p>
          <a:p>
            <a:pPr lvl="1"/>
            <a:r>
              <a:rPr lang="en-US" b="1" dirty="0"/>
              <a:t>Fibrous capsule</a:t>
            </a:r>
          </a:p>
          <a:p>
            <a:pPr lvl="2"/>
            <a:r>
              <a:rPr lang="en-US" dirty="0"/>
              <a:t>Transparent capsule that prevents spread of infection to kidney</a:t>
            </a:r>
          </a:p>
        </p:txBody>
      </p:sp>
    </p:spTree>
    <p:extLst>
      <p:ext uri="{BB962C8B-B14F-4D97-AF65-F5344CB8AC3E}">
        <p14:creationId xmlns:p14="http://schemas.microsoft.com/office/powerpoint/2010/main" val="167380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686800" cy="1046440"/>
          </a:xfrm>
        </p:spPr>
        <p:txBody>
          <a:bodyPr vert="horz" wrap="square" lIns="0" tIns="0" rIns="0" bIns="0" rtlCol="0" anchor="t">
            <a:spAutoFit/>
          </a:bodyPr>
          <a:lstStyle/>
          <a:p>
            <a:r>
              <a:rPr lang="en-US" dirty="0">
                <a:latin typeface="Times New Roman"/>
              </a:rPr>
              <a:t>Position of the Kidneys Against the Posterior</a:t>
            </a:r>
            <a:br>
              <a:rPr lang="en-US" dirty="0">
                <a:latin typeface="Times New Roman"/>
              </a:rPr>
            </a:br>
            <a:r>
              <a:rPr lang="en-US" dirty="0">
                <a:latin typeface="Times New Roman"/>
              </a:rPr>
              <a:t>Body Wall </a:t>
            </a:r>
            <a:r>
              <a:rPr lang="en-US" sz="2800" dirty="0">
                <a:latin typeface="Times New Roman"/>
              </a:rPr>
              <a:t>(2 of 2)</a:t>
            </a:r>
            <a:endParaRPr lang="en-IN" sz="2800" dirty="0">
              <a:latin typeface="Times New Roman"/>
            </a:endParaRPr>
          </a:p>
        </p:txBody>
      </p:sp>
      <p:pic>
        <p:nvPicPr>
          <p:cNvPr id="2" name="Picture 1" descr="- Part (a) is an illustration of a cross section of the abdominal cavity at the level of the kidneys viewed from an inferior direction. The retroperitoneal position of the kidney is shown, as well as supportive tissue layers. Labels include peritoneum, renal vein, renal artery, body of vertebra L2, body wall, inferior vena cava, aorta and supportive tissue layers (fibrous capsule, perirenal fat capsule, anterior and posterior renal fasc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768" y="1392382"/>
            <a:ext cx="4843549" cy="4322618"/>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25.3a </a:t>
            </a:r>
            <a:r>
              <a:rPr lang="en-US" dirty="0"/>
              <a:t>Position of the kidneys against the posterior body wall.</a:t>
            </a:r>
          </a:p>
        </p:txBody>
      </p:sp>
    </p:spTree>
    <p:extLst>
      <p:ext uri="{BB962C8B-B14F-4D97-AF65-F5344CB8AC3E}">
        <p14:creationId xmlns:p14="http://schemas.microsoft.com/office/powerpoint/2010/main" val="214841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altLang="en-US" dirty="0">
                <a:latin typeface="Times New Roman"/>
              </a:rPr>
              <a:t>Clinical – Homeostatic Imbalance 25.1</a:t>
            </a:r>
            <a:endParaRPr lang="en-US" dirty="0">
              <a:latin typeface="Times New Roman"/>
            </a:endParaRPr>
          </a:p>
        </p:txBody>
      </p:sp>
      <p:sp>
        <p:nvSpPr>
          <p:cNvPr id="4" name="Content Placeholder 3"/>
          <p:cNvSpPr>
            <a:spLocks noGrp="1"/>
          </p:cNvSpPr>
          <p:nvPr>
            <p:ph idx="1"/>
          </p:nvPr>
        </p:nvSpPr>
        <p:spPr>
          <a:xfrm>
            <a:off x="457200" y="1600201"/>
            <a:ext cx="8229600" cy="3216265"/>
          </a:xfrm>
        </p:spPr>
        <p:txBody>
          <a:bodyPr>
            <a:spAutoFit/>
          </a:bodyPr>
          <a:lstStyle/>
          <a:p>
            <a:r>
              <a:rPr lang="en-US" dirty="0"/>
              <a:t>Upper parts of both kidneys are protected by thoracic cage</a:t>
            </a:r>
          </a:p>
          <a:p>
            <a:pPr lvl="1"/>
            <a:r>
              <a:rPr lang="en-US" dirty="0"/>
              <a:t>Perirenal fat provides cushioning</a:t>
            </a:r>
          </a:p>
          <a:p>
            <a:r>
              <a:rPr lang="en-US" dirty="0"/>
              <a:t>Lower parts of kidneys are susceptible to blunt trauma,</a:t>
            </a:r>
          </a:p>
          <a:p>
            <a:pPr lvl="1"/>
            <a:r>
              <a:rPr lang="en-US" dirty="0"/>
              <a:t>Especially right kidney</a:t>
            </a:r>
          </a:p>
          <a:p>
            <a:pPr lvl="1"/>
            <a:r>
              <a:rPr lang="en-US" dirty="0"/>
              <a:t>Ex: falls, motor vehicle accidents, or contact sports injuries </a:t>
            </a:r>
          </a:p>
          <a:p>
            <a:r>
              <a:rPr lang="en-US" dirty="0"/>
              <a:t>Renal artery is especially vulnerable to injury from rapid deceleration during car crashes, lead to lacerations (torn) or thrombosis (blood clot) </a:t>
            </a:r>
          </a:p>
          <a:p>
            <a:r>
              <a:rPr lang="en-US" dirty="0"/>
              <a:t>Hematuria (blood in urine) is an important sign of such trauma</a:t>
            </a:r>
          </a:p>
          <a:p>
            <a:r>
              <a:rPr lang="en-US" dirty="0"/>
              <a:t>Surgical treatment may be required</a:t>
            </a:r>
          </a:p>
        </p:txBody>
      </p:sp>
    </p:spTree>
    <p:extLst>
      <p:ext uri="{BB962C8B-B14F-4D97-AF65-F5344CB8AC3E}">
        <p14:creationId xmlns:p14="http://schemas.microsoft.com/office/powerpoint/2010/main" val="325721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Internal Gross Anatomy </a:t>
            </a:r>
            <a:r>
              <a:rPr lang="en-US" sz="2800" dirty="0">
                <a:latin typeface="Times New Roman"/>
              </a:rPr>
              <a:t>(1 of 2)</a:t>
            </a:r>
          </a:p>
        </p:txBody>
      </p:sp>
      <p:sp>
        <p:nvSpPr>
          <p:cNvPr id="4" name="Content Placeholder 3"/>
          <p:cNvSpPr>
            <a:spLocks noGrp="1"/>
          </p:cNvSpPr>
          <p:nvPr>
            <p:ph idx="1"/>
          </p:nvPr>
        </p:nvSpPr>
        <p:spPr>
          <a:xfrm>
            <a:off x="457200" y="1600201"/>
            <a:ext cx="8229600" cy="2923877"/>
          </a:xfrm>
        </p:spPr>
        <p:txBody>
          <a:bodyPr>
            <a:spAutoFit/>
          </a:bodyPr>
          <a:lstStyle/>
          <a:p>
            <a:r>
              <a:rPr lang="en-US" dirty="0"/>
              <a:t>Internal kidney has three distinct regions</a:t>
            </a:r>
          </a:p>
          <a:p>
            <a:pPr marL="800100" lvl="1" indent="-342900">
              <a:buFont typeface="+mj-lt"/>
              <a:buAutoNum type="arabicPeriod"/>
            </a:pPr>
            <a:r>
              <a:rPr lang="en-US" dirty="0"/>
              <a:t> </a:t>
            </a:r>
            <a:r>
              <a:rPr lang="en-US" b="1" dirty="0"/>
              <a:t>Renal cortex</a:t>
            </a:r>
            <a:r>
              <a:rPr lang="en-US" dirty="0"/>
              <a:t>: granular-appearing superficial region</a:t>
            </a:r>
          </a:p>
          <a:p>
            <a:pPr marL="800100" lvl="1" indent="-342900">
              <a:buFont typeface="+mj-lt"/>
              <a:buAutoNum type="arabicPeriod"/>
            </a:pPr>
            <a:r>
              <a:rPr lang="en-US" dirty="0"/>
              <a:t> </a:t>
            </a:r>
            <a:r>
              <a:rPr lang="en-US" b="1" dirty="0"/>
              <a:t>Renal medulla</a:t>
            </a:r>
            <a:r>
              <a:rPr lang="en-US" dirty="0"/>
              <a:t>: deep to cortex, composed of cone-shaped </a:t>
            </a:r>
            <a:r>
              <a:rPr lang="en-US" b="1" dirty="0"/>
              <a:t>medullary</a:t>
            </a:r>
            <a:r>
              <a:rPr lang="en-US" dirty="0"/>
              <a:t> (</a:t>
            </a:r>
            <a:r>
              <a:rPr lang="en-US" b="1" dirty="0"/>
              <a:t>renal</a:t>
            </a:r>
            <a:r>
              <a:rPr lang="en-US" dirty="0"/>
              <a:t>) </a:t>
            </a:r>
            <a:r>
              <a:rPr lang="en-US" b="1" dirty="0"/>
              <a:t>pyramids</a:t>
            </a:r>
            <a:r>
              <a:rPr lang="en-US" dirty="0"/>
              <a:t> </a:t>
            </a:r>
          </a:p>
          <a:p>
            <a:pPr lvl="2"/>
            <a:r>
              <a:rPr lang="en-US" dirty="0"/>
              <a:t>Broad base of pyramid faces cortex</a:t>
            </a:r>
          </a:p>
          <a:p>
            <a:pPr lvl="2"/>
            <a:r>
              <a:rPr lang="en-US" b="1" dirty="0"/>
              <a:t>Papilla</a:t>
            </a:r>
            <a:r>
              <a:rPr lang="en-US" dirty="0"/>
              <a:t>, tip of pyramid, points internally</a:t>
            </a:r>
          </a:p>
          <a:p>
            <a:pPr lvl="2"/>
            <a:r>
              <a:rPr lang="en-US" dirty="0"/>
              <a:t>Renal pyramids are separated by </a:t>
            </a:r>
            <a:r>
              <a:rPr lang="en-US" b="1" dirty="0"/>
              <a:t>renal columns</a:t>
            </a:r>
            <a:r>
              <a:rPr lang="en-US" dirty="0"/>
              <a:t>, inward extensions of cortical tissue</a:t>
            </a:r>
          </a:p>
          <a:p>
            <a:pPr lvl="2"/>
            <a:r>
              <a:rPr lang="en-US" b="1" dirty="0"/>
              <a:t>Lobe</a:t>
            </a:r>
            <a:r>
              <a:rPr lang="en-US" dirty="0"/>
              <a:t>: medullary pyramid and its surrounding cortical tissue; about eight lobes per kidney</a:t>
            </a:r>
          </a:p>
        </p:txBody>
      </p:sp>
    </p:spTree>
    <p:extLst>
      <p:ext uri="{BB962C8B-B14F-4D97-AF65-F5344CB8AC3E}">
        <p14:creationId xmlns:p14="http://schemas.microsoft.com/office/powerpoint/2010/main" val="59456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Internal Gross Anatomy </a:t>
            </a:r>
            <a:r>
              <a:rPr lang="en-US" sz="2800" dirty="0">
                <a:latin typeface="Times New Roman"/>
              </a:rPr>
              <a:t>(2 of 2)</a:t>
            </a:r>
          </a:p>
        </p:txBody>
      </p:sp>
      <p:sp>
        <p:nvSpPr>
          <p:cNvPr id="4" name="Content Placeholder 3"/>
          <p:cNvSpPr>
            <a:spLocks noGrp="1"/>
          </p:cNvSpPr>
          <p:nvPr>
            <p:ph idx="1"/>
          </p:nvPr>
        </p:nvSpPr>
        <p:spPr>
          <a:xfrm>
            <a:off x="457200" y="1600201"/>
            <a:ext cx="8229600" cy="2831544"/>
          </a:xfrm>
        </p:spPr>
        <p:txBody>
          <a:bodyPr>
            <a:spAutoFit/>
          </a:bodyPr>
          <a:lstStyle/>
          <a:p>
            <a:pPr marL="800100" lvl="1" indent="-342900">
              <a:buFont typeface="+mj-lt"/>
              <a:buAutoNum type="arabicPeriod" startAt="3"/>
            </a:pPr>
            <a:r>
              <a:rPr lang="en-US" dirty="0"/>
              <a:t> </a:t>
            </a:r>
            <a:r>
              <a:rPr lang="en-US" b="1" dirty="0"/>
              <a:t>Renal pelvis</a:t>
            </a:r>
          </a:p>
          <a:p>
            <a:pPr lvl="2"/>
            <a:r>
              <a:rPr lang="en-US" dirty="0"/>
              <a:t>Funnel-shaped tube continuous with ureter</a:t>
            </a:r>
          </a:p>
          <a:p>
            <a:pPr lvl="2"/>
            <a:r>
              <a:rPr lang="en-US" b="1" dirty="0"/>
              <a:t>Minor calyces</a:t>
            </a:r>
          </a:p>
          <a:p>
            <a:pPr lvl="3"/>
            <a:r>
              <a:rPr lang="en-US" dirty="0"/>
              <a:t>Cup-shaped areas that collect urine draining from pyramidal papillae</a:t>
            </a:r>
          </a:p>
          <a:p>
            <a:pPr lvl="2"/>
            <a:r>
              <a:rPr lang="en-US" b="1" dirty="0"/>
              <a:t>Major calyces</a:t>
            </a:r>
          </a:p>
          <a:p>
            <a:pPr lvl="3"/>
            <a:r>
              <a:rPr lang="en-US" dirty="0"/>
              <a:t>Areas that collect urine from minor calyces </a:t>
            </a:r>
          </a:p>
          <a:p>
            <a:pPr lvl="3"/>
            <a:r>
              <a:rPr lang="en-US" dirty="0"/>
              <a:t>Empty urine into renal pelvis</a:t>
            </a:r>
          </a:p>
          <a:p>
            <a:pPr lvl="2"/>
            <a:r>
              <a:rPr lang="en-US" dirty="0"/>
              <a:t>Urine flow</a:t>
            </a:r>
          </a:p>
          <a:p>
            <a:pPr lvl="3"/>
            <a:r>
              <a:rPr lang="en-US" dirty="0">
                <a:sym typeface="Wingdings" charset="0"/>
              </a:rPr>
              <a:t>Renal pyramid  minor calyx  major calyx </a:t>
            </a:r>
            <a:r>
              <a:rPr lang="en-US" dirty="0"/>
              <a:t> renal pelvis </a:t>
            </a:r>
            <a:r>
              <a:rPr lang="en-US" dirty="0">
                <a:sym typeface="Wingdings" charset="0"/>
              </a:rPr>
              <a:t> </a:t>
            </a:r>
            <a:r>
              <a:rPr lang="en-US" dirty="0"/>
              <a:t>ureter</a:t>
            </a:r>
          </a:p>
        </p:txBody>
      </p:sp>
    </p:spTree>
    <p:extLst>
      <p:ext uri="{BB962C8B-B14F-4D97-AF65-F5344CB8AC3E}">
        <p14:creationId xmlns:p14="http://schemas.microsoft.com/office/powerpoint/2010/main" val="223729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Internal Anatomy of the Kidney</a:t>
            </a:r>
            <a:endParaRPr lang="en-IN" dirty="0">
              <a:latin typeface="Times New Roman"/>
            </a:endParaRPr>
          </a:p>
        </p:txBody>
      </p:sp>
      <p:pic>
        <p:nvPicPr>
          <p:cNvPr id="2" name="Picture 1" descr="- Part (a) is a photomicrograph and Part (b) is a diagram a frontal section of the right kidney.  Labels include renal cortex, renal medulla, major calyx, papilla of pyramid, renal pelvis, minor calyx, ureter, renal pyramid in renal medulla, renal column and fibrous caps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317" y="1541004"/>
            <a:ext cx="5330222" cy="3869196"/>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25.4 </a:t>
            </a:r>
            <a:r>
              <a:rPr lang="en-US" dirty="0"/>
              <a:t>Internal anatomy of the kidney.</a:t>
            </a:r>
          </a:p>
        </p:txBody>
      </p:sp>
    </p:spTree>
    <p:extLst>
      <p:ext uri="{BB962C8B-B14F-4D97-AF65-F5344CB8AC3E}">
        <p14:creationId xmlns:p14="http://schemas.microsoft.com/office/powerpoint/2010/main" val="4281634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altLang="en-US" dirty="0">
                <a:latin typeface="Times New Roman"/>
              </a:rPr>
              <a:t>Clinical – Homeostatic Imbalance 25.2</a:t>
            </a:r>
            <a:endParaRPr lang="en-US" dirty="0">
              <a:latin typeface="Times New Roman"/>
            </a:endParaRPr>
          </a:p>
        </p:txBody>
      </p:sp>
      <p:sp>
        <p:nvSpPr>
          <p:cNvPr id="4" name="Content Placeholder 3"/>
          <p:cNvSpPr>
            <a:spLocks noGrp="1"/>
          </p:cNvSpPr>
          <p:nvPr>
            <p:ph idx="1"/>
          </p:nvPr>
        </p:nvSpPr>
        <p:spPr>
          <a:xfrm>
            <a:off x="457200" y="1600201"/>
            <a:ext cx="8229600" cy="2870016"/>
          </a:xfrm>
        </p:spPr>
        <p:txBody>
          <a:bodyPr>
            <a:spAutoFit/>
          </a:bodyPr>
          <a:lstStyle/>
          <a:p>
            <a:r>
              <a:rPr lang="en-US" b="1" dirty="0"/>
              <a:t>Pyelitis</a:t>
            </a:r>
          </a:p>
          <a:p>
            <a:pPr lvl="1"/>
            <a:r>
              <a:rPr lang="en-US" dirty="0"/>
              <a:t>Infection of renal pelvis and calyces</a:t>
            </a:r>
          </a:p>
          <a:p>
            <a:r>
              <a:rPr lang="en-US" b="1" dirty="0"/>
              <a:t>Pyelonephritis</a:t>
            </a:r>
            <a:r>
              <a:rPr lang="en-US" dirty="0"/>
              <a:t>	</a:t>
            </a:r>
          </a:p>
          <a:p>
            <a:pPr lvl="1"/>
            <a:r>
              <a:rPr lang="en-US" dirty="0"/>
              <a:t>Infection or inflammation of entire kidney</a:t>
            </a:r>
          </a:p>
          <a:p>
            <a:pPr lvl="2"/>
            <a:r>
              <a:rPr lang="en-US" dirty="0"/>
              <a:t>Infections in females are usually caused by fecal bacteria entering urinary tract</a:t>
            </a:r>
          </a:p>
          <a:p>
            <a:pPr lvl="1"/>
            <a:r>
              <a:rPr lang="en-US" dirty="0"/>
              <a:t>Severe cases can cause swelling of kidney and abscess formation, and pus may fill renal pelvis</a:t>
            </a:r>
          </a:p>
          <a:p>
            <a:pPr lvl="1"/>
            <a:r>
              <a:rPr lang="en-US" dirty="0"/>
              <a:t>If left untreated, kidney damage may result</a:t>
            </a:r>
          </a:p>
          <a:p>
            <a:pPr lvl="1"/>
            <a:r>
              <a:rPr lang="en-US" dirty="0"/>
              <a:t>Normally is successfully treated with antibiotics</a:t>
            </a:r>
          </a:p>
        </p:txBody>
      </p:sp>
    </p:spTree>
    <p:extLst>
      <p:ext uri="{BB962C8B-B14F-4D97-AF65-F5344CB8AC3E}">
        <p14:creationId xmlns:p14="http://schemas.microsoft.com/office/powerpoint/2010/main" val="289700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Blood and Nerve Supply</a:t>
            </a:r>
          </a:p>
        </p:txBody>
      </p:sp>
      <p:sp>
        <p:nvSpPr>
          <p:cNvPr id="4" name="Content Placeholder 3"/>
          <p:cNvSpPr>
            <a:spLocks noGrp="1"/>
          </p:cNvSpPr>
          <p:nvPr>
            <p:ph idx="1"/>
          </p:nvPr>
        </p:nvSpPr>
        <p:spPr>
          <a:xfrm>
            <a:off x="457200" y="1600201"/>
            <a:ext cx="8229600" cy="2469907"/>
          </a:xfrm>
        </p:spPr>
        <p:txBody>
          <a:bodyPr>
            <a:spAutoFit/>
          </a:bodyPr>
          <a:lstStyle/>
          <a:p>
            <a:r>
              <a:rPr lang="en-US" dirty="0"/>
              <a:t>Blood: kidneys cleanse blood and adjust its composition, so it has a </a:t>
            </a:r>
            <a:r>
              <a:rPr lang="en-US" dirty="0">
                <a:sym typeface="Wingdings" charset="0"/>
              </a:rPr>
              <a:t>rich blood supply</a:t>
            </a:r>
            <a:endParaRPr lang="en-US" dirty="0"/>
          </a:p>
          <a:p>
            <a:pPr lvl="1"/>
            <a:r>
              <a:rPr lang="en-US" b="1" dirty="0"/>
              <a:t>Renal arteries </a:t>
            </a:r>
            <a:r>
              <a:rPr lang="en-US" dirty="0"/>
              <a:t>deliver about one-fourth (1200 ml) of cardiac output to kidneys each minute</a:t>
            </a:r>
          </a:p>
          <a:p>
            <a:pPr lvl="1"/>
            <a:r>
              <a:rPr lang="en-US" dirty="0"/>
              <a:t>Arterial flow: </a:t>
            </a:r>
            <a:r>
              <a:rPr lang="en-US" b="1" dirty="0"/>
              <a:t>renal </a:t>
            </a:r>
            <a:r>
              <a:rPr lang="en-US" b="1" dirty="0">
                <a:sym typeface="Wingdings" charset="0"/>
              </a:rPr>
              <a:t> segmental  interlobar  arcuate  cortical radiate </a:t>
            </a:r>
            <a:r>
              <a:rPr lang="en-US" dirty="0">
                <a:sym typeface="Wingdings" charset="0"/>
              </a:rPr>
              <a:t>(</a:t>
            </a:r>
            <a:r>
              <a:rPr lang="en-US" i="1" dirty="0">
                <a:sym typeface="Wingdings" charset="0"/>
              </a:rPr>
              <a:t>interlobular</a:t>
            </a:r>
            <a:r>
              <a:rPr lang="en-US" dirty="0">
                <a:sym typeface="Wingdings" charset="0"/>
              </a:rPr>
              <a:t>)</a:t>
            </a:r>
          </a:p>
          <a:p>
            <a:pPr lvl="1"/>
            <a:r>
              <a:rPr lang="en-US" dirty="0">
                <a:sym typeface="Wingdings" charset="0"/>
              </a:rPr>
              <a:t>Venous flow: </a:t>
            </a:r>
            <a:r>
              <a:rPr lang="en-US" b="1" dirty="0"/>
              <a:t>cortical radiate </a:t>
            </a:r>
            <a:r>
              <a:rPr lang="en-US" b="1" dirty="0">
                <a:sym typeface="Wingdings" charset="0"/>
              </a:rPr>
              <a:t> </a:t>
            </a:r>
            <a:r>
              <a:rPr lang="en-US" b="1" dirty="0"/>
              <a:t>arcuate </a:t>
            </a:r>
            <a:r>
              <a:rPr lang="en-US" b="1" dirty="0">
                <a:sym typeface="Wingdings" charset="0"/>
              </a:rPr>
              <a:t></a:t>
            </a:r>
            <a:r>
              <a:rPr lang="en-US" b="1" dirty="0"/>
              <a:t> interlobar </a:t>
            </a:r>
            <a:r>
              <a:rPr lang="en-US" b="1" dirty="0">
                <a:sym typeface="Wingdings" charset="0"/>
              </a:rPr>
              <a:t> </a:t>
            </a:r>
            <a:r>
              <a:rPr lang="en-US" b="1" dirty="0"/>
              <a:t>renal veins</a:t>
            </a:r>
          </a:p>
          <a:p>
            <a:pPr lvl="2"/>
            <a:r>
              <a:rPr lang="en-US" dirty="0"/>
              <a:t>No segmental veins </a:t>
            </a:r>
          </a:p>
          <a:p>
            <a:r>
              <a:rPr lang="en-US" dirty="0"/>
              <a:t>Nerve supply: via sympathetic fibers from </a:t>
            </a:r>
            <a:r>
              <a:rPr lang="en-US" b="1" dirty="0"/>
              <a:t>renal plexus</a:t>
            </a:r>
          </a:p>
        </p:txBody>
      </p:sp>
    </p:spTree>
    <p:extLst>
      <p:ext uri="{BB962C8B-B14F-4D97-AF65-F5344CB8AC3E}">
        <p14:creationId xmlns:p14="http://schemas.microsoft.com/office/powerpoint/2010/main" val="336148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Blood Vessels of the Kidney </a:t>
            </a:r>
            <a:r>
              <a:rPr lang="en-US" sz="2800" dirty="0">
                <a:latin typeface="Times New Roman"/>
              </a:rPr>
              <a:t>(1 of 2)</a:t>
            </a:r>
            <a:endParaRPr lang="en-IN" sz="2800" dirty="0">
              <a:latin typeface="Times New Roman"/>
            </a:endParaRPr>
          </a:p>
        </p:txBody>
      </p:sp>
      <p:pic>
        <p:nvPicPr>
          <p:cNvPr id="2" name="Picture 1" descr="Part (a) of this figure is a drawing of a frontal section illustrating major blood vessels. The kidney is shaped roughly like a kidney bean, with the renal artery and renal vein protruding from one side. The renal artery branches into segmental arteries in the interior of the kidney, which branch into interlobar arteries, then into arcuate arteries, then into cortical radiate arteries. The renal vein branches into interlobar veins, which branch into arcuate veins, then into cortical radiate veins. The cortical radiate veins and cortical radiate arteries are arranged in the renal cortex, the outer layer that surrounds the renal medu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135" y="1693404"/>
            <a:ext cx="3375471" cy="3869196"/>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25.5a </a:t>
            </a:r>
            <a:r>
              <a:rPr lang="en-US" dirty="0"/>
              <a:t>Blood vessels of the kidney.</a:t>
            </a:r>
          </a:p>
        </p:txBody>
      </p:sp>
    </p:spTree>
    <p:extLst>
      <p:ext uri="{BB962C8B-B14F-4D97-AF65-F5344CB8AC3E}">
        <p14:creationId xmlns:p14="http://schemas.microsoft.com/office/powerpoint/2010/main" val="356858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62000"/>
            <a:ext cx="8229600" cy="523220"/>
          </a:xfrm>
        </p:spPr>
        <p:txBody>
          <a:bodyPr vert="horz" lIns="0" tIns="0" rIns="0" bIns="0" rtlCol="0" anchor="t">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200" y="1600201"/>
            <a:ext cx="8229600" cy="738664"/>
          </a:xfrm>
        </p:spPr>
        <p:txBody>
          <a:bodyPr>
            <a:spAutoFit/>
          </a:bodyPr>
          <a:lstStyle/>
          <a:p>
            <a:r>
              <a:rPr lang="en-US" dirty="0"/>
              <a:t>Understanding the process of how the body eliminates wastes and toxins via urine will help you better understand what is happening when kidneys fail so you can better advise your patients with renal disease.</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Blood Vessels of the Kidney </a:t>
            </a:r>
            <a:r>
              <a:rPr lang="en-US" sz="2800" dirty="0">
                <a:latin typeface="Times New Roman"/>
              </a:rPr>
              <a:t>(2 of 2)</a:t>
            </a:r>
            <a:endParaRPr lang="en-IN" sz="2800" dirty="0">
              <a:latin typeface="Times New Roman"/>
            </a:endParaRPr>
          </a:p>
        </p:txBody>
      </p:sp>
      <p:pic>
        <p:nvPicPr>
          <p:cNvPr id="2" name="Picture 1" descr="Part (b) of this figure is a schematic diagram that shows the path of blood flow through renal blood vessels. We start at the top left of the diagram with the aorta, which flows into the renal artery. Blood then flows in the following sequence: segmental artery, interlobar artery, arcuate artery, and cortical radiate artery. At this point blood flow enters the nephron-associated blood vessels, which include the afferent arteriole, glomerulus (capillaries), afferent arteriole, and peritubular capillaries or vasa recta. After this point blood flow leaves the nephron-associated blood vessels, to continue into the cortical radiate vein, arcuate vein, interlobar vein, renal vein, and finally to the inferior vena cava. Blood may also flow from the peritubular capillaries (vasa recta) directly to the arcuate vein, where it joins the flow to the interlobar ve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986" y="1535084"/>
            <a:ext cx="3302924" cy="4256116"/>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25.5b </a:t>
            </a:r>
            <a:r>
              <a:rPr lang="en-US" dirty="0"/>
              <a:t>Blood vessels of the kidney.</a:t>
            </a:r>
          </a:p>
        </p:txBody>
      </p:sp>
    </p:spTree>
    <p:extLst>
      <p:ext uri="{BB962C8B-B14F-4D97-AF65-F5344CB8AC3E}">
        <p14:creationId xmlns:p14="http://schemas.microsoft.com/office/powerpoint/2010/main" val="396402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25.2 Nephrons</a:t>
            </a:r>
          </a:p>
        </p:txBody>
      </p:sp>
      <p:sp>
        <p:nvSpPr>
          <p:cNvPr id="4" name="Content Placeholder 3"/>
          <p:cNvSpPr>
            <a:spLocks noGrp="1"/>
          </p:cNvSpPr>
          <p:nvPr>
            <p:ph idx="1"/>
          </p:nvPr>
        </p:nvSpPr>
        <p:spPr>
          <a:xfrm>
            <a:off x="457200" y="1600201"/>
            <a:ext cx="8229600" cy="1769715"/>
          </a:xfrm>
        </p:spPr>
        <p:txBody>
          <a:bodyPr>
            <a:spAutoFit/>
          </a:bodyPr>
          <a:lstStyle/>
          <a:p>
            <a:r>
              <a:rPr lang="en-US" b="1" dirty="0"/>
              <a:t>Nephrons</a:t>
            </a:r>
            <a:r>
              <a:rPr lang="en-US" dirty="0"/>
              <a:t> are the structural and functional units that form urine</a:t>
            </a:r>
          </a:p>
          <a:p>
            <a:r>
              <a:rPr lang="en-US" dirty="0"/>
              <a:t>&gt; 1 million per kidney</a:t>
            </a:r>
          </a:p>
          <a:p>
            <a:r>
              <a:rPr lang="en-US" dirty="0"/>
              <a:t>Two main parts</a:t>
            </a:r>
          </a:p>
          <a:p>
            <a:pPr lvl="1"/>
            <a:r>
              <a:rPr lang="en-US" b="1" dirty="0"/>
              <a:t>Renal corpuscle</a:t>
            </a:r>
          </a:p>
          <a:p>
            <a:pPr lvl="1"/>
            <a:r>
              <a:rPr lang="en-US" b="1" dirty="0"/>
              <a:t>Renal tubule</a:t>
            </a:r>
          </a:p>
        </p:txBody>
      </p:sp>
    </p:spTree>
    <p:extLst>
      <p:ext uri="{BB962C8B-B14F-4D97-AF65-F5344CB8AC3E}">
        <p14:creationId xmlns:p14="http://schemas.microsoft.com/office/powerpoint/2010/main" val="184841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Corpuscle </a:t>
            </a:r>
            <a:r>
              <a:rPr lang="en-US" sz="2800" dirty="0">
                <a:latin typeface="Times New Roman"/>
              </a:rPr>
              <a:t>(1 of 2)</a:t>
            </a:r>
          </a:p>
        </p:txBody>
      </p:sp>
      <p:sp>
        <p:nvSpPr>
          <p:cNvPr id="4" name="Content Placeholder 3"/>
          <p:cNvSpPr>
            <a:spLocks noGrp="1"/>
          </p:cNvSpPr>
          <p:nvPr>
            <p:ph idx="1"/>
          </p:nvPr>
        </p:nvSpPr>
        <p:spPr>
          <a:xfrm>
            <a:off x="457200" y="1600201"/>
            <a:ext cx="8229600" cy="1567096"/>
          </a:xfrm>
        </p:spPr>
        <p:txBody>
          <a:bodyPr wrap="square">
            <a:spAutoFit/>
          </a:bodyPr>
          <a:lstStyle/>
          <a:p>
            <a:r>
              <a:rPr lang="en-US" dirty="0"/>
              <a:t>Two parts of renal corpuscle</a:t>
            </a:r>
          </a:p>
          <a:p>
            <a:pPr marL="690372" indent="-342900">
              <a:spcBef>
                <a:spcPts val="672"/>
              </a:spcBef>
              <a:buFont typeface="+mj-lt"/>
              <a:buAutoNum type="arabicPeriod"/>
            </a:pPr>
            <a:r>
              <a:rPr lang="en-US" dirty="0"/>
              <a:t> </a:t>
            </a:r>
            <a:r>
              <a:rPr lang="en-US" b="1" dirty="0"/>
              <a:t>Glomerulus</a:t>
            </a:r>
          </a:p>
          <a:p>
            <a:pPr marL="1143000" lvl="1" indent="-228600">
              <a:spcBef>
                <a:spcPts val="24"/>
              </a:spcBef>
            </a:pPr>
            <a:r>
              <a:rPr lang="en-US" dirty="0"/>
              <a:t>Tuft of capillaries composed of fenestrated endothelium </a:t>
            </a:r>
          </a:p>
          <a:p>
            <a:pPr marL="1543050" lvl="2">
              <a:spcBef>
                <a:spcPts val="24"/>
              </a:spcBef>
            </a:pPr>
            <a:r>
              <a:rPr lang="en-US" dirty="0">
                <a:sym typeface="Wingdings" charset="0"/>
              </a:rPr>
              <a:t>Highly porous capillaries</a:t>
            </a:r>
          </a:p>
          <a:p>
            <a:pPr marL="1543050" lvl="2">
              <a:spcBef>
                <a:spcPts val="24"/>
              </a:spcBef>
            </a:pPr>
            <a:r>
              <a:rPr lang="en-US" dirty="0">
                <a:sym typeface="Wingdings" charset="0"/>
              </a:rPr>
              <a:t>Allows for efficient </a:t>
            </a:r>
            <a:r>
              <a:rPr lang="en-US" b="1" dirty="0">
                <a:sym typeface="Wingdings" charset="0"/>
              </a:rPr>
              <a:t>filtrate</a:t>
            </a:r>
            <a:r>
              <a:rPr lang="en-US" dirty="0">
                <a:sym typeface="Wingdings" charset="0"/>
              </a:rPr>
              <a:t> formation</a:t>
            </a:r>
          </a:p>
          <a:p>
            <a:pPr marL="2000250" lvl="3">
              <a:spcBef>
                <a:spcPts val="24"/>
              </a:spcBef>
            </a:pPr>
            <a:r>
              <a:rPr lang="en-US" dirty="0">
                <a:sym typeface="Wingdings" charset="0"/>
              </a:rPr>
              <a:t>Filtrate: plasma-derived fluid that renal tubules process to form urine</a:t>
            </a:r>
            <a:endParaRPr lang="en-US" dirty="0"/>
          </a:p>
        </p:txBody>
      </p:sp>
    </p:spTree>
    <p:extLst>
      <p:ext uri="{BB962C8B-B14F-4D97-AF65-F5344CB8AC3E}">
        <p14:creationId xmlns:p14="http://schemas.microsoft.com/office/powerpoint/2010/main" val="207483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Corpuscle </a:t>
            </a:r>
            <a:r>
              <a:rPr lang="en-US" sz="2800" dirty="0">
                <a:latin typeface="Times New Roman"/>
              </a:rPr>
              <a:t>(2 of 2)</a:t>
            </a:r>
          </a:p>
        </p:txBody>
      </p:sp>
      <p:sp>
        <p:nvSpPr>
          <p:cNvPr id="4" name="Content Placeholder 3"/>
          <p:cNvSpPr>
            <a:spLocks noGrp="1"/>
          </p:cNvSpPr>
          <p:nvPr>
            <p:ph idx="1"/>
          </p:nvPr>
        </p:nvSpPr>
        <p:spPr>
          <a:xfrm>
            <a:off x="457200" y="1600201"/>
            <a:ext cx="8229600" cy="2708434"/>
          </a:xfrm>
        </p:spPr>
        <p:txBody>
          <a:bodyPr>
            <a:spAutoFit/>
          </a:bodyPr>
          <a:lstStyle/>
          <a:p>
            <a:pPr marL="690372" indent="-342900">
              <a:spcBef>
                <a:spcPts val="672"/>
              </a:spcBef>
              <a:buFont typeface="+mj-lt"/>
              <a:buAutoNum type="arabicPeriod" startAt="2"/>
            </a:pPr>
            <a:r>
              <a:rPr lang="en-US" dirty="0"/>
              <a:t> </a:t>
            </a:r>
            <a:r>
              <a:rPr lang="en-US" b="1" dirty="0"/>
              <a:t>Glomerular capsule</a:t>
            </a:r>
          </a:p>
          <a:p>
            <a:pPr marL="1143000" lvl="1" indent="-228600">
              <a:spcBef>
                <a:spcPts val="24"/>
              </a:spcBef>
            </a:pPr>
            <a:r>
              <a:rPr lang="en-US" dirty="0"/>
              <a:t>Also called </a:t>
            </a:r>
            <a:r>
              <a:rPr lang="en-US" b="1" dirty="0"/>
              <a:t>Bowman’s capsule</a:t>
            </a:r>
            <a:r>
              <a:rPr lang="en-US" dirty="0"/>
              <a:t>: cup-shaped, hollow structure surrounding glomerulus</a:t>
            </a:r>
          </a:p>
          <a:p>
            <a:pPr marL="1143000" lvl="1" indent="-228600">
              <a:spcBef>
                <a:spcPts val="24"/>
              </a:spcBef>
            </a:pPr>
            <a:r>
              <a:rPr lang="en-US" dirty="0"/>
              <a:t>Consists of two layers</a:t>
            </a:r>
          </a:p>
          <a:p>
            <a:pPr marL="1543050" lvl="2">
              <a:spcBef>
                <a:spcPts val="24"/>
              </a:spcBef>
            </a:pPr>
            <a:r>
              <a:rPr lang="en-US" i="1" dirty="0">
                <a:sym typeface="Wingdings" charset="0"/>
              </a:rPr>
              <a:t>Parietal laye</a:t>
            </a:r>
            <a:r>
              <a:rPr lang="en-US" i="1" spc="-150" dirty="0">
                <a:sym typeface="Wingdings" charset="0"/>
              </a:rPr>
              <a:t>r</a:t>
            </a:r>
            <a:r>
              <a:rPr lang="en-US" i="1" spc="-300" dirty="0">
                <a:sym typeface="Wingdings" charset="0"/>
              </a:rPr>
              <a:t> </a:t>
            </a:r>
            <a:r>
              <a:rPr lang="en-US" dirty="0">
                <a:sym typeface="Wingdings" charset="0"/>
              </a:rPr>
              <a:t>: simple squamous epithelium</a:t>
            </a:r>
          </a:p>
          <a:p>
            <a:pPr marL="1543050" lvl="2">
              <a:spcBef>
                <a:spcPts val="24"/>
              </a:spcBef>
            </a:pPr>
            <a:r>
              <a:rPr lang="en-US" i="1" dirty="0">
                <a:sym typeface="Wingdings" charset="0"/>
              </a:rPr>
              <a:t>Visceral layer</a:t>
            </a:r>
            <a:r>
              <a:rPr lang="en-US" i="1" spc="-300" dirty="0">
                <a:sym typeface="Wingdings" charset="0"/>
              </a:rPr>
              <a:t> </a:t>
            </a:r>
            <a:r>
              <a:rPr lang="en-US" dirty="0">
                <a:sym typeface="Wingdings" charset="0"/>
              </a:rPr>
              <a:t>: clings to glomerular capillaries; branching epithelial </a:t>
            </a:r>
            <a:r>
              <a:rPr lang="en-US" b="1" dirty="0">
                <a:sym typeface="Wingdings" charset="0"/>
              </a:rPr>
              <a:t>podocytes</a:t>
            </a:r>
          </a:p>
          <a:p>
            <a:pPr marL="2000250" lvl="3">
              <a:spcBef>
                <a:spcPts val="24"/>
              </a:spcBef>
            </a:pPr>
            <a:r>
              <a:rPr lang="en-US" dirty="0">
                <a:sym typeface="Wingdings" charset="0"/>
              </a:rPr>
              <a:t>Extensions terminate in </a:t>
            </a:r>
            <a:r>
              <a:rPr lang="en-US" b="1" dirty="0">
                <a:sym typeface="Wingdings" charset="0"/>
              </a:rPr>
              <a:t>foot processes </a:t>
            </a:r>
            <a:r>
              <a:rPr lang="en-US" dirty="0">
                <a:sym typeface="Wingdings" charset="0"/>
              </a:rPr>
              <a:t>that cling to basement membrane</a:t>
            </a:r>
          </a:p>
          <a:p>
            <a:pPr marL="2000250" lvl="3">
              <a:spcBef>
                <a:spcPts val="24"/>
              </a:spcBef>
            </a:pPr>
            <a:r>
              <a:rPr lang="en-US" b="1" dirty="0">
                <a:sym typeface="Wingdings" charset="0"/>
              </a:rPr>
              <a:t>Filtration slits </a:t>
            </a:r>
            <a:r>
              <a:rPr lang="en-US" dirty="0">
                <a:sym typeface="Wingdings" charset="0"/>
              </a:rPr>
              <a:t>between foot processes allow filtrate to pass into </a:t>
            </a:r>
            <a:r>
              <a:rPr lang="en-US" b="1" dirty="0">
                <a:sym typeface="Wingdings" charset="0"/>
              </a:rPr>
              <a:t>capsular space</a:t>
            </a:r>
            <a:endParaRPr lang="en-US" b="1" dirty="0"/>
          </a:p>
        </p:txBody>
      </p:sp>
    </p:spTree>
    <p:extLst>
      <p:ext uri="{BB962C8B-B14F-4D97-AF65-F5344CB8AC3E}">
        <p14:creationId xmlns:p14="http://schemas.microsoft.com/office/powerpoint/2010/main" val="117784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(1 of 8)</a:t>
            </a:r>
            <a:endParaRPr lang="en-IN" sz="2800" dirty="0">
              <a:latin typeface="Times New Roman"/>
            </a:endParaRPr>
          </a:p>
        </p:txBody>
      </p:sp>
      <p:pic>
        <p:nvPicPr>
          <p:cNvPr id="2" name="Picture 1" descr="This figure is a schematic view of a nephron and collecting duct depicting the structural characteristics of epithelial cells forming the various regions.&#10;- Illustration 1 is an overview of a cross section of a kidney is depicted, labeling the renal cortex, renal medulla, renal pelvis and ureter.&#10;- Illustration 2 is an enlarged view of a section of Illustration 1 at the point where the renal cortex and renal medulla meet. The different structures are enlarged even further to show the cellular level. Characteristics of different epithelial cells for each region are shown.&#10;- Renal corpuscle found in the cortex is made up of:&#10;- Glomerular capsule - is made up of two layers shown in a more enlarged view:&#10;- Parietal layer of glomerular capsule is made up of flattened epithelial cells.&#10;- Visceral layer of glomerular capsule is made up of 3 layers:&#10;- Podocytes: shown as cells with multiple foot-like extensions.&#10;- Fenestrated endothelium of the glomerulus shown as very flattened epithelial cells.&#10;- Basement membrane of connective tissue that binds the podocyte and fenestrated endothelium.&#10;- Proximal Convoluted Tubule is found mostly in the cortex.&#10;- Proximal convoluted tubule cells are shown in enlarged view to be cuboidal shaped with highly infolded basolateral membranes and apical microvilli, as well as many mitochondria.&#10;- Nephron loop is found in the medulla and is made up of&#10;- Descending limb contains thin segment cells&#10;- Thin segment cells are shown in enlarged view as simple squamous epithelium&#10;- Ascending limb contains thick segment cells which are cuboidal shaped.&#10;- Distal Convoluted Tubule is found entirely in the cortex.&#10;- Distal convoluted tubule cells are shown in enlarged view as cuboidal epithelium, but thinner than proximal convoluted tubule cells, and also almost entirely lack microvilli.&#10;- Collecting Duct is found in both cortex and medulla and has two types of cells both shown in enlarged view:&#10;- Principal cells have sparse, short microvilli&#10;- Intercalated cells are cuboidal with abundant microvill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774" y="1371600"/>
            <a:ext cx="4089862" cy="4455622"/>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306820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(2 of 8)</a:t>
            </a:r>
            <a:endParaRPr lang="en-IN" sz="2800" dirty="0">
              <a:latin typeface="Times New Roman"/>
            </a:endParaRPr>
          </a:p>
        </p:txBody>
      </p:sp>
      <p:pic>
        <p:nvPicPr>
          <p:cNvPr id="2" name="Picture 1" descr="- Parietal layer of glomerular capsule is made up of flattened epithelial cells."/>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93488" y="2078593"/>
            <a:ext cx="7557025" cy="2700815"/>
          </a:xfrm>
          <a:prstGeom prst="rect">
            <a:avLst/>
          </a:prstGeom>
        </p:spPr>
      </p:pic>
      <p:sp>
        <p:nvSpPr>
          <p:cNvPr id="5" name="Content Placeholder 4"/>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205382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(3 of 8)</a:t>
            </a:r>
            <a:endParaRPr lang="en-IN" sz="2800" dirty="0">
              <a:latin typeface="Times New Roman"/>
            </a:endParaRPr>
          </a:p>
        </p:txBody>
      </p:sp>
      <p:pic>
        <p:nvPicPr>
          <p:cNvPr id="5" name="Picture 4" descr="- Visceral layer of glomerular capsule is made up of 3 layers:&#10;- Podocytes: shown as cells with multiple foot-like extensions.&#10;- Fenestrated endothelium of the glomerulus shown as very flattened epithelial cells.&#10;- Basement membrane of connective tissue that binds the podocyte and fenestrated endothel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742995"/>
            <a:ext cx="6870023" cy="3895805"/>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137912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(1 of 6)</a:t>
            </a:r>
          </a:p>
        </p:txBody>
      </p:sp>
      <p:sp>
        <p:nvSpPr>
          <p:cNvPr id="4" name="Content Placeholder 3"/>
          <p:cNvSpPr>
            <a:spLocks noGrp="1"/>
          </p:cNvSpPr>
          <p:nvPr>
            <p:ph idx="1"/>
          </p:nvPr>
        </p:nvSpPr>
        <p:spPr>
          <a:xfrm>
            <a:off x="457200" y="1600201"/>
            <a:ext cx="7924800" cy="3177793"/>
          </a:xfrm>
        </p:spPr>
        <p:txBody>
          <a:bodyPr wrap="square">
            <a:spAutoFit/>
          </a:bodyPr>
          <a:lstStyle/>
          <a:p>
            <a:pPr>
              <a:lnSpc>
                <a:spcPct val="90000"/>
              </a:lnSpc>
            </a:pPr>
            <a:r>
              <a:rPr lang="en-US" b="1" dirty="0"/>
              <a:t>Renal tubule </a:t>
            </a:r>
            <a:r>
              <a:rPr lang="en-US" dirty="0"/>
              <a:t>is about 3 cm (1.2</a:t>
            </a:r>
            <a:r>
              <a:rPr lang="en-US" altLang="ja-JP" dirty="0"/>
              <a:t> in.) long </a:t>
            </a:r>
          </a:p>
          <a:p>
            <a:pPr>
              <a:lnSpc>
                <a:spcPct val="90000"/>
              </a:lnSpc>
            </a:pPr>
            <a:r>
              <a:rPr lang="en-US" dirty="0"/>
              <a:t>Consists of single layer of epithelial cells, but each region has its own unique histology and function</a:t>
            </a:r>
          </a:p>
          <a:p>
            <a:pPr>
              <a:lnSpc>
                <a:spcPct val="90000"/>
              </a:lnSpc>
            </a:pPr>
            <a:r>
              <a:rPr lang="en-US" dirty="0"/>
              <a:t>Three major parts</a:t>
            </a:r>
          </a:p>
          <a:p>
            <a:pPr marL="800100" lvl="1" indent="-342900">
              <a:lnSpc>
                <a:spcPct val="90000"/>
              </a:lnSpc>
              <a:buFont typeface="+mj-lt"/>
              <a:buAutoNum type="arabicPeriod"/>
            </a:pPr>
            <a:r>
              <a:rPr lang="en-US" dirty="0"/>
              <a:t> </a:t>
            </a:r>
            <a:r>
              <a:rPr lang="en-US" b="1" dirty="0"/>
              <a:t>Proximal convoluted tubule</a:t>
            </a:r>
          </a:p>
          <a:p>
            <a:pPr lvl="2">
              <a:lnSpc>
                <a:spcPct val="90000"/>
              </a:lnSpc>
            </a:pPr>
            <a:r>
              <a:rPr lang="en-US" dirty="0"/>
              <a:t>Proximal, </a:t>
            </a:r>
            <a:r>
              <a:rPr lang="en-US" dirty="0">
                <a:sym typeface="Wingdings" charset="0"/>
              </a:rPr>
              <a:t>closest to renal corpuscle</a:t>
            </a:r>
            <a:endParaRPr lang="en-US" dirty="0"/>
          </a:p>
          <a:p>
            <a:pPr marL="800100" lvl="1" indent="-342900">
              <a:lnSpc>
                <a:spcPct val="90000"/>
              </a:lnSpc>
              <a:buFont typeface="+mj-lt"/>
              <a:buAutoNum type="arabicPeriod"/>
            </a:pPr>
            <a:r>
              <a:rPr lang="en-US" dirty="0"/>
              <a:t> </a:t>
            </a:r>
            <a:r>
              <a:rPr lang="en-US" b="1" dirty="0"/>
              <a:t>Nephron loop</a:t>
            </a:r>
            <a:r>
              <a:rPr lang="en-US" dirty="0"/>
              <a:t>	</a:t>
            </a:r>
          </a:p>
          <a:p>
            <a:pPr marL="800100" lvl="1" indent="-342900">
              <a:lnSpc>
                <a:spcPct val="90000"/>
              </a:lnSpc>
              <a:buFont typeface="+mj-lt"/>
              <a:buAutoNum type="arabicPeriod"/>
            </a:pPr>
            <a:r>
              <a:rPr lang="en-US" dirty="0"/>
              <a:t> </a:t>
            </a:r>
            <a:r>
              <a:rPr lang="en-US" b="1" dirty="0"/>
              <a:t>Distal convoluted tubule</a:t>
            </a:r>
          </a:p>
          <a:p>
            <a:pPr lvl="2">
              <a:lnSpc>
                <a:spcPct val="90000"/>
              </a:lnSpc>
            </a:pPr>
            <a:r>
              <a:rPr lang="en-US" dirty="0"/>
              <a:t>Distal,</a:t>
            </a:r>
            <a:r>
              <a:rPr lang="en-US" dirty="0">
                <a:sym typeface="Wingdings" charset="0"/>
              </a:rPr>
              <a:t> farthest from renal corpuscle</a:t>
            </a:r>
          </a:p>
          <a:p>
            <a:pPr>
              <a:lnSpc>
                <a:spcPct val="90000"/>
              </a:lnSpc>
            </a:pPr>
            <a:r>
              <a:rPr lang="en-US" dirty="0"/>
              <a:t>Distal convoluted tubule drains into </a:t>
            </a:r>
            <a:r>
              <a:rPr lang="en-US" b="1" dirty="0"/>
              <a:t>collecting duct</a:t>
            </a:r>
          </a:p>
        </p:txBody>
      </p:sp>
    </p:spTree>
    <p:extLst>
      <p:ext uri="{BB962C8B-B14F-4D97-AF65-F5344CB8AC3E}">
        <p14:creationId xmlns:p14="http://schemas.microsoft.com/office/powerpoint/2010/main" val="348494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(2 of 6)</a:t>
            </a:r>
          </a:p>
        </p:txBody>
      </p:sp>
      <p:sp>
        <p:nvSpPr>
          <p:cNvPr id="4" name="Content Placeholder 3"/>
          <p:cNvSpPr>
            <a:spLocks noGrp="1"/>
          </p:cNvSpPr>
          <p:nvPr>
            <p:ph idx="1"/>
          </p:nvPr>
        </p:nvSpPr>
        <p:spPr>
          <a:xfrm>
            <a:off x="457200" y="1600201"/>
            <a:ext cx="8229600" cy="1862048"/>
          </a:xfrm>
        </p:spPr>
        <p:txBody>
          <a:bodyPr>
            <a:spAutoFit/>
          </a:bodyPr>
          <a:lstStyle/>
          <a:p>
            <a:pPr marL="342900" indent="-342900">
              <a:buFont typeface="+mj-lt"/>
              <a:buAutoNum type="arabicPeriod"/>
            </a:pPr>
            <a:r>
              <a:rPr lang="en-US" dirty="0"/>
              <a:t> </a:t>
            </a:r>
            <a:r>
              <a:rPr lang="en-US" b="1" dirty="0"/>
              <a:t>Proximal convoluted tubule </a:t>
            </a:r>
            <a:r>
              <a:rPr lang="en-US" dirty="0"/>
              <a:t>(</a:t>
            </a:r>
            <a:r>
              <a:rPr lang="en-US" b="1" dirty="0"/>
              <a:t>PCT</a:t>
            </a:r>
            <a:r>
              <a:rPr lang="en-US" dirty="0"/>
              <a:t>)</a:t>
            </a:r>
            <a:r>
              <a:rPr lang="en-US" b="1" dirty="0"/>
              <a:t> </a:t>
            </a:r>
          </a:p>
          <a:p>
            <a:pPr lvl="1"/>
            <a:r>
              <a:rPr lang="en-US" dirty="0"/>
              <a:t>Cuboidal cells with dense microvilli that form brush border</a:t>
            </a:r>
          </a:p>
          <a:p>
            <a:pPr lvl="2"/>
            <a:r>
              <a:rPr lang="en-US" dirty="0">
                <a:sym typeface="Wingdings" charset="0"/>
              </a:rPr>
              <a:t>Increase surface area</a:t>
            </a:r>
          </a:p>
          <a:p>
            <a:pPr lvl="2"/>
            <a:r>
              <a:rPr lang="en-US" dirty="0">
                <a:sym typeface="Wingdings" charset="0"/>
              </a:rPr>
              <a:t>Also have </a:t>
            </a:r>
            <a:r>
              <a:rPr lang="en-US" dirty="0"/>
              <a:t>large mitochondria</a:t>
            </a:r>
          </a:p>
          <a:p>
            <a:pPr lvl="1"/>
            <a:r>
              <a:rPr lang="en-US" dirty="0"/>
              <a:t>Functions in reabsorption and secretion</a:t>
            </a:r>
          </a:p>
          <a:p>
            <a:pPr lvl="1"/>
            <a:r>
              <a:rPr lang="en-US" dirty="0"/>
              <a:t>Confined to cortex</a:t>
            </a:r>
          </a:p>
        </p:txBody>
      </p:sp>
    </p:spTree>
    <p:extLst>
      <p:ext uri="{BB962C8B-B14F-4D97-AF65-F5344CB8AC3E}">
        <p14:creationId xmlns:p14="http://schemas.microsoft.com/office/powerpoint/2010/main" val="310137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(4 of 8)</a:t>
            </a:r>
            <a:endParaRPr lang="en-IN" sz="2800" dirty="0">
              <a:latin typeface="Times New Roman"/>
            </a:endParaRPr>
          </a:p>
        </p:txBody>
      </p:sp>
      <p:pic>
        <p:nvPicPr>
          <p:cNvPr id="5" name="Picture 4" descr="- Proximal Convoluted Tubule is found mostly in the cortex.&#10;- Proximal convoluted tubule cells are shown in enlarged view to be cuboidal shaped with highly infolded basolateral membranes and apical microvilli, as well as many mitochondr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3" y="1733676"/>
            <a:ext cx="6245475" cy="3896657"/>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235742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spAutoFit/>
          </a:bodyPr>
          <a:lstStyle/>
          <a:p>
            <a:r>
              <a:rPr lang="en-US" altLang="en-US" sz="3200" dirty="0"/>
              <a:t>Video: Why This Matters (Career Connection)</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Why This Matters (Career Connection)</a:t>
            </a:r>
            <a:endParaRPr lang="en-IN" b="1" dirty="0"/>
          </a:p>
          <a:p>
            <a:pPr marL="432" algn="ctr"/>
            <a:endParaRPr lang="en-IN" i="1" dirty="0"/>
          </a:p>
          <a:p>
            <a:pPr marL="432" algn="ctr"/>
            <a:r>
              <a:rPr lang="en-IN" sz="1200" u="sng" dirty="0">
                <a:solidFill>
                  <a:srgbClr val="0000FF"/>
                </a:solidFill>
                <a:hlinkClick r:id="rId3" tooltip="https://mediaplayer.pearsoncmg.com/assets/secs_wtm_ch_25_peter_v5"/>
              </a:rPr>
              <a:t>https://mediaplayer.pearsoncmg.com/assets/secs_wtm_ch_25_peter_v5</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(3 of 6)</a:t>
            </a:r>
          </a:p>
        </p:txBody>
      </p:sp>
      <p:sp>
        <p:nvSpPr>
          <p:cNvPr id="4" name="Content Placeholder 3"/>
          <p:cNvSpPr>
            <a:spLocks noGrp="1"/>
          </p:cNvSpPr>
          <p:nvPr>
            <p:ph idx="1"/>
          </p:nvPr>
        </p:nvSpPr>
        <p:spPr>
          <a:xfrm>
            <a:off x="457200" y="1600201"/>
            <a:ext cx="8229600" cy="3400931"/>
          </a:xfrm>
        </p:spPr>
        <p:txBody>
          <a:bodyPr>
            <a:spAutoFit/>
          </a:bodyPr>
          <a:lstStyle/>
          <a:p>
            <a:pPr marL="342900" indent="-342900">
              <a:buFont typeface="+mj-lt"/>
              <a:buAutoNum type="arabicPeriod" startAt="2"/>
            </a:pPr>
            <a:r>
              <a:rPr lang="en-US" dirty="0"/>
              <a:t> </a:t>
            </a:r>
            <a:r>
              <a:rPr lang="en-US" b="1" dirty="0"/>
              <a:t>Nephron loop</a:t>
            </a:r>
          </a:p>
          <a:p>
            <a:pPr lvl="1"/>
            <a:r>
              <a:rPr lang="en-US" dirty="0"/>
              <a:t>Formerly called </a:t>
            </a:r>
            <a:r>
              <a:rPr lang="en-US" i="1" dirty="0"/>
              <a:t>loop of Henle</a:t>
            </a:r>
          </a:p>
          <a:p>
            <a:pPr lvl="1"/>
            <a:r>
              <a:rPr lang="en-US" dirty="0"/>
              <a:t>U-shaped structure consisting of two limbs </a:t>
            </a:r>
          </a:p>
          <a:p>
            <a:pPr lvl="2"/>
            <a:r>
              <a:rPr lang="en-US" b="1" dirty="0"/>
              <a:t>Descending limb</a:t>
            </a:r>
          </a:p>
          <a:p>
            <a:pPr lvl="3"/>
            <a:r>
              <a:rPr lang="en-US" dirty="0"/>
              <a:t>Proximal part of descending limb is continuous with proximal tubule</a:t>
            </a:r>
          </a:p>
          <a:p>
            <a:pPr lvl="3"/>
            <a:r>
              <a:rPr lang="en-US" dirty="0"/>
              <a:t>Distal portion also called </a:t>
            </a:r>
            <a:r>
              <a:rPr lang="en-US" i="1" dirty="0"/>
              <a:t>descending thin limb</a:t>
            </a:r>
            <a:r>
              <a:rPr lang="en-US" dirty="0"/>
              <a:t>; simple squamous epithelium</a:t>
            </a:r>
          </a:p>
          <a:p>
            <a:pPr lvl="2"/>
            <a:r>
              <a:rPr lang="en-US" b="1" dirty="0"/>
              <a:t>Ascending limb </a:t>
            </a:r>
          </a:p>
          <a:p>
            <a:pPr lvl="3"/>
            <a:r>
              <a:rPr lang="en-US" dirty="0"/>
              <a:t>Thick ascending limb</a:t>
            </a:r>
          </a:p>
          <a:p>
            <a:pPr lvl="4"/>
            <a:r>
              <a:rPr lang="en-US" dirty="0"/>
              <a:t>Thin in some nephrons</a:t>
            </a:r>
          </a:p>
          <a:p>
            <a:pPr lvl="3"/>
            <a:r>
              <a:rPr lang="en-US" dirty="0"/>
              <a:t>Cuboidal or columnar cells</a:t>
            </a:r>
          </a:p>
        </p:txBody>
      </p:sp>
    </p:spTree>
    <p:extLst>
      <p:ext uri="{BB962C8B-B14F-4D97-AF65-F5344CB8AC3E}">
        <p14:creationId xmlns:p14="http://schemas.microsoft.com/office/powerpoint/2010/main" val="337947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(5 of 8)</a:t>
            </a:r>
            <a:endParaRPr lang="en-IN" sz="2800" dirty="0">
              <a:latin typeface="Times New Roman"/>
            </a:endParaRPr>
          </a:p>
        </p:txBody>
      </p:sp>
      <p:pic>
        <p:nvPicPr>
          <p:cNvPr id="5" name="Picture 4" descr="- Nephron loop is found in the medulla and is made up of&#10;- Descending limb contains thin segment cells&#10;- Thin segment cells are shown in enlarged view as simple squamous epithelium&#10;- Ascending limb contains thick segment cells which are cuboidal shap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2346613"/>
            <a:ext cx="7557025" cy="2164773"/>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15636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(4 of 6)</a:t>
            </a:r>
          </a:p>
        </p:txBody>
      </p:sp>
      <p:sp>
        <p:nvSpPr>
          <p:cNvPr id="4" name="Content Placeholder 3"/>
          <p:cNvSpPr>
            <a:spLocks noGrp="1"/>
          </p:cNvSpPr>
          <p:nvPr>
            <p:ph idx="1"/>
          </p:nvPr>
        </p:nvSpPr>
        <p:spPr>
          <a:xfrm>
            <a:off x="457200" y="1600201"/>
            <a:ext cx="8229600" cy="1215717"/>
          </a:xfrm>
        </p:spPr>
        <p:txBody>
          <a:bodyPr>
            <a:spAutoFit/>
          </a:bodyPr>
          <a:lstStyle/>
          <a:p>
            <a:pPr marL="342900" indent="-342900">
              <a:buFont typeface="+mj-lt"/>
              <a:buAutoNum type="arabicPeriod" startAt="3"/>
            </a:pPr>
            <a:r>
              <a:rPr lang="en-US" dirty="0"/>
              <a:t> </a:t>
            </a:r>
            <a:r>
              <a:rPr lang="en-US" b="1" dirty="0"/>
              <a:t>Distal convoluted tubule </a:t>
            </a:r>
            <a:r>
              <a:rPr lang="en-US" dirty="0"/>
              <a:t>(</a:t>
            </a:r>
            <a:r>
              <a:rPr lang="en-US" b="1" dirty="0"/>
              <a:t>DCT</a:t>
            </a:r>
            <a:r>
              <a:rPr lang="en-US" dirty="0"/>
              <a:t>)</a:t>
            </a:r>
          </a:p>
          <a:p>
            <a:pPr lvl="1"/>
            <a:r>
              <a:rPr lang="en-US" dirty="0"/>
              <a:t>Cuboidal cells with very few microvilli </a:t>
            </a:r>
          </a:p>
          <a:p>
            <a:pPr lvl="1"/>
            <a:r>
              <a:rPr lang="en-US" dirty="0"/>
              <a:t>Function more in secretion than reabsorption</a:t>
            </a:r>
          </a:p>
          <a:p>
            <a:pPr lvl="1"/>
            <a:r>
              <a:rPr lang="en-US" dirty="0"/>
              <a:t>Confined to cortex</a:t>
            </a:r>
          </a:p>
        </p:txBody>
      </p:sp>
    </p:spTree>
    <p:extLst>
      <p:ext uri="{BB962C8B-B14F-4D97-AF65-F5344CB8AC3E}">
        <p14:creationId xmlns:p14="http://schemas.microsoft.com/office/powerpoint/2010/main" val="2307484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(6 of 8)</a:t>
            </a:r>
            <a:endParaRPr lang="en-IN" sz="2800" dirty="0">
              <a:latin typeface="Times New Roman"/>
            </a:endParaRPr>
          </a:p>
        </p:txBody>
      </p:sp>
      <p:pic>
        <p:nvPicPr>
          <p:cNvPr id="5" name="Picture 4" descr="- Distal Convoluted Tubule is found entirely in the cortex.&#10;- Distal convoluted tubule cells are shown in enlarged view as cuboidal epithelium, but thinner than proximal convoluted tubule cells, and also almost entirely lack microvill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88" y="1566121"/>
            <a:ext cx="7557025" cy="3725759"/>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437584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Cortical Tissue</a:t>
            </a:r>
            <a:endParaRPr lang="en-IN" dirty="0">
              <a:latin typeface="Times New Roman"/>
            </a:endParaRPr>
          </a:p>
        </p:txBody>
      </p:sp>
      <p:pic>
        <p:nvPicPr>
          <p:cNvPr id="2" name="Picture 1" descr="This figure is a photomicrograph (415X) that shows a close-up of renal cortical tissue and a renal corpuscle.&#10; - Renal corpuscle&#10; - Glomerulus is shown as an enclosed region, roughly circular, purple-pink, and spotted with dark irregular dots. &#10; - Glomerular capsular space is seen as a white border around the glomerulus. &#10; - Squamous epithelium of the parietal layer of the glomerular capsule is seen surrounding the capsular space as a thin dark border. &#10; - Proximal convoluted tubule&#10; - Located next to the renal corpuscle is a small pinkish oval region that has a fuzzy- looking lumen due to long microvilli. &#10; - Distal convoluted tubule&#10; - Located nearby the proximal convoluted tubule and seen as a whitish oval region with a clear lum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291" y="1612795"/>
            <a:ext cx="3375471" cy="3949805"/>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25.7 </a:t>
            </a:r>
            <a:r>
              <a:rPr lang="en-US" dirty="0"/>
              <a:t>Renal cortical tissue.</a:t>
            </a:r>
          </a:p>
        </p:txBody>
      </p:sp>
    </p:spTree>
    <p:extLst>
      <p:ext uri="{BB962C8B-B14F-4D97-AF65-F5344CB8AC3E}">
        <p14:creationId xmlns:p14="http://schemas.microsoft.com/office/powerpoint/2010/main" val="162476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(5 of 6)</a:t>
            </a:r>
          </a:p>
        </p:txBody>
      </p:sp>
      <p:sp>
        <p:nvSpPr>
          <p:cNvPr id="4" name="Content Placeholder 3"/>
          <p:cNvSpPr>
            <a:spLocks noGrp="1"/>
          </p:cNvSpPr>
          <p:nvPr>
            <p:ph idx="1"/>
          </p:nvPr>
        </p:nvSpPr>
        <p:spPr>
          <a:xfrm>
            <a:off x="457200" y="1600201"/>
            <a:ext cx="8229600" cy="2831544"/>
          </a:xfrm>
        </p:spPr>
        <p:txBody>
          <a:bodyPr>
            <a:spAutoFit/>
          </a:bodyPr>
          <a:lstStyle/>
          <a:p>
            <a:r>
              <a:rPr lang="en-US" b="1" dirty="0"/>
              <a:t>Collecting ducts</a:t>
            </a:r>
          </a:p>
          <a:p>
            <a:pPr lvl="1"/>
            <a:r>
              <a:rPr lang="en-US" dirty="0"/>
              <a:t>Two cell types</a:t>
            </a:r>
          </a:p>
          <a:p>
            <a:pPr lvl="2"/>
            <a:r>
              <a:rPr lang="en-US" b="1" dirty="0"/>
              <a:t>Principal cells</a:t>
            </a:r>
          </a:p>
          <a:p>
            <a:pPr lvl="3"/>
            <a:r>
              <a:rPr lang="en-US" dirty="0"/>
              <a:t>Sparse with short microvilli</a:t>
            </a:r>
          </a:p>
          <a:p>
            <a:pPr lvl="3"/>
            <a:r>
              <a:rPr lang="en-US" dirty="0"/>
              <a:t>Maintain water and </a:t>
            </a:r>
            <a:r>
              <a:rPr lang="en-US" i="0" dirty="0">
                <a:latin typeface="Arial" panose="020B0604020202020204" pitchFamily="34" charset="0"/>
                <a:cs typeface="Arial" panose="020B0604020202020204" pitchFamily="34" charset="0"/>
              </a:rPr>
              <a:t>Na</a:t>
            </a:r>
            <a:r>
              <a:rPr lang="en-US" i="0" baseline="30000" dirty="0">
                <a:latin typeface="Arial" panose="020B0604020202020204" pitchFamily="34" charset="0"/>
                <a:cs typeface="Arial" panose="020B0604020202020204" pitchFamily="34" charset="0"/>
              </a:rPr>
              <a:t>+</a:t>
            </a:r>
            <a:r>
              <a:rPr lang="en-US" i="0" dirty="0">
                <a:latin typeface="Times New Roman" panose="02020603050405020304" pitchFamily="18" charset="0"/>
                <a:cs typeface="Times New Roman" panose="02020603050405020304" pitchFamily="18" charset="0"/>
              </a:rPr>
              <a:t> </a:t>
            </a:r>
            <a:r>
              <a:rPr lang="en-US" dirty="0"/>
              <a:t>balance</a:t>
            </a:r>
          </a:p>
          <a:p>
            <a:pPr lvl="2"/>
            <a:r>
              <a:rPr lang="en-US" b="1" dirty="0"/>
              <a:t>Intercalated cells</a:t>
            </a:r>
          </a:p>
          <a:p>
            <a:pPr lvl="3"/>
            <a:r>
              <a:rPr lang="en-US" dirty="0"/>
              <a:t>Cuboidal cells with abundant microvilli</a:t>
            </a:r>
          </a:p>
          <a:p>
            <a:pPr lvl="3"/>
            <a:r>
              <a:rPr lang="en-US" dirty="0"/>
              <a:t>Two types of intercalated cells</a:t>
            </a:r>
          </a:p>
          <a:p>
            <a:pPr lvl="4"/>
            <a:r>
              <a:rPr lang="en-US" dirty="0"/>
              <a:t>A and B: both help maintain acid-base balance of blood</a:t>
            </a:r>
          </a:p>
        </p:txBody>
      </p:sp>
    </p:spTree>
    <p:extLst>
      <p:ext uri="{BB962C8B-B14F-4D97-AF65-F5344CB8AC3E}">
        <p14:creationId xmlns:p14="http://schemas.microsoft.com/office/powerpoint/2010/main" val="3777145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Renal Tubule and Collecting Duct </a:t>
            </a:r>
            <a:r>
              <a:rPr lang="en-US" sz="2800" dirty="0">
                <a:latin typeface="Times New Roman"/>
              </a:rPr>
              <a:t>(6 of 6)</a:t>
            </a:r>
          </a:p>
        </p:txBody>
      </p:sp>
      <p:sp>
        <p:nvSpPr>
          <p:cNvPr id="4" name="Content Placeholder 3"/>
          <p:cNvSpPr>
            <a:spLocks noGrp="1"/>
          </p:cNvSpPr>
          <p:nvPr>
            <p:ph idx="1"/>
          </p:nvPr>
        </p:nvSpPr>
        <p:spPr>
          <a:xfrm>
            <a:off x="457200" y="1600201"/>
            <a:ext cx="8229600" cy="1538883"/>
          </a:xfrm>
        </p:spPr>
        <p:txBody>
          <a:bodyPr>
            <a:spAutoFit/>
          </a:bodyPr>
          <a:lstStyle/>
          <a:p>
            <a:pPr marL="347472" lvl="1" indent="-347472">
              <a:buFont typeface="Arial"/>
              <a:buChar char="•"/>
            </a:pPr>
            <a:r>
              <a:rPr lang="en-US" b="1" dirty="0"/>
              <a:t>Collecting ducts (cont.)</a:t>
            </a:r>
          </a:p>
          <a:p>
            <a:pPr lvl="1"/>
            <a:r>
              <a:rPr lang="en-US" dirty="0"/>
              <a:t>Collecting ducts receive filtrate from many nephrons</a:t>
            </a:r>
          </a:p>
          <a:p>
            <a:pPr lvl="1"/>
            <a:r>
              <a:rPr lang="en-US" dirty="0"/>
              <a:t>Run through medullary pyramids</a:t>
            </a:r>
          </a:p>
          <a:p>
            <a:pPr lvl="2"/>
            <a:r>
              <a:rPr lang="en-US" dirty="0">
                <a:sym typeface="Wingdings" charset="0"/>
              </a:rPr>
              <a:t>Give pyramids their striped appearance</a:t>
            </a:r>
            <a:endParaRPr lang="en-US" dirty="0"/>
          </a:p>
          <a:p>
            <a:pPr lvl="1"/>
            <a:r>
              <a:rPr lang="en-US" dirty="0"/>
              <a:t>Ducts fuse together to deliver urine through papillae into minor calyces</a:t>
            </a:r>
          </a:p>
        </p:txBody>
      </p:sp>
    </p:spTree>
    <p:extLst>
      <p:ext uri="{BB962C8B-B14F-4D97-AF65-F5344CB8AC3E}">
        <p14:creationId xmlns:p14="http://schemas.microsoft.com/office/powerpoint/2010/main" val="177091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(7 of 8)</a:t>
            </a:r>
            <a:endParaRPr lang="en-IN" sz="2800" dirty="0">
              <a:latin typeface="Times New Roman"/>
            </a:endParaRPr>
          </a:p>
        </p:txBody>
      </p:sp>
      <p:pic>
        <p:nvPicPr>
          <p:cNvPr id="5" name="Picture 4" descr="- Collecting Duct is found in both cortex and medulla and has two types of cells both shown in enlarged view:&#10;- Principal cells have sparse, short microvilli&#10;- Intercalated cells are cuboidal with abundant microvill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702502"/>
            <a:ext cx="6870023" cy="3452995"/>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4161865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Location and Structure of Nephrons </a:t>
            </a:r>
            <a:r>
              <a:rPr lang="en-US" sz="2800" dirty="0">
                <a:latin typeface="Times New Roman"/>
              </a:rPr>
              <a:t>(8 of 8)</a:t>
            </a:r>
            <a:endParaRPr lang="en-IN" sz="2800" dirty="0">
              <a:latin typeface="Times New Roman"/>
            </a:endParaRPr>
          </a:p>
        </p:txBody>
      </p:sp>
      <p:pic>
        <p:nvPicPr>
          <p:cNvPr id="2" name="Picture 1" descr="This figure is a schematic view of a nephron and collecting duct depicting the structural characteristics of epithelial cells forming the various regions.&#10;- Illustration 1 is an overview of a cross section of a kidney is depicted, labeling the renal cortex, renal medulla, renal pelvis and ureter.&#10;- Illustration 2 is an enlarged view of a section of Illustration 1 at the point where the renal cortex and renal medulla meet. The different structures are enlarged even further to show the cellular level. Characteristics of different epithelial cells for each region are shown.&#10;- Renal corpuscle found in the cortex is made up of:&#10;- Glomerular capsule - is made up of two layers shown in a more enlarged view:&#10;- Parietal layer of glomerular capsule is made up of flattened epithelial cells.&#10;- Visceral layer of glomerular capsule is made up of 3 layers:&#10;- Podocytes: shown as cells with multiple foot-like extensions.&#10;- Fenestrated endothelium of the glomerulus shown as very flattened epithelial cells.&#10;- Basement membrane of connective tissue that binds the podocyte and fenestrated endothelium.&#10;- Proximal Convoluted Tubule is found mostly in the cortex.&#10;- Proximal convoluted tubule cells are shown in enlarged view to be cuboidal shaped with highly infolded basolateral membranes and apical microvilli, as well as many mitochondria.&#10;- Nephron loop is found in the medulla and is made up of&#10;- Descending limb contains thin segment cells&#10;- Thin segment cells are shown in enlarged view as simple squamous epithelium&#10;- Ascending limb contains thick segment cells which are cuboidal shaped.&#10;- Distal Convoluted Tubule is found entirely in the cortex.&#10;- Distal convoluted tubule cells are shown in enlarged view as cuboidal epithelium, but thinner than proximal convoluted tubule cells, and also almost entirely lack microvilli.&#10;- Collecting Duct is found in both cortex and medulla and has two types of cells both shown in enlarged view:&#10;- Principal cells have sparse, short microvilli&#10;- Intercalated cells are cuboidal with abundant microvill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418" y="1447800"/>
            <a:ext cx="3990109" cy="4344786"/>
          </a:xfrm>
          <a:prstGeom prst="rect">
            <a:avLst/>
          </a:prstGeom>
        </p:spPr>
      </p:pic>
      <p:sp>
        <p:nvSpPr>
          <p:cNvPr id="4" name="Content Placeholder 3"/>
          <p:cNvSpPr>
            <a:spLocks noGrp="1"/>
          </p:cNvSpPr>
          <p:nvPr>
            <p:ph sz="quarter" idx="13"/>
          </p:nvPr>
        </p:nvSpPr>
        <p:spPr>
          <a:xfrm>
            <a:off x="457200" y="5925979"/>
            <a:ext cx="8686800" cy="246221"/>
          </a:xfrm>
        </p:spPr>
        <p:txBody>
          <a:bodyPr/>
          <a:lstStyle/>
          <a:p>
            <a:pPr marL="0" indent="0">
              <a:buNone/>
            </a:pPr>
            <a:r>
              <a:rPr lang="en-US" b="1" dirty="0">
                <a:solidFill>
                  <a:srgbClr val="007FA3"/>
                </a:solidFill>
              </a:rPr>
              <a:t>Figure 25.6 </a:t>
            </a:r>
            <a:r>
              <a:rPr lang="en-US" dirty="0"/>
              <a:t>Location and structure of nephrons.</a:t>
            </a:r>
          </a:p>
        </p:txBody>
      </p:sp>
    </p:spTree>
    <p:extLst>
      <p:ext uri="{BB962C8B-B14F-4D97-AF65-F5344CB8AC3E}">
        <p14:creationId xmlns:p14="http://schemas.microsoft.com/office/powerpoint/2010/main" val="942411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Classes of Nephrons</a:t>
            </a:r>
          </a:p>
        </p:txBody>
      </p:sp>
      <p:sp>
        <p:nvSpPr>
          <p:cNvPr id="4" name="Content Placeholder 3"/>
          <p:cNvSpPr>
            <a:spLocks noGrp="1"/>
          </p:cNvSpPr>
          <p:nvPr>
            <p:ph idx="1"/>
          </p:nvPr>
        </p:nvSpPr>
        <p:spPr>
          <a:xfrm>
            <a:off x="457200" y="1600201"/>
            <a:ext cx="8229600" cy="2508379"/>
          </a:xfrm>
        </p:spPr>
        <p:txBody>
          <a:bodyPr>
            <a:spAutoFit/>
          </a:bodyPr>
          <a:lstStyle/>
          <a:p>
            <a:r>
              <a:rPr lang="en-US" dirty="0"/>
              <a:t>Two major groups of nephrons</a:t>
            </a:r>
          </a:p>
          <a:p>
            <a:pPr lvl="1"/>
            <a:r>
              <a:rPr lang="en-US" b="1" dirty="0"/>
              <a:t>Cortical nephrons</a:t>
            </a:r>
          </a:p>
          <a:p>
            <a:pPr lvl="2"/>
            <a:r>
              <a:rPr lang="en-US" dirty="0"/>
              <a:t>Make up 85% of nephrons</a:t>
            </a:r>
          </a:p>
          <a:p>
            <a:pPr lvl="2"/>
            <a:r>
              <a:rPr lang="en-US" dirty="0"/>
              <a:t>Almost entirely in cortex</a:t>
            </a:r>
          </a:p>
          <a:p>
            <a:pPr lvl="1"/>
            <a:r>
              <a:rPr lang="en-US" b="1" dirty="0"/>
              <a:t>Juxtamedullary nephrons</a:t>
            </a:r>
          </a:p>
          <a:p>
            <a:pPr lvl="2"/>
            <a:r>
              <a:rPr lang="en-US" dirty="0"/>
              <a:t>Long nephron loops deeply invade medulla </a:t>
            </a:r>
          </a:p>
          <a:p>
            <a:pPr lvl="2"/>
            <a:r>
              <a:rPr lang="en-US" dirty="0"/>
              <a:t>Ascending limbs have thick and thin segments</a:t>
            </a:r>
          </a:p>
          <a:p>
            <a:pPr lvl="2"/>
            <a:r>
              <a:rPr lang="en-US" dirty="0"/>
              <a:t>Important in production of concentrated urine</a:t>
            </a:r>
          </a:p>
        </p:txBody>
      </p:sp>
    </p:spTree>
    <p:extLst>
      <p:ext uri="{BB962C8B-B14F-4D97-AF65-F5344CB8AC3E}">
        <p14:creationId xmlns:p14="http://schemas.microsoft.com/office/powerpoint/2010/main" val="353932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Function of Kidneys </a:t>
            </a:r>
            <a:r>
              <a:rPr 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581" y="1643126"/>
            <a:ext cx="8229600" cy="2108269"/>
          </a:xfrm>
        </p:spPr>
        <p:txBody>
          <a:bodyPr>
            <a:spAutoFit/>
          </a:bodyPr>
          <a:lstStyle/>
          <a:p>
            <a:r>
              <a:rPr lang="en-US" dirty="0">
                <a:latin typeface="Arial"/>
              </a:rPr>
              <a:t>Kidneys, a major excretory organ, maintain the body’s internal environment by:</a:t>
            </a:r>
          </a:p>
          <a:p>
            <a:pPr lvl="1"/>
            <a:r>
              <a:rPr lang="en-US" dirty="0">
                <a:latin typeface="Arial"/>
              </a:rPr>
              <a:t>Regulating total water volume and total solute concentration in water</a:t>
            </a:r>
          </a:p>
          <a:p>
            <a:pPr lvl="1"/>
            <a:r>
              <a:rPr lang="en-US" dirty="0">
                <a:latin typeface="Arial"/>
              </a:rPr>
              <a:t>Regulating ion concentrations in extracellular fluid (ECF)</a:t>
            </a:r>
          </a:p>
          <a:p>
            <a:pPr lvl="1"/>
            <a:r>
              <a:rPr lang="en-US" dirty="0">
                <a:latin typeface="Arial"/>
              </a:rPr>
              <a:t>Ensuring long-term acid-base balance</a:t>
            </a:r>
          </a:p>
          <a:p>
            <a:pPr lvl="1"/>
            <a:r>
              <a:rPr lang="en-US" dirty="0">
                <a:latin typeface="Arial"/>
              </a:rPr>
              <a:t>Excreting metabolic wastes, toxins, drugs </a:t>
            </a:r>
          </a:p>
          <a:p>
            <a:pPr lvl="1"/>
            <a:r>
              <a:rPr lang="en-US" dirty="0">
                <a:latin typeface="Arial"/>
              </a:rPr>
              <a:t>Producing </a:t>
            </a:r>
            <a:r>
              <a:rPr lang="en-US" b="1" dirty="0">
                <a:latin typeface="Arial"/>
              </a:rPr>
              <a:t>erythropoietin</a:t>
            </a:r>
            <a:r>
              <a:rPr lang="en-US" dirty="0">
                <a:latin typeface="Arial"/>
              </a:rPr>
              <a:t> (regulates blood pressure and </a:t>
            </a:r>
            <a:r>
              <a:rPr lang="en-US" b="1" dirty="0">
                <a:latin typeface="Arial"/>
              </a:rPr>
              <a:t>renin</a:t>
            </a:r>
            <a:r>
              <a:rPr lang="en-US" dirty="0">
                <a:latin typeface="Arial"/>
              </a:rPr>
              <a:t> (regulates RBC production)</a:t>
            </a: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vert="horz" lIns="0" tIns="0" rIns="0" bIns="0" rtlCol="0" anchor="t">
            <a:spAutoFit/>
          </a:bodyPr>
          <a:lstStyle/>
          <a:p>
            <a:r>
              <a:rPr lang="en-US" dirty="0">
                <a:latin typeface="Times New Roman"/>
              </a:rPr>
              <a:t>Cortical and Juxtamedullary Nephrons, and</a:t>
            </a:r>
            <a:br>
              <a:rPr lang="en-US" dirty="0">
                <a:latin typeface="Times New Roman"/>
              </a:rPr>
            </a:br>
            <a:r>
              <a:rPr lang="en-US" dirty="0">
                <a:latin typeface="Times New Roman"/>
              </a:rPr>
              <a:t>Their Blood Vessels </a:t>
            </a:r>
            <a:r>
              <a:rPr lang="en-US" sz="2800" dirty="0">
                <a:latin typeface="Times New Roman"/>
              </a:rPr>
              <a:t>(1 of 2)</a:t>
            </a:r>
            <a:endParaRPr lang="en-IN" sz="2800" dirty="0">
              <a:latin typeface="Times New Roman"/>
            </a:endParaRPr>
          </a:p>
        </p:txBody>
      </p:sp>
      <p:pic>
        <p:nvPicPr>
          <p:cNvPr id="2" name="Picture 1" descr="This figure is an illustration of an enlarged view of cortical and medullary nephrons, with blood vessels. Arrows are drawn to indicate the direction of blood flow. Capillary beds from adjacent nephrons overlap, but are not shown in this illustration.&#10;- Cortical nephron:&#10;- Short nephron loop&#10;- Glomerulus further from the cortex-medulla junction&#10;- Efferent arteriole supplies peritubular capillaries&#10;- Juxtamedullary nephron:&#10;- Long nephron loop&#10;- Glomerulus closer to the cortex-medulla junction&#10;- Efferent arteriole supplies vasa recta&#10;- Labels include renal corpuscle (glomerulus (capillaries), glomerular capsule), proximal convoluted tubule, efferent arteriole and peritubular capillaries, cortical radiate vein, cortical radiate artery, afferent arteriole, collecting duct, distal convoluted tubule, afferent arteriole, cortex-medulla junction, arcuate vein, arcuate artery, nephron loop (ascending and descending limbs), and vasa rec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452" y="1446414"/>
            <a:ext cx="3402676" cy="4344786"/>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25.8 </a:t>
            </a:r>
            <a:r>
              <a:rPr lang="en-US" dirty="0"/>
              <a:t>Cortical and juxtamedullary nephrons, and their blood vessels.</a:t>
            </a:r>
          </a:p>
        </p:txBody>
      </p:sp>
    </p:spTree>
    <p:extLst>
      <p:ext uri="{BB962C8B-B14F-4D97-AF65-F5344CB8AC3E}">
        <p14:creationId xmlns:p14="http://schemas.microsoft.com/office/powerpoint/2010/main" val="1558764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Nephron Capillary Beds </a:t>
            </a:r>
            <a:r>
              <a:rPr lang="en-US" sz="2800" dirty="0">
                <a:latin typeface="Times New Roman"/>
              </a:rPr>
              <a:t>(1 of 4)</a:t>
            </a:r>
          </a:p>
        </p:txBody>
      </p:sp>
      <p:sp>
        <p:nvSpPr>
          <p:cNvPr id="4" name="Content Placeholder 3"/>
          <p:cNvSpPr>
            <a:spLocks noGrp="1"/>
          </p:cNvSpPr>
          <p:nvPr>
            <p:ph idx="1"/>
          </p:nvPr>
        </p:nvSpPr>
        <p:spPr>
          <a:xfrm>
            <a:off x="457200" y="1600201"/>
            <a:ext cx="8229600" cy="1654299"/>
          </a:xfrm>
        </p:spPr>
        <p:txBody>
          <a:bodyPr>
            <a:spAutoFit/>
          </a:bodyPr>
          <a:lstStyle/>
          <a:p>
            <a:r>
              <a:rPr lang="en-US" dirty="0"/>
              <a:t>Renal tubules are associated with two capillary beds</a:t>
            </a:r>
          </a:p>
          <a:p>
            <a:pPr lvl="1"/>
            <a:r>
              <a:rPr lang="en-US" b="1" dirty="0"/>
              <a:t>Glomerulus</a:t>
            </a:r>
          </a:p>
          <a:p>
            <a:pPr lvl="1"/>
            <a:r>
              <a:rPr lang="en-US" b="1" dirty="0"/>
              <a:t>Peritubular capillaries</a:t>
            </a:r>
          </a:p>
          <a:p>
            <a:r>
              <a:rPr lang="en-US" dirty="0"/>
              <a:t>Juxtamedullary nephrons are associated with</a:t>
            </a:r>
          </a:p>
          <a:p>
            <a:pPr lvl="1"/>
            <a:r>
              <a:rPr lang="en-US" b="1" dirty="0"/>
              <a:t>Vasa recta</a:t>
            </a:r>
          </a:p>
        </p:txBody>
      </p:sp>
    </p:spTree>
    <p:extLst>
      <p:ext uri="{BB962C8B-B14F-4D97-AF65-F5344CB8AC3E}">
        <p14:creationId xmlns:p14="http://schemas.microsoft.com/office/powerpoint/2010/main" val="4241704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Nephron Capillary Beds </a:t>
            </a:r>
            <a:r>
              <a:rPr lang="en-US" sz="2800" dirty="0">
                <a:latin typeface="Times New Roman"/>
              </a:rPr>
              <a:t>(2 of 4)</a:t>
            </a:r>
          </a:p>
        </p:txBody>
      </p:sp>
      <p:sp>
        <p:nvSpPr>
          <p:cNvPr id="4" name="Content Placeholder 3"/>
          <p:cNvSpPr>
            <a:spLocks noGrp="1"/>
          </p:cNvSpPr>
          <p:nvPr>
            <p:ph idx="1"/>
          </p:nvPr>
        </p:nvSpPr>
        <p:spPr>
          <a:xfrm>
            <a:off x="457200" y="1625601"/>
            <a:ext cx="8229600" cy="2609945"/>
          </a:xfrm>
        </p:spPr>
        <p:txBody>
          <a:bodyPr>
            <a:spAutoFit/>
          </a:bodyPr>
          <a:lstStyle/>
          <a:p>
            <a:pPr>
              <a:lnSpc>
                <a:spcPct val="90000"/>
              </a:lnSpc>
            </a:pPr>
            <a:r>
              <a:rPr lang="en-US" b="1" dirty="0"/>
              <a:t>Glomerulus</a:t>
            </a:r>
          </a:p>
          <a:p>
            <a:pPr lvl="1">
              <a:lnSpc>
                <a:spcPct val="90000"/>
              </a:lnSpc>
            </a:pPr>
            <a:r>
              <a:rPr lang="en-US" dirty="0"/>
              <a:t>Capillaries are specialized for filtration</a:t>
            </a:r>
          </a:p>
          <a:p>
            <a:pPr lvl="1">
              <a:lnSpc>
                <a:spcPct val="90000"/>
              </a:lnSpc>
            </a:pPr>
            <a:r>
              <a:rPr lang="en-US" dirty="0"/>
              <a:t>Different from other capillary beds because they are fed and drained by arteriole</a:t>
            </a:r>
          </a:p>
          <a:p>
            <a:pPr lvl="2">
              <a:lnSpc>
                <a:spcPct val="90000"/>
              </a:lnSpc>
            </a:pPr>
            <a:r>
              <a:rPr lang="en-US" b="1" dirty="0"/>
              <a:t>Afferent arteriole </a:t>
            </a:r>
            <a:r>
              <a:rPr lang="en-US" dirty="0">
                <a:sym typeface="Symbol" charset="0"/>
              </a:rPr>
              <a:t>enters </a:t>
            </a:r>
            <a:r>
              <a:rPr lang="en-US" dirty="0"/>
              <a:t>glomerulus </a:t>
            </a:r>
            <a:r>
              <a:rPr lang="en-US" dirty="0">
                <a:sym typeface="Symbol" charset="0"/>
              </a:rPr>
              <a:t>and leaves via </a:t>
            </a:r>
            <a:r>
              <a:rPr lang="en-US" b="1" dirty="0"/>
              <a:t>efferent arteriole</a:t>
            </a:r>
          </a:p>
          <a:p>
            <a:pPr lvl="3">
              <a:lnSpc>
                <a:spcPct val="90000"/>
              </a:lnSpc>
            </a:pPr>
            <a:r>
              <a:rPr lang="en-US" dirty="0"/>
              <a:t>Afferent arteriole arises from cortical radiate arteries</a:t>
            </a:r>
          </a:p>
          <a:p>
            <a:pPr lvl="3">
              <a:lnSpc>
                <a:spcPct val="90000"/>
              </a:lnSpc>
            </a:pPr>
            <a:r>
              <a:rPr lang="en-US" dirty="0"/>
              <a:t>Efferent feed into either peritubular capillaries or vasa recta</a:t>
            </a:r>
          </a:p>
          <a:p>
            <a:pPr lvl="1">
              <a:lnSpc>
                <a:spcPct val="90000"/>
              </a:lnSpc>
            </a:pPr>
            <a:r>
              <a:rPr lang="en-US" dirty="0"/>
              <a:t>Blood pressure in glomerulus high because:</a:t>
            </a:r>
          </a:p>
          <a:p>
            <a:pPr lvl="2">
              <a:lnSpc>
                <a:spcPct val="90000"/>
              </a:lnSpc>
            </a:pPr>
            <a:r>
              <a:rPr lang="en-US" dirty="0"/>
              <a:t>Afferent arterioles are larger in diameter than efferent arterioles</a:t>
            </a:r>
          </a:p>
          <a:p>
            <a:pPr lvl="2">
              <a:lnSpc>
                <a:spcPct val="90000"/>
              </a:lnSpc>
            </a:pPr>
            <a:r>
              <a:rPr lang="en-US" dirty="0"/>
              <a:t>Arterioles are high-resistance vessels</a:t>
            </a:r>
          </a:p>
        </p:txBody>
      </p:sp>
    </p:spTree>
    <p:extLst>
      <p:ext uri="{BB962C8B-B14F-4D97-AF65-F5344CB8AC3E}">
        <p14:creationId xmlns:p14="http://schemas.microsoft.com/office/powerpoint/2010/main" val="300417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Nephron Capillary Beds </a:t>
            </a:r>
            <a:r>
              <a:rPr lang="en-US" sz="2800" dirty="0">
                <a:latin typeface="Times New Roman"/>
              </a:rPr>
              <a:t>(3 of 4)</a:t>
            </a:r>
          </a:p>
        </p:txBody>
      </p:sp>
      <p:sp>
        <p:nvSpPr>
          <p:cNvPr id="4" name="Content Placeholder 3"/>
          <p:cNvSpPr>
            <a:spLocks noGrp="1"/>
          </p:cNvSpPr>
          <p:nvPr>
            <p:ph idx="1"/>
          </p:nvPr>
        </p:nvSpPr>
        <p:spPr>
          <a:xfrm>
            <a:off x="457200" y="1600201"/>
            <a:ext cx="8229600" cy="1538883"/>
          </a:xfrm>
        </p:spPr>
        <p:txBody>
          <a:bodyPr>
            <a:spAutoFit/>
          </a:bodyPr>
          <a:lstStyle/>
          <a:p>
            <a:r>
              <a:rPr lang="en-US" b="1" dirty="0"/>
              <a:t>Peritubular capillaries</a:t>
            </a:r>
          </a:p>
          <a:p>
            <a:pPr lvl="1"/>
            <a:r>
              <a:rPr lang="en-US" dirty="0"/>
              <a:t>Low-pressure, porous capillaries adapted for absorption of water and solutes </a:t>
            </a:r>
          </a:p>
          <a:p>
            <a:pPr lvl="1"/>
            <a:r>
              <a:rPr lang="en-US" dirty="0"/>
              <a:t>Arise from efferent arterioles</a:t>
            </a:r>
          </a:p>
          <a:p>
            <a:pPr lvl="1"/>
            <a:r>
              <a:rPr lang="en-US" dirty="0"/>
              <a:t>Cling to adjacent renal tubules in cortex</a:t>
            </a:r>
          </a:p>
          <a:p>
            <a:pPr lvl="1"/>
            <a:r>
              <a:rPr lang="en-US" dirty="0"/>
              <a:t>Empty into venules</a:t>
            </a:r>
          </a:p>
        </p:txBody>
      </p:sp>
    </p:spTree>
    <p:extLst>
      <p:ext uri="{BB962C8B-B14F-4D97-AF65-F5344CB8AC3E}">
        <p14:creationId xmlns:p14="http://schemas.microsoft.com/office/powerpoint/2010/main" val="446690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Nephron Capillary Beds </a:t>
            </a:r>
            <a:r>
              <a:rPr lang="en-US" sz="2800" dirty="0">
                <a:latin typeface="Times New Roman"/>
              </a:rPr>
              <a:t>(4 of 4)</a:t>
            </a:r>
          </a:p>
        </p:txBody>
      </p:sp>
      <p:sp>
        <p:nvSpPr>
          <p:cNvPr id="4" name="Content Placeholder 3"/>
          <p:cNvSpPr>
            <a:spLocks noGrp="1"/>
          </p:cNvSpPr>
          <p:nvPr>
            <p:ph idx="1"/>
          </p:nvPr>
        </p:nvSpPr>
        <p:spPr>
          <a:xfrm>
            <a:off x="457200" y="1600201"/>
            <a:ext cx="8001000" cy="1785104"/>
          </a:xfrm>
        </p:spPr>
        <p:txBody>
          <a:bodyPr wrap="square">
            <a:spAutoFit/>
          </a:bodyPr>
          <a:lstStyle/>
          <a:p>
            <a:r>
              <a:rPr lang="en-US" b="1" dirty="0"/>
              <a:t>Vasa recta</a:t>
            </a:r>
          </a:p>
          <a:p>
            <a:pPr lvl="1"/>
            <a:r>
              <a:rPr lang="en-US" dirty="0"/>
              <a:t>Long, thin-walled vessels parallel to long nephron loops of juxtamedullary nephrons</a:t>
            </a:r>
          </a:p>
          <a:p>
            <a:pPr lvl="1"/>
            <a:r>
              <a:rPr lang="en-US" dirty="0"/>
              <a:t>Arise from efferent arterioles serving juxtamedullary nephrons</a:t>
            </a:r>
          </a:p>
          <a:p>
            <a:pPr lvl="2"/>
            <a:r>
              <a:rPr lang="en-US" dirty="0"/>
              <a:t>Instead of peritubular capillaries </a:t>
            </a:r>
          </a:p>
          <a:p>
            <a:pPr lvl="1"/>
            <a:r>
              <a:rPr lang="en-US" dirty="0"/>
              <a:t>Function in formation of concentrated urine</a:t>
            </a:r>
          </a:p>
        </p:txBody>
      </p:sp>
    </p:spTree>
    <p:extLst>
      <p:ext uri="{BB962C8B-B14F-4D97-AF65-F5344CB8AC3E}">
        <p14:creationId xmlns:p14="http://schemas.microsoft.com/office/powerpoint/2010/main" val="3663958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Blood Vessels of the Renal Cortex</a:t>
            </a:r>
            <a:endParaRPr lang="en-IN" dirty="0">
              <a:latin typeface="Times New Roman"/>
            </a:endParaRPr>
          </a:p>
        </p:txBody>
      </p:sp>
      <p:pic>
        <p:nvPicPr>
          <p:cNvPr id="5" name="Picture 4" descr="This figure is a scanning electron micrograph (125X) of a cast of blood vessels associated with nephrons. View is looking down onto the cortex. Labels include:&#10;- Glomerulus - a special capillary bed that is adapted for filtration&#10;- Afferent arteriole - a wide arteriole that supplies each glomerulus&#10;- Efferent arteriole - a narrower arteriole that drains each glomerulus&#10;- Peritubular capillary b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633306"/>
            <a:ext cx="6870023" cy="3929294"/>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25.9 </a:t>
            </a:r>
            <a:r>
              <a:rPr lang="en-US" dirty="0"/>
              <a:t>Blood vessels of the renal cortex.</a:t>
            </a:r>
          </a:p>
        </p:txBody>
      </p:sp>
    </p:spTree>
    <p:extLst>
      <p:ext uri="{BB962C8B-B14F-4D97-AF65-F5344CB8AC3E}">
        <p14:creationId xmlns:p14="http://schemas.microsoft.com/office/powerpoint/2010/main" val="3985324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vert="horz" lIns="0" tIns="0" rIns="0" bIns="0" rtlCol="0" anchor="t">
            <a:spAutoFit/>
          </a:bodyPr>
          <a:lstStyle/>
          <a:p>
            <a:r>
              <a:rPr lang="en-US" dirty="0">
                <a:latin typeface="Times New Roman"/>
              </a:rPr>
              <a:t>Cortical and Juxtamedullary Nephrons, and</a:t>
            </a:r>
            <a:br>
              <a:rPr lang="en-US" dirty="0">
                <a:latin typeface="Times New Roman"/>
              </a:rPr>
            </a:br>
            <a:r>
              <a:rPr lang="en-US" dirty="0">
                <a:latin typeface="Times New Roman"/>
              </a:rPr>
              <a:t>Their Blood Vessels </a:t>
            </a:r>
            <a:r>
              <a:rPr lang="en-US" sz="2800" dirty="0">
                <a:latin typeface="Times New Roman"/>
              </a:rPr>
              <a:t>(2 of 2) </a:t>
            </a:r>
            <a:endParaRPr lang="en-IN" sz="2800" dirty="0">
              <a:latin typeface="Times New Roman"/>
            </a:endParaRPr>
          </a:p>
        </p:txBody>
      </p:sp>
      <p:pic>
        <p:nvPicPr>
          <p:cNvPr id="2" name="Picture 1" descr="This figure is an illustration of an enlarged view of cortical and medullary nephrons, with blood vessels. Arrows are drawn to indicate the direction of blood flow. Capillary beds from adjacent nephrons overlap, but are not shown in this illustration.&#10;- Cortical nephron:&#10;- Short nephron loop&#10;- Glomerulus further from the cortex-medulla junction&#10;- Efferent arteriole supplies peritubular capillaries&#10;- Juxtamedullary nephron:&#10;- Long nephron loop&#10;- Glomerulus closer to the cortex-medulla junction&#10;- Efferent arteriole supplies vasa recta&#10;- Labels include renal corpuscle (glomerulus (capillaries), glomerular capsule), proximal convoluted tubule, efferent arteriole and peritubular capillaries, cortical radiate vein, cortical radiate artery, afferent arteriole, collecting duct, distal convoluted tubule, afferent arteriole, cortex-medulla junction, arcuate vein, arcuate artery, nephron loop (ascending and descending limbs), and vasa rec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119" y="1645290"/>
            <a:ext cx="3093342" cy="3949805"/>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25.8 </a:t>
            </a:r>
            <a:r>
              <a:rPr lang="en-US" dirty="0"/>
              <a:t>Cortical and juxtamedullary nephrons, and their blood vessels.</a:t>
            </a:r>
          </a:p>
        </p:txBody>
      </p:sp>
    </p:spTree>
    <p:extLst>
      <p:ext uri="{BB962C8B-B14F-4D97-AF65-F5344CB8AC3E}">
        <p14:creationId xmlns:p14="http://schemas.microsoft.com/office/powerpoint/2010/main" val="121783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Juxtaglomerular Complex (JGC) </a:t>
            </a:r>
            <a:r>
              <a:rPr lang="en-US" sz="2800" dirty="0">
                <a:latin typeface="Times New Roman"/>
              </a:rPr>
              <a:t>(1 of 3)</a:t>
            </a:r>
          </a:p>
        </p:txBody>
      </p:sp>
      <p:sp>
        <p:nvSpPr>
          <p:cNvPr id="4" name="Content Placeholder 3"/>
          <p:cNvSpPr>
            <a:spLocks noGrp="1"/>
          </p:cNvSpPr>
          <p:nvPr>
            <p:ph idx="1"/>
          </p:nvPr>
        </p:nvSpPr>
        <p:spPr>
          <a:xfrm>
            <a:off x="457200" y="1600201"/>
            <a:ext cx="8229600" cy="1769715"/>
          </a:xfrm>
        </p:spPr>
        <p:txBody>
          <a:bodyPr>
            <a:spAutoFit/>
          </a:bodyPr>
          <a:lstStyle/>
          <a:p>
            <a:r>
              <a:rPr lang="en-US" dirty="0"/>
              <a:t>Each nephron has one </a:t>
            </a:r>
            <a:r>
              <a:rPr lang="en-US" b="1" dirty="0"/>
              <a:t>juxtaglomerular complex </a:t>
            </a:r>
            <a:r>
              <a:rPr lang="en-US" dirty="0"/>
              <a:t>(</a:t>
            </a:r>
            <a:r>
              <a:rPr lang="en-US" b="1" dirty="0"/>
              <a:t>JGC</a:t>
            </a:r>
            <a:r>
              <a:rPr lang="en-US" dirty="0"/>
              <a:t>)</a:t>
            </a:r>
          </a:p>
          <a:p>
            <a:r>
              <a:rPr lang="en-US" dirty="0"/>
              <a:t>Involves modified portions of:</a:t>
            </a:r>
          </a:p>
          <a:p>
            <a:pPr lvl="1"/>
            <a:r>
              <a:rPr lang="en-US" dirty="0"/>
              <a:t>Distal portion of ascending limb of nephron loop</a:t>
            </a:r>
          </a:p>
          <a:p>
            <a:pPr lvl="1"/>
            <a:r>
              <a:rPr lang="en-US" dirty="0"/>
              <a:t>Afferent (sometimes efferent) arteriole</a:t>
            </a:r>
          </a:p>
          <a:p>
            <a:r>
              <a:rPr lang="en-US" dirty="0"/>
              <a:t>Important in regulating rate of filtrate formation and blood pressure</a:t>
            </a:r>
          </a:p>
        </p:txBody>
      </p:sp>
    </p:spTree>
    <p:extLst>
      <p:ext uri="{BB962C8B-B14F-4D97-AF65-F5344CB8AC3E}">
        <p14:creationId xmlns:p14="http://schemas.microsoft.com/office/powerpoint/2010/main" val="277456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Juxtaglomerular Complex (JGC) </a:t>
            </a:r>
            <a:r>
              <a:rPr lang="en-US" sz="2800" dirty="0">
                <a:latin typeface="Times New Roman"/>
              </a:rPr>
              <a:t>(2 of 3)</a:t>
            </a:r>
          </a:p>
        </p:txBody>
      </p:sp>
      <p:sp>
        <p:nvSpPr>
          <p:cNvPr id="4" name="Content Placeholder 3"/>
          <p:cNvSpPr>
            <a:spLocks noGrp="1"/>
          </p:cNvSpPr>
          <p:nvPr>
            <p:ph idx="1"/>
          </p:nvPr>
        </p:nvSpPr>
        <p:spPr>
          <a:xfrm>
            <a:off x="457200" y="1600201"/>
            <a:ext cx="8229600" cy="2508379"/>
          </a:xfrm>
        </p:spPr>
        <p:txBody>
          <a:bodyPr>
            <a:spAutoFit/>
          </a:bodyPr>
          <a:lstStyle/>
          <a:p>
            <a:r>
              <a:rPr lang="en-US" dirty="0"/>
              <a:t>Three cell populations are seen in JGC:</a:t>
            </a:r>
          </a:p>
          <a:p>
            <a:pPr marL="800100" lvl="1" indent="-342900">
              <a:buFont typeface="+mj-lt"/>
              <a:buAutoNum type="arabicPeriod"/>
            </a:pPr>
            <a:r>
              <a:rPr lang="en-US" dirty="0"/>
              <a:t> </a:t>
            </a:r>
            <a:r>
              <a:rPr lang="en-US" b="1" dirty="0"/>
              <a:t>Macula densa</a:t>
            </a:r>
          </a:p>
          <a:p>
            <a:pPr lvl="2"/>
            <a:r>
              <a:rPr lang="en-US" dirty="0"/>
              <a:t>Tall, closely packed cells of ascending limb</a:t>
            </a:r>
          </a:p>
          <a:p>
            <a:pPr lvl="2"/>
            <a:r>
              <a:rPr lang="en-US" dirty="0"/>
              <a:t>Contain chemoreceptors that sense NaCl content of filtrate</a:t>
            </a:r>
          </a:p>
          <a:p>
            <a:pPr marL="800100" lvl="1" indent="-342900">
              <a:buFont typeface="+mj-lt"/>
              <a:buAutoNum type="arabicPeriod"/>
            </a:pPr>
            <a:r>
              <a:rPr lang="en-US" dirty="0"/>
              <a:t> </a:t>
            </a:r>
            <a:r>
              <a:rPr lang="en-US" b="1" dirty="0"/>
              <a:t>Granular cells </a:t>
            </a:r>
            <a:r>
              <a:rPr lang="en-US" dirty="0"/>
              <a:t>(</a:t>
            </a:r>
            <a:r>
              <a:rPr lang="en-US" b="1" dirty="0"/>
              <a:t>juxtaglomerular, or JG cells</a:t>
            </a:r>
            <a:r>
              <a:rPr lang="en-US" dirty="0"/>
              <a:t>)</a:t>
            </a:r>
          </a:p>
          <a:p>
            <a:pPr lvl="2"/>
            <a:r>
              <a:rPr lang="en-US" dirty="0"/>
              <a:t>Enlarged, smooth muscle cells of arteriole</a:t>
            </a:r>
          </a:p>
          <a:p>
            <a:pPr lvl="2"/>
            <a:r>
              <a:rPr lang="en-US" dirty="0"/>
              <a:t>Act as mechanoreceptors to sense blood pressure in afferent arteriole</a:t>
            </a:r>
          </a:p>
          <a:p>
            <a:pPr lvl="2"/>
            <a:r>
              <a:rPr lang="en-US" dirty="0"/>
              <a:t>Contain secretory granules that contain enzyme </a:t>
            </a:r>
            <a:r>
              <a:rPr lang="en-US" b="1" dirty="0"/>
              <a:t>renin</a:t>
            </a:r>
          </a:p>
        </p:txBody>
      </p:sp>
    </p:spTree>
    <p:extLst>
      <p:ext uri="{BB962C8B-B14F-4D97-AF65-F5344CB8AC3E}">
        <p14:creationId xmlns:p14="http://schemas.microsoft.com/office/powerpoint/2010/main" val="1891689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Juxtaglomerular Complex (JGC) </a:t>
            </a:r>
            <a:r>
              <a:rPr lang="en-US" sz="2800" dirty="0">
                <a:latin typeface="Times New Roman"/>
              </a:rPr>
              <a:t>(3 of 3)</a:t>
            </a:r>
          </a:p>
        </p:txBody>
      </p:sp>
      <p:sp>
        <p:nvSpPr>
          <p:cNvPr id="4" name="Content Placeholder 3"/>
          <p:cNvSpPr>
            <a:spLocks noGrp="1"/>
          </p:cNvSpPr>
          <p:nvPr>
            <p:ph idx="1"/>
          </p:nvPr>
        </p:nvSpPr>
        <p:spPr>
          <a:xfrm>
            <a:off x="457200" y="1600201"/>
            <a:ext cx="8229600" cy="1215717"/>
          </a:xfrm>
        </p:spPr>
        <p:txBody>
          <a:bodyPr>
            <a:spAutoFit/>
          </a:bodyPr>
          <a:lstStyle/>
          <a:p>
            <a:pPr marL="797814" indent="-342900">
              <a:buFont typeface="+mj-lt"/>
              <a:buAutoNum type="arabicPeriod" startAt="3"/>
            </a:pPr>
            <a:r>
              <a:rPr lang="en-US" dirty="0"/>
              <a:t> </a:t>
            </a:r>
            <a:r>
              <a:rPr lang="en-US" b="1" dirty="0" err="1"/>
              <a:t>Extraglomerular</a:t>
            </a:r>
            <a:r>
              <a:rPr lang="en-US" b="1" dirty="0"/>
              <a:t> mesangial cells </a:t>
            </a:r>
          </a:p>
          <a:p>
            <a:pPr marL="1143000" lvl="1" indent="-228600">
              <a:buFont typeface="Arial"/>
              <a:buChar char="•"/>
            </a:pPr>
            <a:r>
              <a:rPr lang="en-US" dirty="0"/>
              <a:t>Located between arteriole and tubule cells</a:t>
            </a:r>
          </a:p>
          <a:p>
            <a:pPr marL="1143000" lvl="1" indent="-228600">
              <a:buFont typeface="Arial"/>
              <a:buChar char="•"/>
            </a:pPr>
            <a:r>
              <a:rPr lang="en-US" dirty="0"/>
              <a:t>Interconnected with gap junctions</a:t>
            </a:r>
          </a:p>
          <a:p>
            <a:pPr marL="1143000" lvl="1" indent="-228600">
              <a:buFont typeface="Arial"/>
              <a:buChar char="•"/>
            </a:pPr>
            <a:r>
              <a:rPr lang="en-US" dirty="0"/>
              <a:t>May pass signals between macula densa and granular cells</a:t>
            </a:r>
          </a:p>
        </p:txBody>
      </p:sp>
    </p:spTree>
    <p:extLst>
      <p:ext uri="{BB962C8B-B14F-4D97-AF65-F5344CB8AC3E}">
        <p14:creationId xmlns:p14="http://schemas.microsoft.com/office/powerpoint/2010/main" val="174479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Function of Kidneys </a:t>
            </a:r>
            <a:r>
              <a:rPr 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581" y="1643126"/>
            <a:ext cx="8229600" cy="1977464"/>
          </a:xfrm>
        </p:spPr>
        <p:txBody>
          <a:bodyPr>
            <a:spAutoFit/>
          </a:bodyPr>
          <a:lstStyle/>
          <a:p>
            <a:pPr lvl="1"/>
            <a:r>
              <a:rPr lang="en-US" dirty="0">
                <a:latin typeface="Arial"/>
              </a:rPr>
              <a:t>Activating vitamin D</a:t>
            </a:r>
          </a:p>
          <a:p>
            <a:pPr lvl="1"/>
            <a:r>
              <a:rPr lang="en-US" dirty="0">
                <a:latin typeface="Arial"/>
              </a:rPr>
              <a:t>Carrying out gluconeogenesis, if needed</a:t>
            </a:r>
          </a:p>
          <a:p>
            <a:r>
              <a:rPr lang="en-US" dirty="0">
                <a:latin typeface="Arial"/>
              </a:rPr>
              <a:t>Kidneys are part of the </a:t>
            </a:r>
            <a:r>
              <a:rPr lang="en-US" b="1" dirty="0">
                <a:latin typeface="Arial"/>
              </a:rPr>
              <a:t>urinary</a:t>
            </a:r>
            <a:r>
              <a:rPr lang="en-US" dirty="0">
                <a:latin typeface="Arial"/>
              </a:rPr>
              <a:t> system, which also includes:</a:t>
            </a:r>
          </a:p>
          <a:p>
            <a:pPr lvl="1"/>
            <a:r>
              <a:rPr lang="en-US" b="1" dirty="0">
                <a:latin typeface="Arial"/>
              </a:rPr>
              <a:t>Ureters</a:t>
            </a:r>
            <a:r>
              <a:rPr lang="en-US" dirty="0">
                <a:latin typeface="Arial"/>
              </a:rPr>
              <a:t>: transport urine from kidneys to urinary bladder</a:t>
            </a:r>
          </a:p>
          <a:p>
            <a:pPr lvl="1"/>
            <a:r>
              <a:rPr lang="en-US" b="1" dirty="0">
                <a:latin typeface="Arial"/>
              </a:rPr>
              <a:t>Urinary bladder</a:t>
            </a:r>
            <a:r>
              <a:rPr lang="en-US" dirty="0">
                <a:latin typeface="Arial"/>
              </a:rPr>
              <a:t>:</a:t>
            </a:r>
            <a:r>
              <a:rPr lang="en-US" b="1" dirty="0">
                <a:latin typeface="Arial"/>
              </a:rPr>
              <a:t> </a:t>
            </a:r>
            <a:r>
              <a:rPr lang="en-US" dirty="0">
                <a:latin typeface="Arial"/>
              </a:rPr>
              <a:t>temporary storage reservoir for urine</a:t>
            </a:r>
          </a:p>
          <a:p>
            <a:pPr lvl="1"/>
            <a:r>
              <a:rPr lang="en-US" b="1" dirty="0">
                <a:latin typeface="Arial"/>
              </a:rPr>
              <a:t>Urethra</a:t>
            </a:r>
            <a:r>
              <a:rPr lang="en-US" dirty="0">
                <a:latin typeface="Arial"/>
              </a:rPr>
              <a:t>: transports urine out of body</a:t>
            </a:r>
          </a:p>
        </p:txBody>
      </p:sp>
    </p:spTree>
    <p:extLst>
      <p:ext uri="{BB962C8B-B14F-4D97-AF65-F5344CB8AC3E}">
        <p14:creationId xmlns:p14="http://schemas.microsoft.com/office/powerpoint/2010/main" val="256092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vert="horz" lIns="0" tIns="0" rIns="0" bIns="0" rtlCol="0" anchor="t">
            <a:spAutoFit/>
          </a:bodyPr>
          <a:lstStyle/>
          <a:p>
            <a:r>
              <a:rPr lang="en-US" dirty="0">
                <a:latin typeface="Times New Roman"/>
              </a:rPr>
              <a:t>Juxtaglomerular Complex (JGC) of a Nephron</a:t>
            </a:r>
            <a:endParaRPr lang="en-IN" dirty="0">
              <a:latin typeface="Times New Roman"/>
            </a:endParaRPr>
          </a:p>
        </p:txBody>
      </p:sp>
      <p:pic>
        <p:nvPicPr>
          <p:cNvPr id="2" name="Picture 1" descr="This figure is an illustration of the JGC complex of a nephron showing mesangial cells surrounding the glomerular capillaries (glomerular mesangial cells) but are not part of the JGC. Illustration is a cross-section of the renal corpuscle, afferent and efferent arterioles, and the juxtaglomerular complex. Labels include:&#10;- Juxtaglomerular complex: macula densa cells of the ascending limb of nephron loop, extraglomerular mesangial cells, granular cells, afferent arteriole, efferent arteriole.&#10;- Renal corpuscle: parietal layer of glomerular capsule, capsular space, foot processes of podocytes, podocyte cell body (visceral layer of glomerular capsule), red blood cells, proximal tubule cell, lumens of glomerular capillaries, endothelial cell of glomerular capillary, and glomerular mesangial c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01" y="1629888"/>
            <a:ext cx="7291449" cy="4085112"/>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25.10 </a:t>
            </a:r>
            <a:r>
              <a:rPr lang="en-US" dirty="0"/>
              <a:t>Juxtaglomerular complex (JGC) of a nephron.</a:t>
            </a:r>
          </a:p>
        </p:txBody>
      </p:sp>
    </p:spTree>
    <p:extLst>
      <p:ext uri="{BB962C8B-B14F-4D97-AF65-F5344CB8AC3E}">
        <p14:creationId xmlns:p14="http://schemas.microsoft.com/office/powerpoint/2010/main" val="1828234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t>IP Anatomy Review Animation: Urinary</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Animation:</a:t>
            </a:r>
          </a:p>
          <a:p>
            <a:pPr marL="432" algn="ctr"/>
            <a:r>
              <a:rPr lang="en-US" altLang="en-US" b="1" dirty="0"/>
              <a:t>IP Anatomy Review Animation: Urinary</a:t>
            </a:r>
            <a:endParaRPr lang="en-IN" b="1" dirty="0"/>
          </a:p>
          <a:p>
            <a:pPr marL="432" algn="ctr"/>
            <a:endParaRPr lang="en-IN" i="1" dirty="0"/>
          </a:p>
          <a:p>
            <a:pPr marL="432" algn="ctr"/>
            <a:r>
              <a:rPr lang="en-IN" sz="1200" u="sng" dirty="0">
                <a:solidFill>
                  <a:srgbClr val="0000FF"/>
                </a:solidFill>
                <a:hlinkClick r:id="rId3" tooltip="https://mediaplayer.pearsoncmg.com/assets/_video.true/secs-ipweb-urinary-system-rev"/>
              </a:rPr>
              <a:t>https://mediaplayer.pearsoncmg.com/assets/_video.true/secs-ipweb-urinary-system-rev</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7013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25.3 Physiology of Kidney </a:t>
            </a:r>
            <a:r>
              <a:rPr lang="en-US" sz="2800" dirty="0">
                <a:latin typeface="Times New Roman"/>
              </a:rPr>
              <a:t>(1 of 2)</a:t>
            </a:r>
          </a:p>
        </p:txBody>
      </p:sp>
      <p:sp>
        <p:nvSpPr>
          <p:cNvPr id="4" name="Content Placeholder 3"/>
          <p:cNvSpPr>
            <a:spLocks noGrp="1"/>
          </p:cNvSpPr>
          <p:nvPr>
            <p:ph idx="1"/>
          </p:nvPr>
        </p:nvSpPr>
        <p:spPr>
          <a:xfrm>
            <a:off x="457200" y="1625602"/>
            <a:ext cx="8229600" cy="2773067"/>
          </a:xfrm>
        </p:spPr>
        <p:txBody>
          <a:bodyPr>
            <a:spAutoFit/>
          </a:bodyPr>
          <a:lstStyle/>
          <a:p>
            <a:pPr>
              <a:lnSpc>
                <a:spcPct val="90000"/>
              </a:lnSpc>
            </a:pPr>
            <a:r>
              <a:rPr lang="en-US" dirty="0"/>
              <a:t>180 L of fluid processed daily, but only 1.5 L </a:t>
            </a:r>
            <a:r>
              <a:rPr lang="en-US" dirty="0">
                <a:sym typeface="Wingdings" charset="0"/>
              </a:rPr>
              <a:t>of urine is formed</a:t>
            </a:r>
          </a:p>
          <a:p>
            <a:pPr>
              <a:lnSpc>
                <a:spcPct val="90000"/>
              </a:lnSpc>
            </a:pPr>
            <a:r>
              <a:rPr lang="en-US" dirty="0"/>
              <a:t>Kidneys filter body’s entire plasma volume 60 times each day</a:t>
            </a:r>
          </a:p>
          <a:p>
            <a:pPr>
              <a:lnSpc>
                <a:spcPct val="90000"/>
              </a:lnSpc>
            </a:pPr>
            <a:r>
              <a:rPr lang="en-US" dirty="0"/>
              <a:t>Consume 20–25% of oxygen used by body at rest</a:t>
            </a:r>
          </a:p>
          <a:p>
            <a:pPr>
              <a:lnSpc>
                <a:spcPct val="90000"/>
              </a:lnSpc>
            </a:pPr>
            <a:r>
              <a:rPr lang="en-US" dirty="0"/>
              <a:t>Filtrate (produced by glomerular filtration) is basically blood plasma minus proteins</a:t>
            </a:r>
          </a:p>
          <a:p>
            <a:pPr>
              <a:lnSpc>
                <a:spcPct val="90000"/>
              </a:lnSpc>
            </a:pPr>
            <a:r>
              <a:rPr lang="en-US" dirty="0"/>
              <a:t>Urine is produced from filtrate</a:t>
            </a:r>
          </a:p>
          <a:p>
            <a:pPr lvl="1">
              <a:lnSpc>
                <a:spcPct val="90000"/>
              </a:lnSpc>
            </a:pPr>
            <a:r>
              <a:rPr lang="en-US" dirty="0"/>
              <a:t>Urine</a:t>
            </a:r>
          </a:p>
          <a:p>
            <a:pPr lvl="2">
              <a:lnSpc>
                <a:spcPct val="90000"/>
              </a:lnSpc>
            </a:pPr>
            <a:r>
              <a:rPr lang="en-US" dirty="0"/>
              <a:t>&lt;1% of original filtrate</a:t>
            </a:r>
          </a:p>
          <a:p>
            <a:pPr lvl="2">
              <a:lnSpc>
                <a:spcPct val="90000"/>
              </a:lnSpc>
            </a:pPr>
            <a:r>
              <a:rPr lang="en-US" dirty="0"/>
              <a:t>Contains metabolic wastes and unneeded substances</a:t>
            </a:r>
          </a:p>
        </p:txBody>
      </p:sp>
    </p:spTree>
    <p:extLst>
      <p:ext uri="{BB962C8B-B14F-4D97-AF65-F5344CB8AC3E}">
        <p14:creationId xmlns:p14="http://schemas.microsoft.com/office/powerpoint/2010/main" val="3521579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25.3 Physiology of Kidney </a:t>
            </a:r>
            <a:r>
              <a:rPr lang="en-US" sz="2800" dirty="0">
                <a:latin typeface="Times New Roman"/>
              </a:rPr>
              <a:t>(2 of 2)</a:t>
            </a:r>
          </a:p>
        </p:txBody>
      </p:sp>
      <p:sp>
        <p:nvSpPr>
          <p:cNvPr id="4" name="Content Placeholder 3"/>
          <p:cNvSpPr>
            <a:spLocks noGrp="1"/>
          </p:cNvSpPr>
          <p:nvPr>
            <p:ph idx="1"/>
          </p:nvPr>
        </p:nvSpPr>
        <p:spPr>
          <a:xfrm>
            <a:off x="457200" y="1600201"/>
            <a:ext cx="8229600" cy="1708160"/>
          </a:xfrm>
        </p:spPr>
        <p:txBody>
          <a:bodyPr>
            <a:spAutoFit/>
          </a:bodyPr>
          <a:lstStyle/>
          <a:p>
            <a:r>
              <a:rPr lang="en-US" dirty="0"/>
              <a:t>Three processes are involved in urine formation and adjustment of blood composition:</a:t>
            </a:r>
          </a:p>
          <a:p>
            <a:pPr marL="800100" lvl="1" indent="-342900">
              <a:buFont typeface="+mj-lt"/>
              <a:buAutoNum type="arabicPeriod"/>
            </a:pPr>
            <a:r>
              <a:rPr lang="en-US" dirty="0"/>
              <a:t> </a:t>
            </a:r>
            <a:r>
              <a:rPr lang="en-US" b="1" dirty="0"/>
              <a:t>Glomerular filtration</a:t>
            </a:r>
            <a:r>
              <a:rPr lang="en-US" dirty="0"/>
              <a:t>: produces cell- and protein-free filtrate</a:t>
            </a:r>
          </a:p>
          <a:p>
            <a:pPr marL="800100" lvl="1" indent="-342900">
              <a:buFont typeface="+mj-lt"/>
              <a:buAutoNum type="arabicPeriod"/>
              <a:tabLst>
                <a:tab pos="896938" algn="l"/>
              </a:tabLst>
            </a:pPr>
            <a:r>
              <a:rPr lang="en-US" dirty="0"/>
              <a:t> </a:t>
            </a:r>
            <a:r>
              <a:rPr lang="en-US" b="1" dirty="0"/>
              <a:t>Tubular reabsorption</a:t>
            </a:r>
            <a:r>
              <a:rPr lang="en-US" dirty="0"/>
              <a:t>: selectively returns 99% of substances from filtrate to   blood in renal tubules and collecting ducts</a:t>
            </a:r>
          </a:p>
          <a:p>
            <a:pPr marL="800100" lvl="1" indent="-342900">
              <a:buFont typeface="+mj-lt"/>
              <a:buAutoNum type="arabicPeriod"/>
            </a:pPr>
            <a:r>
              <a:rPr lang="en-US" dirty="0"/>
              <a:t> </a:t>
            </a:r>
            <a:r>
              <a:rPr lang="en-US" b="1" dirty="0"/>
              <a:t>Tubular secretion</a:t>
            </a:r>
            <a:r>
              <a:rPr lang="en-US" dirty="0"/>
              <a:t>: selectively moves substances from blood to filtrate in renal tubules and collecting ducts</a:t>
            </a:r>
          </a:p>
        </p:txBody>
      </p:sp>
    </p:spTree>
    <p:extLst>
      <p:ext uri="{BB962C8B-B14F-4D97-AF65-F5344CB8AC3E}">
        <p14:creationId xmlns:p14="http://schemas.microsoft.com/office/powerpoint/2010/main" val="2530973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t>IP2: How the Kidneys Make Urine</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IP2: How the Kidneys Make Urine</a:t>
            </a:r>
            <a:endParaRPr lang="en-IN" b="1" dirty="0"/>
          </a:p>
          <a:p>
            <a:pPr marL="432" algn="ctr"/>
            <a:endParaRPr lang="en-IN" i="1" dirty="0"/>
          </a:p>
          <a:p>
            <a:pPr marL="432" algn="ctr"/>
            <a:r>
              <a:rPr lang="en-IN" sz="1200" u="sng" dirty="0">
                <a:solidFill>
                  <a:srgbClr val="0000FF"/>
                </a:solidFill>
                <a:hlinkClick r:id="rId3" tooltip="https://mediaplayer.pearsoncmg.com/assets/_video.true/sci-ip2-how-kidneys-make-urine"/>
              </a:rPr>
              <a:t>https://mediaplayer.pearsoncmg.com/assets/_video.true/sci-ip2-how-kidneys-make-urine</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527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Three Major Renal Processes</a:t>
            </a:r>
            <a:endParaRPr lang="en-IN" dirty="0">
              <a:latin typeface="Times New Roman"/>
            </a:endParaRPr>
          </a:p>
        </p:txBody>
      </p:sp>
      <p:pic>
        <p:nvPicPr>
          <p:cNvPr id="2" name="Picture 1" descr="This schematic drawing shows a single, uncoiled nephron depicting the areas where glomerular filtration, tubular reabsorption, and tubular secretion occur in a nephron and its blood supply.&#10; - 1. Glomerular filtration:  a cortical radiate artery in a vertical position is shown on the left    that branches off into an afferent arteriole that curves downward into a glomerular    capsule that then branches into multiple glomerular capillaries.&#10;  - Process of glomerular filtration occurs within glomerular capsule as filtrates moves     out of glomerular capillaries into renal tubule.&#10; - 2. Reabsorption:  glomerular capillaries curve upward out of glomerular capsule becoming    an afferent arteriole which branches into a peritubular capillary that lies in close     proximity to the tubule.&#10;  - Process of tubular reabsorption occurs as substances move from renal tubule into     the peritubular capillary. &#10; - 3.  Secretion:  further along peritubular capillary process of tubular secretion  occurs.&#10;  - Substances move from blood in the capillary into the filtrate in the renal tubule.  Fluid     in renal tubule is now urine and continues to move through the renal tubul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265" y="1363133"/>
            <a:ext cx="3243073" cy="4492752"/>
          </a:xfrm>
          <a:prstGeom prst="rect">
            <a:avLst/>
          </a:prstGeom>
        </p:spPr>
      </p:pic>
      <p:sp>
        <p:nvSpPr>
          <p:cNvPr id="5" name="Content Placeholder 4"/>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25.11 </a:t>
            </a:r>
            <a:r>
              <a:rPr lang="en-US" dirty="0"/>
              <a:t>The three major renal processes.</a:t>
            </a:r>
          </a:p>
        </p:txBody>
      </p:sp>
    </p:spTree>
    <p:extLst>
      <p:ext uri="{BB962C8B-B14F-4D97-AF65-F5344CB8AC3E}">
        <p14:creationId xmlns:p14="http://schemas.microsoft.com/office/powerpoint/2010/main" val="3604561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25.4 Step 1: Glomerular Filtration</a:t>
            </a:r>
          </a:p>
        </p:txBody>
      </p:sp>
      <p:sp>
        <p:nvSpPr>
          <p:cNvPr id="4" name="Content Placeholder 3"/>
          <p:cNvSpPr>
            <a:spLocks noGrp="1"/>
          </p:cNvSpPr>
          <p:nvPr>
            <p:ph idx="1"/>
          </p:nvPr>
        </p:nvSpPr>
        <p:spPr>
          <a:xfrm>
            <a:off x="457200" y="1600201"/>
            <a:ext cx="7391400" cy="1692771"/>
          </a:xfrm>
        </p:spPr>
        <p:txBody>
          <a:bodyPr wrap="square">
            <a:spAutoFit/>
          </a:bodyPr>
          <a:lstStyle/>
          <a:p>
            <a:r>
              <a:rPr lang="en-US" b="1" dirty="0"/>
              <a:t>Glomerular filtration </a:t>
            </a:r>
            <a:r>
              <a:rPr lang="en-US" dirty="0"/>
              <a:t>is a passive process</a:t>
            </a:r>
          </a:p>
          <a:p>
            <a:pPr lvl="1"/>
            <a:r>
              <a:rPr lang="en-US" dirty="0"/>
              <a:t>No metabolic energy required</a:t>
            </a:r>
          </a:p>
          <a:p>
            <a:r>
              <a:rPr lang="en-US" dirty="0"/>
              <a:t>Hydrostatic pressure forces fluids and solutes through </a:t>
            </a:r>
            <a:r>
              <a:rPr lang="en-US" b="1" dirty="0"/>
              <a:t>filtration membrane </a:t>
            </a:r>
            <a:r>
              <a:rPr lang="en-US" dirty="0"/>
              <a:t>into glomerular capsule</a:t>
            </a:r>
          </a:p>
          <a:p>
            <a:r>
              <a:rPr lang="en-US" dirty="0"/>
              <a:t>No reabsorption into capillaries of glomerulus occurs</a:t>
            </a:r>
          </a:p>
        </p:txBody>
      </p:sp>
    </p:spTree>
    <p:extLst>
      <p:ext uri="{BB962C8B-B14F-4D97-AF65-F5344CB8AC3E}">
        <p14:creationId xmlns:p14="http://schemas.microsoft.com/office/powerpoint/2010/main" val="6875651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Filtration Membrane </a:t>
            </a:r>
            <a:r>
              <a:rPr lang="en-US" sz="2800" dirty="0">
                <a:latin typeface="Times New Roman"/>
              </a:rPr>
              <a:t>(1 of 6)</a:t>
            </a:r>
          </a:p>
        </p:txBody>
      </p:sp>
      <p:sp>
        <p:nvSpPr>
          <p:cNvPr id="4" name="Content Placeholder 3"/>
          <p:cNvSpPr>
            <a:spLocks noGrp="1"/>
          </p:cNvSpPr>
          <p:nvPr>
            <p:ph idx="1"/>
          </p:nvPr>
        </p:nvSpPr>
        <p:spPr>
          <a:xfrm>
            <a:off x="457200" y="1625602"/>
            <a:ext cx="8229600" cy="2349874"/>
          </a:xfrm>
        </p:spPr>
        <p:txBody>
          <a:bodyPr>
            <a:spAutoFit/>
          </a:bodyPr>
          <a:lstStyle/>
          <a:p>
            <a:pPr>
              <a:lnSpc>
                <a:spcPct val="90000"/>
              </a:lnSpc>
            </a:pPr>
            <a:r>
              <a:rPr lang="en-US" dirty="0"/>
              <a:t>Porous membrane between blood and interior of glomerular capsule</a:t>
            </a:r>
          </a:p>
          <a:p>
            <a:pPr lvl="1">
              <a:lnSpc>
                <a:spcPct val="90000"/>
              </a:lnSpc>
            </a:pPr>
            <a:r>
              <a:rPr lang="en-US" dirty="0"/>
              <a:t>Allows water and solutes smaller than plasma proteins to pass</a:t>
            </a:r>
          </a:p>
          <a:p>
            <a:pPr lvl="2">
              <a:lnSpc>
                <a:spcPct val="90000"/>
              </a:lnSpc>
            </a:pPr>
            <a:r>
              <a:rPr lang="en-US" dirty="0"/>
              <a:t>Normally no cells can pass </a:t>
            </a:r>
          </a:p>
          <a:p>
            <a:pPr>
              <a:lnSpc>
                <a:spcPct val="90000"/>
              </a:lnSpc>
            </a:pPr>
            <a:r>
              <a:rPr lang="en-US" dirty="0"/>
              <a:t>Contains three layers</a:t>
            </a:r>
          </a:p>
          <a:p>
            <a:pPr marL="800100" lvl="1" indent="-342900">
              <a:lnSpc>
                <a:spcPct val="90000"/>
              </a:lnSpc>
              <a:buFont typeface="+mj-lt"/>
              <a:buAutoNum type="arabicPeriod"/>
            </a:pPr>
            <a:r>
              <a:rPr lang="en-US" dirty="0"/>
              <a:t> </a:t>
            </a:r>
            <a:r>
              <a:rPr lang="en-US" b="1" dirty="0"/>
              <a:t>Fenestrated endothelium </a:t>
            </a:r>
            <a:r>
              <a:rPr lang="en-US" dirty="0"/>
              <a:t>of glomerular capillaries</a:t>
            </a:r>
          </a:p>
          <a:p>
            <a:pPr marL="800100" lvl="1" indent="-342900">
              <a:lnSpc>
                <a:spcPct val="90000"/>
              </a:lnSpc>
              <a:buFont typeface="+mj-lt"/>
              <a:buAutoNum type="arabicPeriod"/>
            </a:pPr>
            <a:r>
              <a:rPr lang="en-US" dirty="0"/>
              <a:t> </a:t>
            </a:r>
            <a:r>
              <a:rPr lang="en-US" b="1" dirty="0"/>
              <a:t>Basement membrane</a:t>
            </a:r>
            <a:r>
              <a:rPr lang="en-US" dirty="0"/>
              <a:t>: fused basal laminae </a:t>
            </a:r>
            <a:r>
              <a:rPr lang="en-US"/>
              <a:t>of</a:t>
            </a:r>
            <a:r>
              <a:rPr lang="en-US" spc="-300"/>
              <a:t>  </a:t>
            </a:r>
            <a:r>
              <a:rPr lang="en-US"/>
              <a:t>two </a:t>
            </a:r>
            <a:r>
              <a:rPr lang="en-US" dirty="0"/>
              <a:t>other layers</a:t>
            </a:r>
          </a:p>
          <a:p>
            <a:pPr marL="800100" lvl="1" indent="-342900">
              <a:lnSpc>
                <a:spcPct val="90000"/>
              </a:lnSpc>
              <a:buFont typeface="+mj-lt"/>
              <a:buAutoNum type="arabicPeriod"/>
            </a:pPr>
            <a:r>
              <a:rPr lang="en-US" dirty="0"/>
              <a:t> </a:t>
            </a:r>
            <a:r>
              <a:rPr lang="en-US" b="1" dirty="0"/>
              <a:t>Foot processes of podocytes </a:t>
            </a:r>
            <a:r>
              <a:rPr lang="en-US" dirty="0"/>
              <a:t>with filtration</a:t>
            </a:r>
            <a:r>
              <a:rPr lang="en-US" spc="-300" dirty="0"/>
              <a:t> </a:t>
            </a:r>
            <a:r>
              <a:rPr lang="en-US" dirty="0"/>
              <a:t>slits; slit diaphragms repel macromolecules</a:t>
            </a:r>
          </a:p>
        </p:txBody>
      </p:sp>
    </p:spTree>
    <p:extLst>
      <p:ext uri="{BB962C8B-B14F-4D97-AF65-F5344CB8AC3E}">
        <p14:creationId xmlns:p14="http://schemas.microsoft.com/office/powerpoint/2010/main" val="3455772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Filtration Membrane </a:t>
            </a:r>
            <a:r>
              <a:rPr lang="en-US" sz="2800" dirty="0">
                <a:latin typeface="Times New Roman"/>
              </a:rPr>
              <a:t>(2 of 6)</a:t>
            </a:r>
            <a:endParaRPr lang="en-IN" sz="2800" dirty="0">
              <a:latin typeface="Times New Roman"/>
            </a:endParaRPr>
          </a:p>
        </p:txBody>
      </p:sp>
      <p:pic>
        <p:nvPicPr>
          <p:cNvPr id="2" name="Picture 1" descr="- Part (a) is an illustration of a renal corpuscle showing that it consists of a glomerulus surrounded by a glomerular capsule. Labels include afferent and efferent arterioles, glomerular capsular space, glomerular capillary covered by podocytes that form the visceral layer of glomerular capsule, parietal layer of glomerular capsule, and proximal convoluted tubule. " tit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28" y="1456267"/>
            <a:ext cx="5225143" cy="4200115"/>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25.12a </a:t>
            </a:r>
            <a:r>
              <a:rPr lang="en-US" dirty="0"/>
              <a:t>The filtration membrane.</a:t>
            </a:r>
          </a:p>
        </p:txBody>
      </p:sp>
    </p:spTree>
    <p:extLst>
      <p:ext uri="{BB962C8B-B14F-4D97-AF65-F5344CB8AC3E}">
        <p14:creationId xmlns:p14="http://schemas.microsoft.com/office/powerpoint/2010/main" val="3552849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Filtration Membrane </a:t>
            </a:r>
            <a:r>
              <a:rPr lang="en-US" sz="2800" dirty="0">
                <a:latin typeface="Times New Roman"/>
              </a:rPr>
              <a:t>(3 of 6)</a:t>
            </a:r>
            <a:endParaRPr lang="en-IN" sz="2800" dirty="0">
              <a:latin typeface="Times New Roman"/>
            </a:endParaRPr>
          </a:p>
        </p:txBody>
      </p:sp>
      <p:pic>
        <p:nvPicPr>
          <p:cNvPr id="2" name="Picture 1" descr="- Part (b) is an illustration of an enlarged view of a glomerular capillary covered by the visceral (inner) layer of the glomerular capsule consisting of podocytes. Some podocytes and the basement membrane have been removed to show the fenestrations (pores) in the underlying capillary wall. Labels include cytoplasmic extension of podocytes, filtration slits, podocyte cell body, fenestrations (pores), glomerular capillary endothelium (podocyte covering and basement membrane removed), and foot processes of podocy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061" y="1505835"/>
            <a:ext cx="4433455" cy="4200698"/>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25.12b </a:t>
            </a:r>
            <a:r>
              <a:rPr lang="en-US" dirty="0"/>
              <a:t>The filtration membrane.</a:t>
            </a:r>
          </a:p>
        </p:txBody>
      </p:sp>
    </p:spTree>
    <p:extLst>
      <p:ext uri="{BB962C8B-B14F-4D97-AF65-F5344CB8AC3E}">
        <p14:creationId xmlns:p14="http://schemas.microsoft.com/office/powerpoint/2010/main" val="382230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Urinary System</a:t>
            </a:r>
            <a:endParaRPr lang="en-IN" dirty="0">
              <a:latin typeface="Times New Roman"/>
            </a:endParaRPr>
          </a:p>
        </p:txBody>
      </p:sp>
      <p:pic>
        <p:nvPicPr>
          <p:cNvPr id="2" name="Picture 1" descr="This figure is an illustration of an anterior view of the urinary organs in a female with most of the unrelated abdominal organs removed. Labels include hepatic veins (cut), esophagus (cut), inferior vena cava, adrenal gland, aorta, iliac crest, rectum (cut), uterus (part of female reproductive system), urethra, urinary bladder, ureter, kidney, renal vein, renal hilum, and renal arte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771" y="1600200"/>
            <a:ext cx="5094386" cy="3995183"/>
          </a:xfrm>
          <a:prstGeom prst="rect">
            <a:avLst/>
          </a:prstGeom>
        </p:spPr>
      </p:pic>
      <p:sp>
        <p:nvSpPr>
          <p:cNvPr id="5" name="Content Placeholder 4"/>
          <p:cNvSpPr>
            <a:spLocks noGrp="1"/>
          </p:cNvSpPr>
          <p:nvPr>
            <p:ph sz="quarter" idx="13"/>
          </p:nvPr>
        </p:nvSpPr>
        <p:spPr>
          <a:xfrm>
            <a:off x="457581" y="5925979"/>
            <a:ext cx="7772400" cy="246221"/>
          </a:xfrm>
        </p:spPr>
        <p:txBody>
          <a:bodyPr>
            <a:spAutoFit/>
          </a:bodyPr>
          <a:lstStyle/>
          <a:p>
            <a:pPr marL="0" indent="0">
              <a:buNone/>
            </a:pPr>
            <a:r>
              <a:rPr lang="en-US" b="1" dirty="0">
                <a:solidFill>
                  <a:srgbClr val="007FA3"/>
                </a:solidFill>
                <a:latin typeface="Arial"/>
              </a:rPr>
              <a:t>Figure 25.1 </a:t>
            </a:r>
            <a:r>
              <a:rPr lang="en-US" dirty="0">
                <a:latin typeface="Arial"/>
              </a:rPr>
              <a:t>The urinary system.</a:t>
            </a:r>
          </a:p>
        </p:txBody>
      </p:sp>
    </p:spTree>
    <p:extLst>
      <p:ext uri="{BB962C8B-B14F-4D97-AF65-F5344CB8AC3E}">
        <p14:creationId xmlns:p14="http://schemas.microsoft.com/office/powerpoint/2010/main" val="1642382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46779"/>
            <a:ext cx="8229600" cy="523220"/>
          </a:xfrm>
        </p:spPr>
        <p:txBody>
          <a:bodyPr>
            <a:spAutoFit/>
          </a:bodyPr>
          <a:lstStyle/>
          <a:p>
            <a:r>
              <a:rPr lang="en-US" dirty="0">
                <a:latin typeface="Times New Roman"/>
              </a:rPr>
              <a:t>The Filtration Membrane </a:t>
            </a:r>
            <a:r>
              <a:rPr lang="en-US" sz="2800" dirty="0">
                <a:latin typeface="Times New Roman"/>
              </a:rPr>
              <a:t>(4 of 6)</a:t>
            </a:r>
            <a:endParaRPr lang="en-IN" sz="2800" dirty="0">
              <a:latin typeface="Times New Roman"/>
            </a:endParaRPr>
          </a:p>
        </p:txBody>
      </p:sp>
      <p:pic>
        <p:nvPicPr>
          <p:cNvPr id="2" name="Picture 1" descr="- Part (c) is scanning electron micrograph (6000X) of the visceral layer showing enlarged view of podocyte cell body, foot processes and filtration slits between the podocyte foot process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388" y="1329265"/>
            <a:ext cx="4884983" cy="4553589"/>
          </a:xfrm>
          <a:prstGeom prst="rect">
            <a:avLst/>
          </a:prstGeom>
        </p:spPr>
      </p:pic>
      <p:sp>
        <p:nvSpPr>
          <p:cNvPr id="6" name="Content Placeholder 5"/>
          <p:cNvSpPr>
            <a:spLocks noGrp="1"/>
          </p:cNvSpPr>
          <p:nvPr>
            <p:ph sz="quarter" idx="13"/>
          </p:nvPr>
        </p:nvSpPr>
        <p:spPr/>
        <p:txBody>
          <a:bodyPr/>
          <a:lstStyle/>
          <a:p>
            <a:pPr marL="0" indent="0">
              <a:buNone/>
            </a:pPr>
            <a:r>
              <a:rPr lang="en-US" b="1" dirty="0">
                <a:solidFill>
                  <a:srgbClr val="007FA3"/>
                </a:solidFill>
              </a:rPr>
              <a:t>Figure 25.12c </a:t>
            </a:r>
            <a:r>
              <a:rPr lang="en-US" dirty="0"/>
              <a:t>The filtration membrane.</a:t>
            </a:r>
          </a:p>
        </p:txBody>
      </p:sp>
    </p:spTree>
    <p:extLst>
      <p:ext uri="{BB962C8B-B14F-4D97-AF65-F5344CB8AC3E}">
        <p14:creationId xmlns:p14="http://schemas.microsoft.com/office/powerpoint/2010/main" val="939799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Filtration Membrane </a:t>
            </a:r>
            <a:r>
              <a:rPr lang="en-US" sz="2800" dirty="0">
                <a:latin typeface="Times New Roman"/>
              </a:rPr>
              <a:t>(5 of 6)</a:t>
            </a:r>
            <a:endParaRPr lang="en-IN" sz="2800" dirty="0">
              <a:latin typeface="Times New Roman"/>
            </a:endParaRPr>
          </a:p>
        </p:txBody>
      </p:sp>
      <p:pic>
        <p:nvPicPr>
          <p:cNvPr id="5" name="Picture 4" descr="- Part (d) is a diagram of a section through the filtration membrane showing blood in glomerular capillary on one side being separated from glomerular capsule by three layers:&#10;- Capillary endothelium&#10;- Basement membrane&#10;- Foot processes of podocyte of glomerular capsule&#10;Labels include filtration slit, fenestration (pore), foot processes of podocyte, filtrate in capsular space, slit diaphragm, and filtration sl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11" y="1532923"/>
            <a:ext cx="4547778" cy="4258277"/>
          </a:xfrm>
          <a:prstGeom prst="rect">
            <a:avLst/>
          </a:prstGeom>
        </p:spPr>
      </p:pic>
      <p:sp>
        <p:nvSpPr>
          <p:cNvPr id="4" name="Content Placeholder 3"/>
          <p:cNvSpPr>
            <a:spLocks noGrp="1"/>
          </p:cNvSpPr>
          <p:nvPr>
            <p:ph sz="quarter" idx="13"/>
          </p:nvPr>
        </p:nvSpPr>
        <p:spPr/>
        <p:txBody>
          <a:bodyPr/>
          <a:lstStyle/>
          <a:p>
            <a:pPr marL="0" indent="0">
              <a:buNone/>
            </a:pPr>
            <a:r>
              <a:rPr lang="en-US" b="1" dirty="0">
                <a:solidFill>
                  <a:srgbClr val="007FA3"/>
                </a:solidFill>
              </a:rPr>
              <a:t>Figure 25.12d </a:t>
            </a:r>
            <a:r>
              <a:rPr lang="en-US" dirty="0"/>
              <a:t>The filtration membrane.</a:t>
            </a:r>
          </a:p>
        </p:txBody>
      </p:sp>
    </p:spTree>
    <p:extLst>
      <p:ext uri="{BB962C8B-B14F-4D97-AF65-F5344CB8AC3E}">
        <p14:creationId xmlns:p14="http://schemas.microsoft.com/office/powerpoint/2010/main" val="40823610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The Filtration Membrane </a:t>
            </a:r>
            <a:r>
              <a:rPr lang="en-US" sz="2800" dirty="0">
                <a:latin typeface="Times New Roman"/>
              </a:rPr>
              <a:t>(6 of 6)</a:t>
            </a:r>
          </a:p>
        </p:txBody>
      </p:sp>
      <p:sp>
        <p:nvSpPr>
          <p:cNvPr id="4" name="Content Placeholder 3"/>
          <p:cNvSpPr>
            <a:spLocks noGrp="1"/>
          </p:cNvSpPr>
          <p:nvPr>
            <p:ph idx="1"/>
          </p:nvPr>
        </p:nvSpPr>
        <p:spPr>
          <a:xfrm>
            <a:off x="457200" y="1600201"/>
            <a:ext cx="7696200" cy="2339102"/>
          </a:xfrm>
        </p:spPr>
        <p:txBody>
          <a:bodyPr wrap="square">
            <a:spAutoFit/>
          </a:bodyPr>
          <a:lstStyle/>
          <a:p>
            <a:r>
              <a:rPr lang="en-US" dirty="0"/>
              <a:t>Macromolecules “stuck” in filtration membrane are engulfed by glomerular mesangial cells</a:t>
            </a:r>
          </a:p>
          <a:p>
            <a:r>
              <a:rPr lang="en-US" dirty="0"/>
              <a:t>Allows molecules smaller than three nm to pass</a:t>
            </a:r>
          </a:p>
          <a:p>
            <a:pPr lvl="1"/>
            <a:r>
              <a:rPr lang="en-US" dirty="0"/>
              <a:t>Water, glucose, amino acids, nitrogenous wastes</a:t>
            </a:r>
          </a:p>
          <a:p>
            <a:r>
              <a:rPr lang="en-US" dirty="0"/>
              <a:t>Plasma proteins remain in blood </a:t>
            </a:r>
            <a:r>
              <a:rPr lang="en-US" dirty="0">
                <a:sym typeface="Wingdings" charset="0"/>
              </a:rPr>
              <a:t>to</a:t>
            </a:r>
            <a:r>
              <a:rPr lang="en-US" dirty="0"/>
              <a:t> maintain colloid osmotic pressure</a:t>
            </a:r>
          </a:p>
          <a:p>
            <a:pPr lvl="1"/>
            <a:r>
              <a:rPr lang="en-US" dirty="0">
                <a:sym typeface="Wingdings" charset="0"/>
              </a:rPr>
              <a:t>Prevents loss of all water to capsular space</a:t>
            </a:r>
          </a:p>
          <a:p>
            <a:pPr lvl="1"/>
            <a:r>
              <a:rPr lang="en-US" dirty="0">
                <a:sym typeface="Wingdings" charset="0"/>
              </a:rPr>
              <a:t>Proteins in filtrate indicate membrane problem</a:t>
            </a:r>
            <a:endParaRPr lang="en-US" dirty="0"/>
          </a:p>
        </p:txBody>
      </p:sp>
    </p:spTree>
    <p:extLst>
      <p:ext uri="{BB962C8B-B14F-4D97-AF65-F5344CB8AC3E}">
        <p14:creationId xmlns:p14="http://schemas.microsoft.com/office/powerpoint/2010/main" val="3353686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Pressures That Affect Filtration </a:t>
            </a:r>
            <a:r>
              <a:rPr lang="en-US" sz="2800" dirty="0">
                <a:latin typeface="Times New Roman"/>
              </a:rPr>
              <a:t>(1 of 2)</a:t>
            </a:r>
          </a:p>
        </p:txBody>
      </p:sp>
      <p:sp>
        <p:nvSpPr>
          <p:cNvPr id="4" name="Content Placeholder 3"/>
          <p:cNvSpPr>
            <a:spLocks noGrp="1"/>
          </p:cNvSpPr>
          <p:nvPr>
            <p:ph idx="1"/>
          </p:nvPr>
        </p:nvSpPr>
        <p:spPr>
          <a:xfrm>
            <a:off x="457200" y="1600201"/>
            <a:ext cx="8153400" cy="2677656"/>
          </a:xfrm>
        </p:spPr>
        <p:txBody>
          <a:bodyPr wrap="square">
            <a:spAutoFit/>
          </a:bodyPr>
          <a:lstStyle/>
          <a:p>
            <a:r>
              <a:rPr lang="en-US" b="1" dirty="0"/>
              <a:t>Outward pressures</a:t>
            </a:r>
          </a:p>
          <a:p>
            <a:pPr lvl="1"/>
            <a:r>
              <a:rPr lang="en-US" dirty="0"/>
              <a:t>Forces that promote filtrate formation</a:t>
            </a:r>
          </a:p>
          <a:p>
            <a:pPr lvl="2"/>
            <a:r>
              <a:rPr lang="en-US" b="1" dirty="0"/>
              <a:t>Hydrostatic pressure in glomerular capillaries </a:t>
            </a:r>
            <a:r>
              <a:rPr lang="en-US" dirty="0"/>
              <a:t>(</a:t>
            </a:r>
            <a:r>
              <a:rPr lang="en-US" b="1" dirty="0">
                <a:latin typeface="Arial" panose="020B0604020202020204" pitchFamily="34" charset="0"/>
                <a:cs typeface="Arial" panose="020B0604020202020204" pitchFamily="34" charset="0"/>
              </a:rPr>
              <a:t>HP</a:t>
            </a:r>
            <a:r>
              <a:rPr lang="en-US" b="1" baseline="-25000" dirty="0">
                <a:latin typeface="Arial" panose="020B0604020202020204" pitchFamily="34" charset="0"/>
                <a:cs typeface="Arial" panose="020B0604020202020204" pitchFamily="34" charset="0"/>
              </a:rPr>
              <a:t>gc</a:t>
            </a:r>
            <a:r>
              <a:rPr lang="en-US" dirty="0"/>
              <a:t>) is essentially glomerular blood pressure</a:t>
            </a:r>
          </a:p>
          <a:p>
            <a:pPr lvl="3"/>
            <a:r>
              <a:rPr lang="en-US" dirty="0"/>
              <a:t>Chief force pushing water, solutes out of blood</a:t>
            </a:r>
          </a:p>
          <a:p>
            <a:pPr lvl="3"/>
            <a:r>
              <a:rPr lang="en-US" dirty="0"/>
              <a:t>Quite high: 55 mm Hg</a:t>
            </a:r>
          </a:p>
          <a:p>
            <a:pPr lvl="4"/>
            <a:r>
              <a:rPr lang="en-US" dirty="0"/>
              <a:t>Compared to ~ 26 mm Hg seen in most capillary beds</a:t>
            </a:r>
          </a:p>
          <a:p>
            <a:pPr lvl="3"/>
            <a:r>
              <a:rPr lang="en-US" dirty="0"/>
              <a:t>Reason is that efferent arteriole is a high-resistance vessel with a diameter smaller than afferent arteriole</a:t>
            </a:r>
          </a:p>
        </p:txBody>
      </p:sp>
    </p:spTree>
    <p:extLst>
      <p:ext uri="{BB962C8B-B14F-4D97-AF65-F5344CB8AC3E}">
        <p14:creationId xmlns:p14="http://schemas.microsoft.com/office/powerpoint/2010/main" val="3713456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Pressures That Affect Filtration </a:t>
            </a:r>
            <a:r>
              <a:rPr lang="en-US" sz="2800" dirty="0">
                <a:latin typeface="Times New Roman"/>
              </a:rPr>
              <a:t>(2 of 2)</a:t>
            </a:r>
          </a:p>
        </p:txBody>
      </p:sp>
      <p:sp>
        <p:nvSpPr>
          <p:cNvPr id="4" name="Content Placeholder 3"/>
          <p:cNvSpPr>
            <a:spLocks noGrp="1"/>
          </p:cNvSpPr>
          <p:nvPr>
            <p:ph idx="1"/>
          </p:nvPr>
        </p:nvSpPr>
        <p:spPr>
          <a:xfrm>
            <a:off x="457200" y="1600201"/>
            <a:ext cx="7848600" cy="3247043"/>
          </a:xfrm>
        </p:spPr>
        <p:txBody>
          <a:bodyPr wrap="square">
            <a:spAutoFit/>
          </a:bodyPr>
          <a:lstStyle/>
          <a:p>
            <a:r>
              <a:rPr lang="en-US" b="1" dirty="0"/>
              <a:t>Inward Pressures</a:t>
            </a:r>
          </a:p>
          <a:p>
            <a:pPr lvl="1"/>
            <a:r>
              <a:rPr lang="en-US" dirty="0"/>
              <a:t>Forces inhibiting filtrate formation:</a:t>
            </a:r>
          </a:p>
          <a:p>
            <a:pPr lvl="2"/>
            <a:r>
              <a:rPr lang="en-US" b="1" dirty="0"/>
              <a:t>Hydrostatic pressure in capsular space </a:t>
            </a:r>
            <a:r>
              <a:rPr lang="en-US" dirty="0"/>
              <a:t>(</a:t>
            </a:r>
            <a:r>
              <a:rPr lang="en-US" b="1" i="0" dirty="0">
                <a:latin typeface="Arial" panose="020B0604020202020204" pitchFamily="34" charset="0"/>
                <a:cs typeface="Arial" panose="020B0604020202020204" pitchFamily="34" charset="0"/>
              </a:rPr>
              <a:t>HP</a:t>
            </a:r>
            <a:r>
              <a:rPr lang="en-US" b="1" i="0" baseline="-25000" dirty="0">
                <a:latin typeface="Arial" panose="020B0604020202020204" pitchFamily="34" charset="0"/>
                <a:cs typeface="Arial" panose="020B0604020202020204" pitchFamily="34" charset="0"/>
              </a:rPr>
              <a:t>cs</a:t>
            </a:r>
            <a:r>
              <a:rPr lang="en-US" dirty="0"/>
              <a:t>): filtrate pressure in capsule; 15 mm Hg</a:t>
            </a:r>
          </a:p>
          <a:p>
            <a:pPr lvl="2"/>
            <a:r>
              <a:rPr lang="en-US" b="1" dirty="0"/>
              <a:t>Colloid osmotic pressure in capillaries </a:t>
            </a:r>
            <a:r>
              <a:rPr lang="en-US" dirty="0"/>
              <a:t>(</a:t>
            </a:r>
            <a:r>
              <a:rPr lang="en-US" b="1" i="0" dirty="0">
                <a:latin typeface="Arial" panose="020B0604020202020204" pitchFamily="34" charset="0"/>
                <a:cs typeface="Arial" panose="020B0604020202020204" pitchFamily="34" charset="0"/>
              </a:rPr>
              <a:t>OP</a:t>
            </a:r>
            <a:r>
              <a:rPr lang="en-US" b="1" i="0" baseline="-25000" dirty="0">
                <a:latin typeface="Arial" panose="020B0604020202020204" pitchFamily="34" charset="0"/>
                <a:cs typeface="Arial" panose="020B0604020202020204" pitchFamily="34" charset="0"/>
              </a:rPr>
              <a:t>gc</a:t>
            </a:r>
            <a:r>
              <a:rPr lang="en-US" dirty="0"/>
              <a:t>): “pull” of proteins in blood; 30 mm Hg</a:t>
            </a:r>
          </a:p>
          <a:p>
            <a:pPr lvl="1"/>
            <a:r>
              <a:rPr lang="en-US" b="1" dirty="0">
                <a:sym typeface="Wingdings" charset="0"/>
              </a:rPr>
              <a:t>Net filtration pressure </a:t>
            </a:r>
            <a:r>
              <a:rPr lang="en-US" dirty="0">
                <a:sym typeface="Wingdings" charset="0"/>
              </a:rPr>
              <a:t>(</a:t>
            </a:r>
            <a:r>
              <a:rPr lang="en-US" b="1" dirty="0">
                <a:sym typeface="Wingdings" charset="0"/>
              </a:rPr>
              <a:t>NFP</a:t>
            </a:r>
            <a:r>
              <a:rPr lang="en-US" dirty="0">
                <a:sym typeface="Wingdings" charset="0"/>
              </a:rPr>
              <a:t>): sum of forces</a:t>
            </a:r>
          </a:p>
          <a:p>
            <a:pPr lvl="2"/>
            <a:r>
              <a:rPr lang="en-US" dirty="0">
                <a:sym typeface="Wingdings" charset="0"/>
              </a:rPr>
              <a:t>55 mm Hg forcing out minus 45 mm Hg opposing = net outward force of 10 mm Hg</a:t>
            </a:r>
          </a:p>
          <a:p>
            <a:pPr lvl="2"/>
            <a:r>
              <a:rPr lang="en-US" dirty="0"/>
              <a:t>Pressure responsible for filtrate formation</a:t>
            </a:r>
          </a:p>
          <a:p>
            <a:pPr lvl="2"/>
            <a:r>
              <a:rPr lang="en-US" dirty="0"/>
              <a:t>Main controllable factor determining </a:t>
            </a:r>
            <a:r>
              <a:rPr lang="en-US" b="1" dirty="0"/>
              <a:t>glomerular filtration rate </a:t>
            </a:r>
            <a:r>
              <a:rPr lang="en-US" dirty="0"/>
              <a:t>(</a:t>
            </a:r>
            <a:r>
              <a:rPr lang="en-US" b="1" dirty="0"/>
              <a:t>GFR</a:t>
            </a:r>
            <a:r>
              <a:rPr lang="en-US" dirty="0"/>
              <a:t>)</a:t>
            </a:r>
          </a:p>
        </p:txBody>
      </p:sp>
    </p:spTree>
    <p:extLst>
      <p:ext uri="{BB962C8B-B14F-4D97-AF65-F5344CB8AC3E}">
        <p14:creationId xmlns:p14="http://schemas.microsoft.com/office/powerpoint/2010/main" val="3922254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vert="horz" lIns="0" tIns="0" rIns="0" bIns="0" rtlCol="0" anchor="t">
            <a:spAutoFit/>
          </a:bodyPr>
          <a:lstStyle/>
          <a:p>
            <a:r>
              <a:rPr lang="en-US" dirty="0">
                <a:latin typeface="Times New Roman"/>
              </a:rPr>
              <a:t>Forces Determining Net Filtration Pressure</a:t>
            </a:r>
            <a:br>
              <a:rPr lang="en-US" dirty="0">
                <a:latin typeface="Times New Roman"/>
              </a:rPr>
            </a:br>
            <a:r>
              <a:rPr lang="en-US" dirty="0">
                <a:latin typeface="Times New Roman"/>
              </a:rPr>
              <a:t>(NFP)</a:t>
            </a:r>
            <a:endParaRPr lang="en-IN" dirty="0">
              <a:latin typeface="Times New Roman"/>
            </a:endParaRPr>
          </a:p>
        </p:txBody>
      </p:sp>
      <p:pic>
        <p:nvPicPr>
          <p:cNvPr id="2" name="Picture 1" descr="This drawing shows the glomerular capsule in a cutaway view. The afferent arteriole enters the capsule from the left, loops into capillaries, and exits on the left as the afferent arteriole. The hydrostatic pressure of the capsular space (HPcs), near where the afferent arteriole subdivides into capillaries, = 15 mm Hg. The osmotic pressure of glomerular capillaries (OPgc) = 30 mm Hg. The hydrostatic pressure of glomerular capillaries (HPgc), located near where the efferent arteriole exits from the glomerular capsule, = 55 mm Hg. &#10;&#10;N and P = net filtration pressure&#10;= outward pressures - inward pressures&#10;= (HPgc) – (HPcs + OPgc)&#10;= (55) – (15 + 30)&#10;= 10 mm Hg&#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065" y="1447800"/>
            <a:ext cx="4721629" cy="4294909"/>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fr-FR" b="1" dirty="0">
                <a:solidFill>
                  <a:srgbClr val="007FA3"/>
                </a:solidFill>
              </a:rPr>
              <a:t>Figure 25.13 </a:t>
            </a:r>
            <a:r>
              <a:rPr lang="fr-FR" dirty="0"/>
              <a:t>Forces determining net filtration pressure </a:t>
            </a:r>
            <a:r>
              <a:rPr lang="en-US" dirty="0"/>
              <a:t>(NFP).</a:t>
            </a:r>
          </a:p>
        </p:txBody>
      </p:sp>
    </p:spTree>
    <p:extLst>
      <p:ext uri="{BB962C8B-B14F-4D97-AF65-F5344CB8AC3E}">
        <p14:creationId xmlns:p14="http://schemas.microsoft.com/office/powerpoint/2010/main" val="320114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Glomerular Filtration Rate (GFR)</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00201"/>
                <a:ext cx="8153400" cy="2653868"/>
              </a:xfrm>
            </p:spPr>
            <p:txBody>
              <a:bodyPr wrap="square">
                <a:spAutoFit/>
              </a:bodyPr>
              <a:lstStyle/>
              <a:p>
                <a:r>
                  <a:rPr lang="en-US" dirty="0"/>
                  <a:t>GFR = volume of filtrate formed per minute by both kidneys (normal = 120</a:t>
                </a:r>
                <a14:m>
                  <m:oMath xmlns:m="http://schemas.openxmlformats.org/officeDocument/2006/math">
                    <m:r>
                      <a:rPr lang="en-US" i="1" dirty="0" smtClean="0">
                        <a:latin typeface="Cambria Math"/>
                      </a:rPr>
                      <m:t>–</m:t>
                    </m:r>
                  </m:oMath>
                </a14:m>
                <a:r>
                  <a:rPr lang="en-US" dirty="0"/>
                  <a:t>125 ml/min)</a:t>
                </a:r>
              </a:p>
              <a:p>
                <a:r>
                  <a:rPr lang="en-US" dirty="0"/>
                  <a:t>GFR is directly proportional to:</a:t>
                </a:r>
              </a:p>
              <a:p>
                <a:pPr lvl="1"/>
                <a:r>
                  <a:rPr lang="en-US" b="1" dirty="0"/>
                  <a:t>Net filtration pressure </a:t>
                </a:r>
                <a:r>
                  <a:rPr lang="en-US" dirty="0"/>
                  <a:t>(</a:t>
                </a:r>
                <a:r>
                  <a:rPr lang="en-US" b="1" dirty="0"/>
                  <a:t>NFP</a:t>
                </a:r>
                <a:r>
                  <a:rPr lang="en-US" dirty="0"/>
                  <a:t>)</a:t>
                </a:r>
              </a:p>
              <a:p>
                <a:pPr lvl="2"/>
                <a:r>
                  <a:rPr lang="en-US" dirty="0"/>
                  <a:t>Primary pressure is glomerular hydrostatic pressure</a:t>
                </a:r>
              </a:p>
              <a:p>
                <a:pPr lvl="1"/>
                <a:r>
                  <a:rPr lang="en-US" b="1" dirty="0"/>
                  <a:t>Total surface area available for filtration</a:t>
                </a:r>
              </a:p>
              <a:p>
                <a:pPr lvl="2"/>
                <a:r>
                  <a:rPr lang="en-US" dirty="0"/>
                  <a:t>Glomerular mesangial cells control by contracting</a:t>
                </a:r>
              </a:p>
              <a:p>
                <a:pPr lvl="1"/>
                <a:r>
                  <a:rPr lang="en-US" b="1" dirty="0"/>
                  <a:t>Filtration membrane permeability </a:t>
                </a:r>
              </a:p>
              <a:p>
                <a:pPr lvl="2"/>
                <a:r>
                  <a:rPr lang="en-US" dirty="0"/>
                  <a:t>Much more permeable than other capillaries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00201"/>
                <a:ext cx="8153400" cy="2653868"/>
              </a:xfrm>
              <a:blipFill rotWithShape="1">
                <a:blip r:embed="rId3"/>
                <a:stretch>
                  <a:fillRect l="-1345" t="-1609" r="-149" b="-3908"/>
                </a:stretch>
              </a:blipFill>
            </p:spPr>
            <p:txBody>
              <a:bodyPr/>
              <a:lstStyle/>
              <a:p>
                <a:r>
                  <a:rPr lang="en-IN">
                    <a:noFill/>
                  </a:rPr>
                  <a:t> </a:t>
                </a:r>
              </a:p>
            </p:txBody>
          </p:sp>
        </mc:Fallback>
      </mc:AlternateContent>
    </p:spTree>
    <p:extLst>
      <p:ext uri="{BB962C8B-B14F-4D97-AF65-F5344CB8AC3E}">
        <p14:creationId xmlns:p14="http://schemas.microsoft.com/office/powerpoint/2010/main" val="2210513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(1 of 8)</a:t>
            </a:r>
          </a:p>
        </p:txBody>
      </p:sp>
      <p:sp>
        <p:nvSpPr>
          <p:cNvPr id="4" name="Content Placeholder 3"/>
          <p:cNvSpPr>
            <a:spLocks noGrp="1"/>
          </p:cNvSpPr>
          <p:nvPr>
            <p:ph idx="1"/>
          </p:nvPr>
        </p:nvSpPr>
        <p:spPr>
          <a:xfrm>
            <a:off x="457200" y="1600201"/>
            <a:ext cx="8001000" cy="2272930"/>
          </a:xfrm>
        </p:spPr>
        <p:txBody>
          <a:bodyPr wrap="square">
            <a:spAutoFit/>
          </a:bodyPr>
          <a:lstStyle/>
          <a:p>
            <a:pPr>
              <a:lnSpc>
                <a:spcPct val="90000"/>
              </a:lnSpc>
            </a:pPr>
            <a:r>
              <a:rPr lang="en-US" dirty="0"/>
              <a:t>Constant GFR is important as it allows kidneys to make filtrate and maintain extracellular homeostasis</a:t>
            </a:r>
          </a:p>
          <a:p>
            <a:pPr lvl="1">
              <a:lnSpc>
                <a:spcPct val="90000"/>
              </a:lnSpc>
            </a:pPr>
            <a:r>
              <a:rPr lang="en-US" dirty="0"/>
              <a:t>Goal of local </a:t>
            </a:r>
            <a:r>
              <a:rPr lang="en-US" b="1" dirty="0"/>
              <a:t>intrinsic controls </a:t>
            </a:r>
            <a:r>
              <a:rPr lang="en-US" dirty="0"/>
              <a:t>(</a:t>
            </a:r>
            <a:r>
              <a:rPr lang="en-US" b="1" dirty="0"/>
              <a:t>renal autoregulation</a:t>
            </a:r>
            <a:r>
              <a:rPr lang="en-US" dirty="0"/>
              <a:t>): maintain GFR in kidney</a:t>
            </a:r>
          </a:p>
          <a:p>
            <a:pPr>
              <a:lnSpc>
                <a:spcPct val="90000"/>
              </a:lnSpc>
            </a:pPr>
            <a:r>
              <a:rPr lang="en-US" dirty="0"/>
              <a:t>GFR affects systemic blood pressure</a:t>
            </a:r>
          </a:p>
          <a:p>
            <a:pPr lvl="1">
              <a:lnSpc>
                <a:spcPct val="90000"/>
              </a:lnSpc>
            </a:pPr>
            <a:r>
              <a:rPr lang="en-US" dirty="0">
                <a:sym typeface="Symbol" charset="0"/>
              </a:rPr>
              <a:t>Increased</a:t>
            </a:r>
            <a:r>
              <a:rPr lang="en-US" dirty="0"/>
              <a:t> GFR </a:t>
            </a:r>
            <a:r>
              <a:rPr lang="en-US" dirty="0">
                <a:sym typeface="Wingdings" charset="0"/>
              </a:rPr>
              <a:t>causes increased </a:t>
            </a:r>
            <a:r>
              <a:rPr lang="en-US" dirty="0"/>
              <a:t>urine output, </a:t>
            </a:r>
            <a:r>
              <a:rPr lang="en-US" dirty="0">
                <a:sym typeface="Wingdings" charset="0"/>
              </a:rPr>
              <a:t>which lowers </a:t>
            </a:r>
            <a:r>
              <a:rPr lang="en-US" dirty="0"/>
              <a:t>blood pressure, and vice versa</a:t>
            </a:r>
          </a:p>
          <a:p>
            <a:pPr lvl="1">
              <a:lnSpc>
                <a:spcPct val="90000"/>
              </a:lnSpc>
            </a:pPr>
            <a:r>
              <a:rPr lang="en-US" dirty="0"/>
              <a:t>Goal of </a:t>
            </a:r>
            <a:r>
              <a:rPr lang="en-US" b="1" dirty="0"/>
              <a:t>extrinsic controls</a:t>
            </a:r>
            <a:r>
              <a:rPr lang="en-US" dirty="0"/>
              <a:t>: maintain systemic blood pressure</a:t>
            </a:r>
          </a:p>
          <a:p>
            <a:pPr lvl="2">
              <a:lnSpc>
                <a:spcPct val="90000"/>
              </a:lnSpc>
            </a:pPr>
            <a:r>
              <a:rPr lang="en-US" dirty="0"/>
              <a:t>Nervous system and endocrine mechanisms are main extrinsic controls</a:t>
            </a:r>
          </a:p>
        </p:txBody>
      </p:sp>
    </p:spTree>
    <p:extLst>
      <p:ext uri="{BB962C8B-B14F-4D97-AF65-F5344CB8AC3E}">
        <p14:creationId xmlns:p14="http://schemas.microsoft.com/office/powerpoint/2010/main" val="4294180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(2 of 8)</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00201"/>
                <a:ext cx="8001000" cy="1892121"/>
              </a:xfrm>
            </p:spPr>
            <p:txBody>
              <a:bodyPr wrap="square">
                <a:spAutoFit/>
              </a:bodyPr>
              <a:lstStyle/>
              <a:p>
                <a:r>
                  <a:rPr lang="en-US" b="1" dirty="0"/>
                  <a:t>Intrinsic controls</a:t>
                </a:r>
                <a:r>
                  <a:rPr lang="en-US" dirty="0"/>
                  <a:t>: </a:t>
                </a:r>
                <a:r>
                  <a:rPr lang="en-US" b="1" dirty="0"/>
                  <a:t>Renal autoregulation</a:t>
                </a:r>
              </a:p>
              <a:p>
                <a:pPr lvl="1"/>
                <a:r>
                  <a:rPr lang="en-US" dirty="0"/>
                  <a:t>Maintains nearly constant GFR when MAP is in range of 80</a:t>
                </a:r>
                <a14:m>
                  <m:oMath xmlns:m="http://schemas.openxmlformats.org/officeDocument/2006/math">
                    <m:r>
                      <a:rPr lang="en-US" i="1" dirty="0" smtClean="0">
                        <a:latin typeface="Cambria Math"/>
                      </a:rPr>
                      <m:t>–</m:t>
                    </m:r>
                  </m:oMath>
                </a14:m>
                <a:r>
                  <a:rPr lang="en-US" dirty="0"/>
                  <a:t>180 mm Hg</a:t>
                </a:r>
              </a:p>
              <a:p>
                <a:pPr lvl="2"/>
                <a:r>
                  <a:rPr lang="en-US" dirty="0"/>
                  <a:t>Autoregulation ceases if out of that range</a:t>
                </a:r>
              </a:p>
              <a:p>
                <a:pPr lvl="1"/>
                <a:r>
                  <a:rPr lang="en-US" dirty="0"/>
                  <a:t>Two types of renal autoregulation</a:t>
                </a:r>
              </a:p>
              <a:p>
                <a:pPr marL="1371600" lvl="2" indent="-457200">
                  <a:buFont typeface="+mj-lt"/>
                  <a:buAutoNum type="arabicPeriod"/>
                </a:pPr>
                <a:r>
                  <a:rPr lang="en-US" b="1" dirty="0"/>
                  <a:t>Myogenic mechanism</a:t>
                </a:r>
              </a:p>
              <a:p>
                <a:pPr marL="1371600" lvl="2" indent="-457200">
                  <a:buFont typeface="+mj-lt"/>
                  <a:buAutoNum type="arabicPeriod" startAt="2"/>
                </a:pPr>
                <a:r>
                  <a:rPr lang="en-US" b="1" dirty="0" err="1"/>
                  <a:t>Tubuloglomerular</a:t>
                </a:r>
                <a:r>
                  <a:rPr lang="en-US" b="1" dirty="0"/>
                  <a:t> feedback mechanism</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00201"/>
                <a:ext cx="8001000" cy="1892121"/>
              </a:xfrm>
              <a:blipFill rotWithShape="1">
                <a:blip r:embed="rId3"/>
                <a:stretch>
                  <a:fillRect l="-1371" t="-3548" b="-5806"/>
                </a:stretch>
              </a:blipFill>
            </p:spPr>
            <p:txBody>
              <a:bodyPr/>
              <a:lstStyle/>
              <a:p>
                <a:r>
                  <a:rPr lang="en-US">
                    <a:noFill/>
                  </a:rPr>
                  <a:t> </a:t>
                </a:r>
              </a:p>
            </p:txBody>
          </p:sp>
        </mc:Fallback>
      </mc:AlternateContent>
    </p:spTree>
    <p:extLst>
      <p:ext uri="{BB962C8B-B14F-4D97-AF65-F5344CB8AC3E}">
        <p14:creationId xmlns:p14="http://schemas.microsoft.com/office/powerpoint/2010/main" val="3734906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(3 of 8)</a:t>
            </a:r>
          </a:p>
        </p:txBody>
      </p:sp>
      <p:sp>
        <p:nvSpPr>
          <p:cNvPr id="4" name="Content Placeholder 3"/>
          <p:cNvSpPr>
            <a:spLocks noGrp="1"/>
          </p:cNvSpPr>
          <p:nvPr>
            <p:ph idx="1"/>
          </p:nvPr>
        </p:nvSpPr>
        <p:spPr>
          <a:xfrm>
            <a:off x="457200" y="1600201"/>
            <a:ext cx="8229600" cy="2431435"/>
          </a:xfrm>
        </p:spPr>
        <p:txBody>
          <a:bodyPr wrap="square">
            <a:spAutoFit/>
          </a:bodyPr>
          <a:lstStyle/>
          <a:p>
            <a:pPr marL="800100" lvl="1" indent="-342900">
              <a:buFont typeface="+mj-lt"/>
              <a:buAutoNum type="arabicPeriod"/>
            </a:pPr>
            <a:r>
              <a:rPr lang="en-US" dirty="0"/>
              <a:t> </a:t>
            </a:r>
            <a:r>
              <a:rPr lang="en-US" b="1" dirty="0"/>
              <a:t>Myogenic mechanism</a:t>
            </a:r>
          </a:p>
          <a:p>
            <a:pPr lvl="2"/>
            <a:r>
              <a:rPr lang="en-US" dirty="0">
                <a:sym typeface="Symbol" charset="0"/>
              </a:rPr>
              <a:t>Local smooth muscle contracts when stretched</a:t>
            </a:r>
          </a:p>
          <a:p>
            <a:pPr lvl="3"/>
            <a:r>
              <a:rPr lang="en-US" dirty="0">
                <a:sym typeface="Symbol" charset="0"/>
              </a:rPr>
              <a:t>Increased</a:t>
            </a:r>
            <a:r>
              <a:rPr lang="en-US" dirty="0"/>
              <a:t> BP causes muscle to stretch, </a:t>
            </a:r>
            <a:r>
              <a:rPr lang="en-US" dirty="0">
                <a:sym typeface="Wingdings" charset="0"/>
              </a:rPr>
              <a:t>leading to </a:t>
            </a:r>
            <a:r>
              <a:rPr lang="en-US" dirty="0"/>
              <a:t>constriction of afferent arterioles</a:t>
            </a:r>
            <a:endParaRPr lang="en-US" dirty="0">
              <a:sym typeface="Wingdings" charset="0"/>
            </a:endParaRPr>
          </a:p>
          <a:p>
            <a:pPr lvl="4"/>
            <a:r>
              <a:rPr lang="en-US" dirty="0">
                <a:sym typeface="Wingdings" charset="0"/>
              </a:rPr>
              <a:t>Restricts blood flow into glomerulus</a:t>
            </a:r>
            <a:endParaRPr lang="en-US" dirty="0"/>
          </a:p>
          <a:p>
            <a:pPr lvl="4"/>
            <a:r>
              <a:rPr lang="en-US" dirty="0"/>
              <a:t>Protects glomeruli from damaging high BP</a:t>
            </a:r>
          </a:p>
          <a:p>
            <a:pPr lvl="3"/>
            <a:r>
              <a:rPr lang="en-US" dirty="0">
                <a:sym typeface="Symbol" charset="0"/>
              </a:rPr>
              <a:t>Decreased</a:t>
            </a:r>
            <a:r>
              <a:rPr lang="en-US" dirty="0"/>
              <a:t> BP </a:t>
            </a:r>
            <a:r>
              <a:rPr lang="en-US" dirty="0">
                <a:sym typeface="Symbol" charset="0"/>
              </a:rPr>
              <a:t>causes </a:t>
            </a:r>
            <a:r>
              <a:rPr lang="en-US" dirty="0"/>
              <a:t>dilation of afferent arterioles</a:t>
            </a:r>
          </a:p>
          <a:p>
            <a:pPr lvl="2"/>
            <a:r>
              <a:rPr lang="en-US" dirty="0"/>
              <a:t>Both help maintain normal GFR despite normal fluctuations in blood pressure</a:t>
            </a:r>
          </a:p>
        </p:txBody>
      </p:sp>
    </p:spTree>
    <p:extLst>
      <p:ext uri="{BB962C8B-B14F-4D97-AF65-F5344CB8AC3E}">
        <p14:creationId xmlns:p14="http://schemas.microsoft.com/office/powerpoint/2010/main" val="9262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Dissection of Urinary System Organs (Male)</a:t>
            </a:r>
            <a:endParaRPr lang="en-IN" dirty="0">
              <a:latin typeface="Times New Roman"/>
            </a:endParaRPr>
          </a:p>
        </p:txBody>
      </p:sp>
      <p:pic>
        <p:nvPicPr>
          <p:cNvPr id="2" name="Picture 1" descr="This figure is a photograph of a dissected cadaver showing urinary system organs of a male with most of the unrelated abdominal organs removed. Labels include kidney, renal artery, renal hilum, renal vein, ureter, and urinary bladder." tit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017" y="1645123"/>
            <a:ext cx="3893967" cy="3993677"/>
          </a:xfrm>
          <a:prstGeom prst="rect">
            <a:avLst/>
          </a:prstGeom>
        </p:spPr>
      </p:pic>
      <p:sp>
        <p:nvSpPr>
          <p:cNvPr id="4" name="Content Placeholder 3"/>
          <p:cNvSpPr>
            <a:spLocks noGrp="1"/>
          </p:cNvSpPr>
          <p:nvPr>
            <p:ph sz="quarter" idx="13"/>
          </p:nvPr>
        </p:nvSpPr>
        <p:spPr>
          <a:xfrm>
            <a:off x="457581" y="5925979"/>
            <a:ext cx="7772400" cy="246221"/>
          </a:xfrm>
        </p:spPr>
        <p:txBody>
          <a:bodyPr/>
          <a:lstStyle/>
          <a:p>
            <a:pPr marL="0" indent="0">
              <a:buNone/>
            </a:pPr>
            <a:r>
              <a:rPr lang="en-US" b="1" dirty="0">
                <a:solidFill>
                  <a:srgbClr val="007FA3"/>
                </a:solidFill>
                <a:latin typeface="Arial"/>
                <a:ea typeface="+mj-ea"/>
                <a:cs typeface="Times New Roman" panose="02020603050405020304" pitchFamily="18" charset="0"/>
              </a:rPr>
              <a:t>Figure 25.2 </a:t>
            </a:r>
            <a:r>
              <a:rPr lang="en-US" dirty="0">
                <a:latin typeface="Arial"/>
              </a:rPr>
              <a:t>Dissection of urinary system organs (male).</a:t>
            </a:r>
          </a:p>
        </p:txBody>
      </p:sp>
    </p:spTree>
    <p:extLst>
      <p:ext uri="{BB962C8B-B14F-4D97-AF65-F5344CB8AC3E}">
        <p14:creationId xmlns:p14="http://schemas.microsoft.com/office/powerpoint/2010/main" val="1392163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(4 of 8)</a:t>
            </a:r>
          </a:p>
        </p:txBody>
      </p:sp>
      <p:sp>
        <p:nvSpPr>
          <p:cNvPr id="4" name="Content Placeholder 3"/>
          <p:cNvSpPr>
            <a:spLocks noGrp="1"/>
          </p:cNvSpPr>
          <p:nvPr>
            <p:ph idx="1"/>
          </p:nvPr>
        </p:nvSpPr>
        <p:spPr>
          <a:xfrm>
            <a:off x="457200" y="1600201"/>
            <a:ext cx="8229600" cy="2431435"/>
          </a:xfrm>
        </p:spPr>
        <p:txBody>
          <a:bodyPr wrap="square">
            <a:spAutoFit/>
          </a:bodyPr>
          <a:lstStyle/>
          <a:p>
            <a:pPr marL="797814" indent="-342900">
              <a:buFont typeface="+mj-lt"/>
              <a:buAutoNum type="arabicPeriod" startAt="2"/>
            </a:pPr>
            <a:r>
              <a:rPr lang="en-US" dirty="0"/>
              <a:t> </a:t>
            </a:r>
            <a:r>
              <a:rPr lang="en-US" b="1" dirty="0" err="1"/>
              <a:t>Tubuloglomerular</a:t>
            </a:r>
            <a:r>
              <a:rPr lang="en-US" b="1" dirty="0"/>
              <a:t> feedback mechanism</a:t>
            </a:r>
          </a:p>
          <a:p>
            <a:pPr lvl="2"/>
            <a:r>
              <a:rPr lang="en-US" dirty="0"/>
              <a:t>Flow-dependent mechanism directed by macula densa cells</a:t>
            </a:r>
          </a:p>
          <a:p>
            <a:pPr lvl="3"/>
            <a:r>
              <a:rPr lang="en-US" dirty="0"/>
              <a:t>Respond to filtrate</a:t>
            </a:r>
            <a:r>
              <a:rPr lang="ja-JP" altLang="en-US" dirty="0"/>
              <a:t>’</a:t>
            </a:r>
            <a:r>
              <a:rPr lang="en-US" altLang="ja-JP" dirty="0"/>
              <a:t>s </a:t>
            </a:r>
            <a:r>
              <a:rPr lang="en-US" altLang="ja-JP" i="0" dirty="0">
                <a:latin typeface="Arial" panose="020B0604020202020204" pitchFamily="34" charset="0"/>
                <a:cs typeface="Arial" panose="020B0604020202020204" pitchFamily="34" charset="0"/>
              </a:rPr>
              <a:t>NaCl</a:t>
            </a:r>
            <a:r>
              <a:rPr lang="en-US" altLang="ja-JP" dirty="0"/>
              <a:t> concentration</a:t>
            </a:r>
          </a:p>
          <a:p>
            <a:pPr lvl="2"/>
            <a:r>
              <a:rPr lang="en-US" dirty="0"/>
              <a:t>If GFR </a:t>
            </a:r>
            <a:r>
              <a:rPr lang="en-US" dirty="0">
                <a:sym typeface="Symbol" charset="0"/>
              </a:rPr>
              <a:t>increases, </a:t>
            </a:r>
            <a:r>
              <a:rPr lang="en-US" dirty="0"/>
              <a:t>filtrate flow rate </a:t>
            </a:r>
            <a:r>
              <a:rPr lang="en-US" dirty="0">
                <a:sym typeface="Symbol" charset="0"/>
              </a:rPr>
              <a:t>increases</a:t>
            </a:r>
          </a:p>
          <a:p>
            <a:pPr lvl="3"/>
            <a:r>
              <a:rPr lang="en-US" dirty="0">
                <a:sym typeface="Symbol" charset="0"/>
              </a:rPr>
              <a:t>Leads to decreased </a:t>
            </a:r>
            <a:r>
              <a:rPr lang="en-US" dirty="0"/>
              <a:t>reabsorption time, causing </a:t>
            </a:r>
            <a:r>
              <a:rPr lang="en-US" dirty="0">
                <a:sym typeface="Wingdings" charset="0"/>
              </a:rPr>
              <a:t>high </a:t>
            </a:r>
            <a:r>
              <a:rPr lang="en-US" i="0" dirty="0">
                <a:latin typeface="Arial" panose="020B0604020202020204" pitchFamily="34" charset="0"/>
                <a:cs typeface="Arial" panose="020B0604020202020204" pitchFamily="34" charset="0"/>
                <a:sym typeface="Wingdings" charset="0"/>
              </a:rPr>
              <a:t>NaCl</a:t>
            </a:r>
            <a:r>
              <a:rPr lang="en-US" dirty="0">
                <a:sym typeface="Wingdings" charset="0"/>
              </a:rPr>
              <a:t> levels in filtrate</a:t>
            </a:r>
          </a:p>
          <a:p>
            <a:pPr lvl="3"/>
            <a:r>
              <a:rPr lang="en-US" dirty="0">
                <a:sym typeface="Wingdings" charset="0"/>
              </a:rPr>
              <a:t>Feedback mechanism causes constriction of afferent arteriole, which lowers </a:t>
            </a:r>
            <a:r>
              <a:rPr lang="en-US" dirty="0"/>
              <a:t>NFP and GFR, </a:t>
            </a:r>
            <a:r>
              <a:rPr lang="en-US" dirty="0">
                <a:sym typeface="Wingdings" charset="0"/>
              </a:rPr>
              <a:t>allowing more time for </a:t>
            </a:r>
            <a:r>
              <a:rPr lang="en-US" i="0" dirty="0">
                <a:latin typeface="Arial" panose="020B0604020202020204" pitchFamily="34" charset="0"/>
                <a:cs typeface="Arial" panose="020B0604020202020204" pitchFamily="34" charset="0"/>
                <a:sym typeface="Wingdings" charset="0"/>
              </a:rPr>
              <a:t>NaCl</a:t>
            </a:r>
            <a:r>
              <a:rPr lang="en-US" dirty="0">
                <a:sym typeface="Wingdings" charset="0"/>
              </a:rPr>
              <a:t> reabsorption</a:t>
            </a:r>
          </a:p>
          <a:p>
            <a:pPr lvl="2"/>
            <a:r>
              <a:rPr lang="en-US" dirty="0">
                <a:sym typeface="Wingdings" charset="0"/>
              </a:rPr>
              <a:t>Opposite mechanism for </a:t>
            </a:r>
            <a:r>
              <a:rPr lang="en-US" dirty="0">
                <a:sym typeface="Symbol" charset="0"/>
              </a:rPr>
              <a:t>decreased</a:t>
            </a:r>
            <a:r>
              <a:rPr lang="en-US" dirty="0"/>
              <a:t> GFR</a:t>
            </a:r>
          </a:p>
        </p:txBody>
      </p:sp>
    </p:spTree>
    <p:extLst>
      <p:ext uri="{BB962C8B-B14F-4D97-AF65-F5344CB8AC3E}">
        <p14:creationId xmlns:p14="http://schemas.microsoft.com/office/powerpoint/2010/main" val="357441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(5 of 8)</a:t>
            </a:r>
          </a:p>
        </p:txBody>
      </p:sp>
      <p:sp>
        <p:nvSpPr>
          <p:cNvPr id="4" name="Content Placeholder 3"/>
          <p:cNvSpPr>
            <a:spLocks noGrp="1"/>
          </p:cNvSpPr>
          <p:nvPr>
            <p:ph idx="1"/>
          </p:nvPr>
        </p:nvSpPr>
        <p:spPr>
          <a:xfrm>
            <a:off x="457200" y="1600201"/>
            <a:ext cx="7620000" cy="2677656"/>
          </a:xfrm>
        </p:spPr>
        <p:txBody>
          <a:bodyPr wrap="square">
            <a:spAutoFit/>
          </a:bodyPr>
          <a:lstStyle/>
          <a:p>
            <a:r>
              <a:rPr lang="en-US" b="1" dirty="0"/>
              <a:t>Extrinsic controls</a:t>
            </a:r>
            <a:r>
              <a:rPr lang="en-US" dirty="0"/>
              <a:t>:</a:t>
            </a:r>
            <a:r>
              <a:rPr lang="en-US" b="1" dirty="0"/>
              <a:t> Neural and hormonal mechanisms </a:t>
            </a:r>
          </a:p>
          <a:p>
            <a:pPr lvl="1"/>
            <a:r>
              <a:rPr lang="en-US" dirty="0"/>
              <a:t>Purpose of extrinsic controls is to regulate GFR to maintain systemic blood pressure</a:t>
            </a:r>
          </a:p>
          <a:p>
            <a:pPr lvl="1"/>
            <a:r>
              <a:rPr lang="en-US" dirty="0"/>
              <a:t>Extrinsic controls will override renal intrinsic controls if blood volume needs to be increased</a:t>
            </a:r>
          </a:p>
          <a:p>
            <a:pPr lvl="1"/>
            <a:r>
              <a:rPr lang="en-US" b="1" dirty="0"/>
              <a:t>Sympathetic nervous system</a:t>
            </a:r>
          </a:p>
          <a:p>
            <a:pPr lvl="2"/>
            <a:r>
              <a:rPr lang="en-US" dirty="0"/>
              <a:t>Under normal conditions at rest</a:t>
            </a:r>
          </a:p>
          <a:p>
            <a:pPr lvl="3"/>
            <a:r>
              <a:rPr lang="en-US" dirty="0"/>
              <a:t>Renal blood vessels dilated</a:t>
            </a:r>
          </a:p>
          <a:p>
            <a:pPr lvl="3"/>
            <a:r>
              <a:rPr lang="en-US" dirty="0"/>
              <a:t>Renal autoregulation mechanisms prevail</a:t>
            </a:r>
          </a:p>
        </p:txBody>
      </p:sp>
    </p:spTree>
    <p:extLst>
      <p:ext uri="{BB962C8B-B14F-4D97-AF65-F5344CB8AC3E}">
        <p14:creationId xmlns:p14="http://schemas.microsoft.com/office/powerpoint/2010/main" val="1770327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(6 of 8)</a:t>
            </a:r>
          </a:p>
        </p:txBody>
      </p:sp>
      <p:sp>
        <p:nvSpPr>
          <p:cNvPr id="4" name="Content Placeholder 3"/>
          <p:cNvSpPr>
            <a:spLocks noGrp="1"/>
          </p:cNvSpPr>
          <p:nvPr>
            <p:ph idx="1"/>
          </p:nvPr>
        </p:nvSpPr>
        <p:spPr>
          <a:xfrm>
            <a:off x="457200" y="1600201"/>
            <a:ext cx="7696200" cy="2677656"/>
          </a:xfrm>
        </p:spPr>
        <p:txBody>
          <a:bodyPr wrap="square">
            <a:spAutoFit/>
          </a:bodyPr>
          <a:lstStyle/>
          <a:p>
            <a:pPr lvl="1"/>
            <a:r>
              <a:rPr lang="en-US" b="1" dirty="0"/>
              <a:t>Sympathetic nervous system (cont.)</a:t>
            </a:r>
          </a:p>
          <a:p>
            <a:pPr lvl="2"/>
            <a:r>
              <a:rPr lang="en-US" dirty="0"/>
              <a:t>Under abnormal conditions, such as extremely low ECF volume (low blood pressure)</a:t>
            </a:r>
          </a:p>
          <a:p>
            <a:pPr lvl="3"/>
            <a:r>
              <a:rPr lang="en-US" dirty="0"/>
              <a:t>Norepinephrine is released by sympathetic nervous system and epinephrine is released by adrenal medulla, causing:</a:t>
            </a:r>
          </a:p>
          <a:p>
            <a:pPr lvl="4"/>
            <a:r>
              <a:rPr lang="en-US" dirty="0"/>
              <a:t>Systemic vasoconstriction, </a:t>
            </a:r>
            <a:r>
              <a:rPr lang="en-US" dirty="0">
                <a:sym typeface="Wingdings" charset="0"/>
              </a:rPr>
              <a:t>which increases blood pressure</a:t>
            </a:r>
            <a:endParaRPr lang="en-US" dirty="0"/>
          </a:p>
          <a:p>
            <a:pPr lvl="4"/>
            <a:r>
              <a:rPr lang="en-US" dirty="0"/>
              <a:t>Constriction of afferent arterioles, </a:t>
            </a:r>
            <a:r>
              <a:rPr lang="en-US" dirty="0">
                <a:sym typeface="Wingdings" charset="0"/>
              </a:rPr>
              <a:t>which decreases</a:t>
            </a:r>
            <a:r>
              <a:rPr lang="en-US" dirty="0"/>
              <a:t> GFR</a:t>
            </a:r>
          </a:p>
          <a:p>
            <a:pPr lvl="4"/>
            <a:r>
              <a:rPr lang="en-US" dirty="0">
                <a:sym typeface="Wingdings" charset="0"/>
              </a:rPr>
              <a:t> Blood volume and pressure increases</a:t>
            </a:r>
          </a:p>
          <a:p>
            <a:pPr lvl="4"/>
            <a:r>
              <a:rPr lang="en-US" dirty="0"/>
              <a:t>Sympathetic nervous system</a:t>
            </a:r>
          </a:p>
        </p:txBody>
      </p:sp>
    </p:spTree>
    <p:extLst>
      <p:ext uri="{BB962C8B-B14F-4D97-AF65-F5344CB8AC3E}">
        <p14:creationId xmlns:p14="http://schemas.microsoft.com/office/powerpoint/2010/main" val="9035781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(7 of 8)</a:t>
            </a:r>
          </a:p>
        </p:txBody>
      </p:sp>
      <p:sp>
        <p:nvSpPr>
          <p:cNvPr id="4" name="Content Placeholder 3"/>
          <p:cNvSpPr>
            <a:spLocks noGrp="1"/>
          </p:cNvSpPr>
          <p:nvPr>
            <p:ph idx="1"/>
          </p:nvPr>
        </p:nvSpPr>
        <p:spPr>
          <a:xfrm>
            <a:off x="457200" y="1600201"/>
            <a:ext cx="7848600" cy="2108269"/>
          </a:xfrm>
        </p:spPr>
        <p:txBody>
          <a:bodyPr wrap="square">
            <a:spAutoFit/>
          </a:bodyPr>
          <a:lstStyle/>
          <a:p>
            <a:pPr lvl="1"/>
            <a:r>
              <a:rPr lang="en-US" b="1" dirty="0"/>
              <a:t>Renin-angiotensin-aldosterone mechanism</a:t>
            </a:r>
          </a:p>
          <a:p>
            <a:pPr lvl="2"/>
            <a:r>
              <a:rPr lang="en-US" dirty="0"/>
              <a:t>Main mechanism for increasing blood pressure</a:t>
            </a:r>
          </a:p>
          <a:p>
            <a:pPr lvl="2"/>
            <a:r>
              <a:rPr lang="en-US" dirty="0"/>
              <a:t>Three pathways to renin release by granular cells</a:t>
            </a:r>
          </a:p>
          <a:p>
            <a:pPr marL="1828800" lvl="3" indent="-457200">
              <a:buFont typeface="+mj-lt"/>
              <a:buAutoNum type="arabicPeriod"/>
            </a:pPr>
            <a:r>
              <a:rPr lang="en-US" dirty="0"/>
              <a:t>Direct stimulation of granular cells by sympathetic nervous system</a:t>
            </a:r>
          </a:p>
          <a:p>
            <a:pPr marL="1828800" lvl="3" indent="-457200">
              <a:buFont typeface="+mj-lt"/>
              <a:buAutoNum type="arabicPeriod"/>
            </a:pPr>
            <a:r>
              <a:rPr lang="en-US" dirty="0"/>
              <a:t>Stimulation by activated macula densa cells when filtrate </a:t>
            </a:r>
            <a:r>
              <a:rPr lang="en-US" i="0" dirty="0">
                <a:latin typeface="Arial" panose="020B0604020202020204" pitchFamily="34" charset="0"/>
                <a:cs typeface="Arial" panose="020B0604020202020204" pitchFamily="34" charset="0"/>
              </a:rPr>
              <a:t>NaCl</a:t>
            </a:r>
            <a:r>
              <a:rPr lang="en-US" dirty="0">
                <a:latin typeface="Times New Roman" panose="02020603050405020304" pitchFamily="18" charset="0"/>
                <a:cs typeface="Times New Roman" panose="02020603050405020304" pitchFamily="18" charset="0"/>
              </a:rPr>
              <a:t> </a:t>
            </a:r>
            <a:r>
              <a:rPr lang="en-US" dirty="0"/>
              <a:t>concentration is low</a:t>
            </a:r>
          </a:p>
          <a:p>
            <a:pPr marL="1828800" lvl="3" indent="-457200">
              <a:buFont typeface="+mj-lt"/>
              <a:buAutoNum type="arabicPeriod"/>
            </a:pPr>
            <a:r>
              <a:rPr lang="en-US" dirty="0"/>
              <a:t>Reduced stretch of granular cells</a:t>
            </a:r>
          </a:p>
        </p:txBody>
      </p:sp>
    </p:spTree>
    <p:extLst>
      <p:ext uri="{BB962C8B-B14F-4D97-AF65-F5344CB8AC3E}">
        <p14:creationId xmlns:p14="http://schemas.microsoft.com/office/powerpoint/2010/main" val="1831245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wrap="square">
            <a:spAutoFit/>
          </a:bodyPr>
          <a:lstStyle/>
          <a:p>
            <a:r>
              <a:rPr lang="en-US" dirty="0">
                <a:latin typeface="Times New Roman"/>
              </a:rPr>
              <a:t>Regulation of Glomerular Filtration Rate (GFR) in the Kidneys</a:t>
            </a:r>
            <a:endParaRPr lang="en-IN" b="0" dirty="0">
              <a:latin typeface="Times New Roman"/>
            </a:endParaRPr>
          </a:p>
        </p:txBody>
      </p:sp>
      <p:pic>
        <p:nvPicPr>
          <p:cNvPr id="2" name="Picture 1" descr="This flowchart shows how intrinsic mechanisms and extrinsic mechanisms regulate GFR and affect systemic blood pressure.  The stimulus triggering the processes is falling systemic blood pressure.&#10; - Intrinsic mechanisms include:&#10;  - Myogenic mechanism of autoregulation:  falling systemic blood pressure lowers blood    pressure in afferent arterioles and lowers GFR. This reduces the stretch of smooth     muscle in the walls of afferent arterioles, causing vasodilation of afferent arterioles.    This raises GFR.&#10;  - Tubuloglomerular mechanism of autoregulation:  falling GFR lowers filtrate flow and     reduces NaCl in the ascending limb of the nephron loop. This acts on macula densa    cells of the juxtaglomerular complex of the kidney, inhibiting their release of     vasoactive chemicals leading to vasodilation of afferent arterioles, raising GFR.&#10; - Extrinsic mechanisms include:&#10;  - Hormonal (renin-angiotensin-aldosterone) mechanism:  falling systemic blood      pressure stimulates granular cells of the juxtaglomerular complex of the kidney,     causing them to release renin. Renin catalyzes a cascade resulting in the formation     of angiotensin II, which increases aldosterone secretion by the adrenal cortex and     promotes vasoconstriction of systemic arterioles, raising peripheral resistance.     Aldosterone increases reabsorption of Na+ by kidney tubules, and water follows.     This raises blood volume, which raises systemic blood pressure. The      vasoconstriction of systemic arterioles, stimulated by angiotensin II, raises      peripheral resistance and systemic blood pressure.&#10;  - Neural controls:  falling systemic blood pressure inhibits baroreceptors in blood     vessels of the systemic circulation. This stimulates the sympathetic nervous system,    which acts on granular cells of the juxtaglomerular complex of the kidney to     release renin, ultimately forming angiotensin II and triggering its hormonal      mechanisms to raise systemic blood pressure. The sympathetic nervous system also    triggers vasoconstriction of systemic arterioles, raising peripheral resistance and     systemic blood pressure.&#10;"/>
          <p:cNvPicPr>
            <a:picLocks noChangeAspect="1"/>
          </p:cNvPicPr>
          <p:nvPr/>
        </p:nvPicPr>
        <p:blipFill rotWithShape="1">
          <a:blip r:embed="rId3" cstate="print">
            <a:extLst>
              <a:ext uri="{28A0092B-C50C-407E-A947-70E740481C1C}">
                <a14:useLocalDpi xmlns:a14="http://schemas.microsoft.com/office/drawing/2010/main" val="0"/>
              </a:ext>
            </a:extLst>
          </a:blip>
          <a:srcRect b="2050"/>
          <a:stretch/>
        </p:blipFill>
        <p:spPr>
          <a:xfrm>
            <a:off x="2034595" y="1398270"/>
            <a:ext cx="5080568" cy="4442460"/>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Figure 25.14 </a:t>
            </a:r>
            <a:r>
              <a:rPr lang="en-US" dirty="0"/>
              <a:t>Regulation of glomerular filtration rate (GFR) in the kidneys.</a:t>
            </a:r>
          </a:p>
        </p:txBody>
      </p:sp>
    </p:spTree>
    <p:extLst>
      <p:ext uri="{BB962C8B-B14F-4D97-AF65-F5344CB8AC3E}">
        <p14:creationId xmlns:p14="http://schemas.microsoft.com/office/powerpoint/2010/main" val="2222372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Regulation of Glomerular Filtration </a:t>
            </a:r>
            <a:r>
              <a:rPr lang="en-US" sz="2800" dirty="0">
                <a:latin typeface="Times New Roman"/>
              </a:rPr>
              <a:t>(8 of 8)</a:t>
            </a:r>
          </a:p>
        </p:txBody>
      </p:sp>
      <p:sp>
        <p:nvSpPr>
          <p:cNvPr id="4" name="Content Placeholder 3"/>
          <p:cNvSpPr>
            <a:spLocks noGrp="1"/>
          </p:cNvSpPr>
          <p:nvPr>
            <p:ph idx="1"/>
          </p:nvPr>
        </p:nvSpPr>
        <p:spPr>
          <a:xfrm>
            <a:off x="457200" y="1600201"/>
            <a:ext cx="7848600" cy="2185214"/>
          </a:xfrm>
        </p:spPr>
        <p:txBody>
          <a:bodyPr wrap="square">
            <a:spAutoFit/>
          </a:bodyPr>
          <a:lstStyle/>
          <a:p>
            <a:r>
              <a:rPr lang="en-US" b="1" dirty="0"/>
              <a:t>Other factors affecting GFR</a:t>
            </a:r>
          </a:p>
          <a:p>
            <a:pPr lvl="1"/>
            <a:r>
              <a:rPr lang="en-US" dirty="0"/>
              <a:t>Renal cells release a variety of chemicals</a:t>
            </a:r>
          </a:p>
          <a:p>
            <a:pPr lvl="2"/>
            <a:r>
              <a:rPr lang="en-US" dirty="0"/>
              <a:t>Some chemicals act as paracrines that affect renal arterioles, such as:</a:t>
            </a:r>
          </a:p>
          <a:p>
            <a:pPr lvl="3"/>
            <a:r>
              <a:rPr lang="en-US" dirty="0"/>
              <a:t>Adenosine</a:t>
            </a:r>
          </a:p>
          <a:p>
            <a:pPr lvl="3"/>
            <a:r>
              <a:rPr lang="en-US" dirty="0"/>
              <a:t>Prostaglandin </a:t>
            </a:r>
            <a:r>
              <a:rPr lang="en-US" i="0" dirty="0">
                <a:latin typeface="Arial" panose="020B0604020202020204" pitchFamily="34" charset="0"/>
                <a:cs typeface="Arial" panose="020B0604020202020204" pitchFamily="34" charset="0"/>
              </a:rPr>
              <a:t>E</a:t>
            </a:r>
            <a:r>
              <a:rPr lang="en-US" i="0" baseline="-25000" dirty="0">
                <a:latin typeface="Arial" panose="020B0604020202020204" pitchFamily="34" charset="0"/>
                <a:cs typeface="Arial" panose="020B0604020202020204" pitchFamily="34" charset="0"/>
              </a:rPr>
              <a:t>2</a:t>
            </a:r>
            <a:endParaRPr lang="en-US" baseline="-25000" dirty="0">
              <a:latin typeface="Arial" panose="020B0604020202020204" pitchFamily="34" charset="0"/>
              <a:cs typeface="Arial" panose="020B0604020202020204" pitchFamily="34" charset="0"/>
            </a:endParaRPr>
          </a:p>
          <a:p>
            <a:pPr lvl="2"/>
            <a:r>
              <a:rPr lang="en-US" dirty="0"/>
              <a:t>Some cells make their own locally acting angiotensin II</a:t>
            </a:r>
          </a:p>
          <a:p>
            <a:pPr lvl="3"/>
            <a:r>
              <a:rPr lang="en-US" dirty="0"/>
              <a:t>Reinforces effects of hormonal angiotensin II</a:t>
            </a:r>
          </a:p>
        </p:txBody>
      </p:sp>
    </p:spTree>
    <p:extLst>
      <p:ext uri="{BB962C8B-B14F-4D97-AF65-F5344CB8AC3E}">
        <p14:creationId xmlns:p14="http://schemas.microsoft.com/office/powerpoint/2010/main" val="704093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Table 25.1 Summary of Regulation of GFR</a:t>
            </a:r>
            <a:endParaRPr lang="en-IN" dirty="0">
              <a:latin typeface="Times New Roman"/>
            </a:endParaRPr>
          </a:p>
        </p:txBody>
      </p:sp>
      <p:pic>
        <p:nvPicPr>
          <p:cNvPr id="2" name="Picture 1" descr=" Table 25.1 showing Summary of Regulation of GFR. Three rows illustrate the purpose, mechanisms, and operating conditions for columns as follows:&#10;&#10;Intrinsic control (renal autoregulation), purpose: Maintain GFR in spite of changes in blood pressure (so kidneys can “do their job”). Mechanisms (two points): Myogenic, and Tubuloglomerular feedback. Operating conditions: Mean arterial pressure between 80 and 180 mm Hg.&#10;&#10;Extrinsic control, purpose: Maintain systemic blood pressure. Mechanisms (two points): Hormonal (renin-angiotensinaldosterone), Neural (baroreceptor reflex via sympathetic nervous system). Operating conditions: Mean arterial pressure far outside of the normal range (&lt;80 or &gt;180 mm H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01" y="1917700"/>
            <a:ext cx="7594600" cy="3568700"/>
          </a:xfrm>
          <a:prstGeom prst="rect">
            <a:avLst/>
          </a:prstGeom>
        </p:spPr>
      </p:pic>
      <p:sp>
        <p:nvSpPr>
          <p:cNvPr id="4" name="Content Placeholder 3"/>
          <p:cNvSpPr>
            <a:spLocks noGrp="1"/>
          </p:cNvSpPr>
          <p:nvPr>
            <p:ph sz="quarter" idx="13"/>
          </p:nvPr>
        </p:nvSpPr>
        <p:spPr>
          <a:xfrm>
            <a:off x="457200" y="5925979"/>
            <a:ext cx="7772400" cy="246221"/>
          </a:xfrm>
        </p:spPr>
        <p:txBody>
          <a:bodyPr/>
          <a:lstStyle/>
          <a:p>
            <a:pPr marL="0" indent="0">
              <a:buNone/>
            </a:pPr>
            <a:r>
              <a:rPr lang="en-US" b="1" dirty="0">
                <a:solidFill>
                  <a:srgbClr val="007FA3"/>
                </a:solidFill>
              </a:rPr>
              <a:t>Table 25.1 </a:t>
            </a:r>
            <a:r>
              <a:rPr lang="en-US" dirty="0"/>
              <a:t>Summary of Regulation of GFR</a:t>
            </a:r>
          </a:p>
        </p:txBody>
      </p:sp>
    </p:spTree>
    <p:extLst>
      <p:ext uri="{BB962C8B-B14F-4D97-AF65-F5344CB8AC3E}">
        <p14:creationId xmlns:p14="http://schemas.microsoft.com/office/powerpoint/2010/main" val="3225840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t>IP2: Glomerular Filtration: Summary</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IP2: Glomerular Filtration: Summary</a:t>
            </a:r>
            <a:endParaRPr lang="en-IN" b="1" dirty="0"/>
          </a:p>
          <a:p>
            <a:pPr marL="432" algn="ctr"/>
            <a:endParaRPr lang="en-IN" i="1" dirty="0"/>
          </a:p>
          <a:p>
            <a:pPr marL="432" algn="ctr"/>
            <a:r>
              <a:rPr lang="en-IN" sz="1200" u="sng" dirty="0">
                <a:solidFill>
                  <a:srgbClr val="0000FF"/>
                </a:solidFill>
                <a:hlinkClick r:id="rId3" tooltip="https://mediaplayer.pearsoncmg.com/assets/_video.true/sci-ip2-glomerular-filtration-summary"/>
              </a:rPr>
              <a:t>https://mediaplayer.pearsoncmg.com/assets/_video.true/sci-ip2-glomerular-filtration-summary</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3700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vert="horz" lIns="0" tIns="0" rIns="0" bIns="0" rtlCol="0" anchor="t">
            <a:spAutoFit/>
          </a:bodyPr>
          <a:lstStyle/>
          <a:p>
            <a:r>
              <a:rPr lang="en-US" altLang="en-US" dirty="0">
                <a:latin typeface="Times New Roman"/>
              </a:rPr>
              <a:t>Clinical – Homeostatic Imbalance 25.3</a:t>
            </a:r>
            <a:endParaRPr lang="en-US" dirty="0">
              <a:latin typeface="Times New Roman"/>
            </a:endParaRPr>
          </a:p>
        </p:txBody>
      </p:sp>
      <p:sp>
        <p:nvSpPr>
          <p:cNvPr id="4" name="Content Placeholder 3"/>
          <p:cNvSpPr>
            <a:spLocks noGrp="1"/>
          </p:cNvSpPr>
          <p:nvPr>
            <p:ph idx="1"/>
          </p:nvPr>
        </p:nvSpPr>
        <p:spPr>
          <a:xfrm>
            <a:off x="457200" y="1600201"/>
            <a:ext cx="8229600" cy="1692771"/>
          </a:xfrm>
        </p:spPr>
        <p:txBody>
          <a:bodyPr wrap="square">
            <a:spAutoFit/>
          </a:bodyPr>
          <a:lstStyle/>
          <a:p>
            <a:r>
              <a:rPr lang="en-US" b="1" dirty="0"/>
              <a:t>Anuria</a:t>
            </a:r>
            <a:r>
              <a:rPr lang="en-US" dirty="0"/>
              <a:t>: abnormally low urinary output (less than 50 ml/day)</a:t>
            </a:r>
          </a:p>
          <a:p>
            <a:r>
              <a:rPr lang="en-US" dirty="0"/>
              <a:t>May indicate that glomerular blood pressure is too low to cause filtration</a:t>
            </a:r>
          </a:p>
          <a:p>
            <a:r>
              <a:rPr lang="en-US" dirty="0"/>
              <a:t>Renal failure and anuria can also result from situations in which nephrons stop functioning</a:t>
            </a:r>
          </a:p>
          <a:p>
            <a:pPr lvl="1"/>
            <a:r>
              <a:rPr lang="en-US" dirty="0"/>
              <a:t>Example: acute nephritis, transfusion reactions, and crush injuries</a:t>
            </a:r>
          </a:p>
        </p:txBody>
      </p:sp>
    </p:spTree>
    <p:extLst>
      <p:ext uri="{BB962C8B-B14F-4D97-AF65-F5344CB8AC3E}">
        <p14:creationId xmlns:p14="http://schemas.microsoft.com/office/powerpoint/2010/main" val="2779623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vert="horz" lIns="0" tIns="0" rIns="0" bIns="0" rtlCol="0" anchor="t">
            <a:spAutoFit/>
          </a:bodyPr>
          <a:lstStyle/>
          <a:p>
            <a:r>
              <a:rPr lang="en-US" dirty="0">
                <a:latin typeface="Times New Roman"/>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24188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241" y="2744907"/>
            <a:ext cx="5839519" cy="1354217"/>
          </a:xfrm>
        </p:spPr>
        <p:txBody>
          <a:bodyPr>
            <a:spAutoFit/>
          </a:bodyPr>
          <a:lstStyle/>
          <a:p>
            <a:r>
              <a:rPr lang="en-US" sz="4400" dirty="0">
                <a:solidFill>
                  <a:schemeClr val="bg2"/>
                </a:solidFill>
              </a:rPr>
              <a:t>25.1 Gross Anatomy of Kidneys</a:t>
            </a:r>
            <a:endParaRPr lang="en-US" sz="4400" dirty="0">
              <a:latin typeface="Times New Roman"/>
            </a:endParaRPr>
          </a:p>
        </p:txBody>
      </p:sp>
    </p:spTree>
    <p:extLst>
      <p:ext uri="{BB962C8B-B14F-4D97-AF65-F5344CB8AC3E}">
        <p14:creationId xmlns:p14="http://schemas.microsoft.com/office/powerpoint/2010/main" val="103137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47097"/>
            <a:ext cx="8229600" cy="523220"/>
          </a:xfrm>
        </p:spPr>
        <p:txBody>
          <a:bodyPr>
            <a:spAutoFit/>
          </a:bodyPr>
          <a:lstStyle/>
          <a:p>
            <a:r>
              <a:rPr lang="en-IN" dirty="0"/>
              <a:t>Location and External Anatomy </a:t>
            </a:r>
            <a:r>
              <a:rPr lang="en-IN" sz="2800" dirty="0"/>
              <a:t>(1 of 2)</a:t>
            </a:r>
          </a:p>
        </p:txBody>
      </p:sp>
      <p:sp>
        <p:nvSpPr>
          <p:cNvPr id="4" name="Content Placeholder 3"/>
          <p:cNvSpPr>
            <a:spLocks noGrp="1"/>
          </p:cNvSpPr>
          <p:nvPr>
            <p:ph idx="1"/>
          </p:nvPr>
        </p:nvSpPr>
        <p:spPr>
          <a:xfrm>
            <a:off x="457200" y="1600200"/>
            <a:ext cx="8229600" cy="2560701"/>
          </a:xfrm>
        </p:spPr>
        <p:txBody>
          <a:bodyPr>
            <a:spAutoFit/>
          </a:bodyPr>
          <a:lstStyle/>
          <a:p>
            <a:pPr>
              <a:lnSpc>
                <a:spcPct val="95000"/>
              </a:lnSpc>
            </a:pPr>
            <a:r>
              <a:rPr lang="en-US" dirty="0"/>
              <a:t>Retroperitoneal, in the superior lumbar region</a:t>
            </a:r>
          </a:p>
          <a:p>
            <a:pPr lvl="1">
              <a:lnSpc>
                <a:spcPct val="95000"/>
              </a:lnSpc>
            </a:pPr>
            <a:r>
              <a:rPr lang="en-US" dirty="0"/>
              <a:t>Located between </a:t>
            </a:r>
            <a:r>
              <a:rPr lang="en-US" b="0" i="0" dirty="0">
                <a:latin typeface="Arial" panose="020B0604020202020204" pitchFamily="34" charset="0"/>
                <a:cs typeface="Arial" panose="020B0604020202020204" pitchFamily="34" charset="0"/>
              </a:rPr>
              <a:t>T</a:t>
            </a:r>
            <a:r>
              <a:rPr lang="en-US" b="0" i="0" baseline="-25000" dirty="0">
                <a:latin typeface="Arial" panose="020B0604020202020204" pitchFamily="34" charset="0"/>
                <a:cs typeface="Arial" panose="020B0604020202020204" pitchFamily="34" charset="0"/>
              </a:rPr>
              <a:t>12</a:t>
            </a:r>
            <a:r>
              <a:rPr lang="en-US" dirty="0"/>
              <a:t> and </a:t>
            </a:r>
            <a:r>
              <a:rPr lang="en-US" i="0" dirty="0">
                <a:latin typeface="Arial" panose="020B0604020202020204" pitchFamily="34" charset="0"/>
                <a:cs typeface="Arial" panose="020B0604020202020204" pitchFamily="34" charset="0"/>
              </a:rPr>
              <a:t>L</a:t>
            </a:r>
            <a:r>
              <a:rPr lang="en-US" i="0" baseline="-25000" dirty="0">
                <a:latin typeface="Arial" panose="020B0604020202020204" pitchFamily="34" charset="0"/>
                <a:cs typeface="Arial" panose="020B0604020202020204" pitchFamily="34" charset="0"/>
              </a:rPr>
              <a:t>5</a:t>
            </a:r>
            <a:endParaRPr lang="en-US" baseline="-25000" dirty="0">
              <a:latin typeface="Arial" panose="020B0604020202020204" pitchFamily="34" charset="0"/>
              <a:cs typeface="Arial" panose="020B0604020202020204" pitchFamily="34" charset="0"/>
            </a:endParaRPr>
          </a:p>
          <a:p>
            <a:pPr>
              <a:lnSpc>
                <a:spcPct val="95000"/>
              </a:lnSpc>
            </a:pPr>
            <a:r>
              <a:rPr lang="en-US" dirty="0"/>
              <a:t>Right kidney is crowded by liver, </a:t>
            </a:r>
            <a:r>
              <a:rPr lang="en-US" dirty="0">
                <a:sym typeface="Wingdings" charset="0"/>
              </a:rPr>
              <a:t>so is lower than left</a:t>
            </a:r>
            <a:endParaRPr lang="en-US" dirty="0"/>
          </a:p>
          <a:p>
            <a:pPr>
              <a:lnSpc>
                <a:spcPct val="95000"/>
              </a:lnSpc>
            </a:pPr>
            <a:r>
              <a:rPr lang="en-US" i="1" dirty="0"/>
              <a:t>Adrenal (suprarenal) gland</a:t>
            </a:r>
            <a:r>
              <a:rPr lang="en-US" dirty="0"/>
              <a:t> sits atop each kidney</a:t>
            </a:r>
          </a:p>
          <a:p>
            <a:pPr>
              <a:lnSpc>
                <a:spcPct val="95000"/>
              </a:lnSpc>
            </a:pPr>
            <a:r>
              <a:rPr lang="en-US" dirty="0"/>
              <a:t>Convex lateral surface</a:t>
            </a:r>
          </a:p>
          <a:p>
            <a:pPr>
              <a:lnSpc>
                <a:spcPct val="95000"/>
              </a:lnSpc>
            </a:pPr>
            <a:r>
              <a:rPr lang="en-US" dirty="0"/>
              <a:t>Concave medial surface with vertical </a:t>
            </a:r>
            <a:r>
              <a:rPr lang="en-US" b="1" dirty="0"/>
              <a:t>renal hilum </a:t>
            </a:r>
            <a:r>
              <a:rPr lang="en-US" dirty="0"/>
              <a:t>leads to internal space, </a:t>
            </a:r>
            <a:r>
              <a:rPr lang="en-US" i="1" dirty="0"/>
              <a:t>renal sinus</a:t>
            </a:r>
          </a:p>
          <a:p>
            <a:pPr lvl="1">
              <a:lnSpc>
                <a:spcPct val="95000"/>
              </a:lnSpc>
            </a:pPr>
            <a:r>
              <a:rPr lang="en-US" dirty="0"/>
              <a:t>Ureters, renal blood vessels, lymphatics, and nerves enter and exit at hilum</a:t>
            </a:r>
          </a:p>
        </p:txBody>
      </p:sp>
    </p:spTree>
    <p:extLst>
      <p:ext uri="{BB962C8B-B14F-4D97-AF65-F5344CB8AC3E}">
        <p14:creationId xmlns:p14="http://schemas.microsoft.com/office/powerpoint/2010/main" val="371662704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1911</TotalTime>
  <Words>3271</Words>
  <Application>Microsoft Office PowerPoint</Application>
  <PresentationFormat>On-screen Show (4:3)</PresentationFormat>
  <Paragraphs>487</Paragraphs>
  <Slides>79</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Cambria Math</vt:lpstr>
      <vt:lpstr>Tahoma</vt:lpstr>
      <vt:lpstr>Times New Roman</vt:lpstr>
      <vt:lpstr>Verdana</vt:lpstr>
      <vt:lpstr>Wingdings</vt:lpstr>
      <vt:lpstr>508 Lecture</vt:lpstr>
      <vt:lpstr>Human Anatomy and Physiology</vt:lpstr>
      <vt:lpstr>Why This Matters</vt:lpstr>
      <vt:lpstr>Video: Why This Matters (Career Connection)</vt:lpstr>
      <vt:lpstr>Function of Kidneys (1 of 2)</vt:lpstr>
      <vt:lpstr>Function of Kidneys (2 of 2)</vt:lpstr>
      <vt:lpstr>The Urinary System</vt:lpstr>
      <vt:lpstr>Dissection of Urinary System Organs (Male)</vt:lpstr>
      <vt:lpstr>25.1 Gross Anatomy of Kidneys</vt:lpstr>
      <vt:lpstr>Location and External Anatomy (1 of 2)</vt:lpstr>
      <vt:lpstr>Position of the Kidneys Against the Posterior Body Wall (1 of 2)</vt:lpstr>
      <vt:lpstr>Location and External Anatomy (2 of 2)</vt:lpstr>
      <vt:lpstr>Position of the Kidneys Against the Posterior Body Wall (2 of 2)</vt:lpstr>
      <vt:lpstr>Clinical – Homeostatic Imbalance 25.1</vt:lpstr>
      <vt:lpstr>Internal Gross Anatomy (1 of 2)</vt:lpstr>
      <vt:lpstr>Internal Gross Anatomy (2 of 2)</vt:lpstr>
      <vt:lpstr>Internal Anatomy of the Kidney</vt:lpstr>
      <vt:lpstr>Clinical – Homeostatic Imbalance 25.2</vt:lpstr>
      <vt:lpstr>Blood and Nerve Supply</vt:lpstr>
      <vt:lpstr>Blood Vessels of the Kidney (1 of 2)</vt:lpstr>
      <vt:lpstr>Blood Vessels of the Kidney (2 of 2)</vt:lpstr>
      <vt:lpstr>25.2 Nephrons</vt:lpstr>
      <vt:lpstr>Renal Corpuscle (1 of 2)</vt:lpstr>
      <vt:lpstr>Renal Corpuscle (2 of 2)</vt:lpstr>
      <vt:lpstr>Location and Structure of Nephrons (1 of 8)</vt:lpstr>
      <vt:lpstr>Location and Structure of Nephrons (2 of 8)</vt:lpstr>
      <vt:lpstr>Location and Structure of Nephrons (3 of 8)</vt:lpstr>
      <vt:lpstr>Renal Tubule and Collecting Duct (1 of 6)</vt:lpstr>
      <vt:lpstr>Renal Tubule and Collecting Duct (2 of 6)</vt:lpstr>
      <vt:lpstr>Location and Structure of Nephrons (4 of 8)</vt:lpstr>
      <vt:lpstr>Renal Tubule and Collecting Duct (3 of 6)</vt:lpstr>
      <vt:lpstr>Location and Structure of Nephrons (5 of 8)</vt:lpstr>
      <vt:lpstr>Renal Tubule and Collecting Duct (4 of 6)</vt:lpstr>
      <vt:lpstr>Location and Structure of Nephrons (6 of 8)</vt:lpstr>
      <vt:lpstr>Renal Cortical Tissue</vt:lpstr>
      <vt:lpstr>Renal Tubule and Collecting Duct (5 of 6)</vt:lpstr>
      <vt:lpstr>Renal Tubule and Collecting Duct (6 of 6)</vt:lpstr>
      <vt:lpstr>Location and Structure of Nephrons (7 of 8)</vt:lpstr>
      <vt:lpstr>Location and Structure of Nephrons (8 of 8)</vt:lpstr>
      <vt:lpstr>Classes of Nephrons</vt:lpstr>
      <vt:lpstr>Cortical and Juxtamedullary Nephrons, and Their Blood Vessels (1 of 2)</vt:lpstr>
      <vt:lpstr>Nephron Capillary Beds (1 of 4)</vt:lpstr>
      <vt:lpstr>Nephron Capillary Beds (2 of 4)</vt:lpstr>
      <vt:lpstr>Nephron Capillary Beds (3 of 4)</vt:lpstr>
      <vt:lpstr>Nephron Capillary Beds (4 of 4)</vt:lpstr>
      <vt:lpstr>Blood Vessels of the Renal Cortex</vt:lpstr>
      <vt:lpstr>Cortical and Juxtamedullary Nephrons, and Their Blood Vessels (2 of 2) </vt:lpstr>
      <vt:lpstr>Juxtaglomerular Complex (JGC) (1 of 3)</vt:lpstr>
      <vt:lpstr>Juxtaglomerular Complex (JGC) (2 of 3)</vt:lpstr>
      <vt:lpstr>Juxtaglomerular Complex (JGC) (3 of 3)</vt:lpstr>
      <vt:lpstr>Juxtaglomerular Complex (JGC) of a Nephron</vt:lpstr>
      <vt:lpstr>IP Anatomy Review Animation: Urinary</vt:lpstr>
      <vt:lpstr>25.3 Physiology of Kidney (1 of 2)</vt:lpstr>
      <vt:lpstr>25.3 Physiology of Kidney (2 of 2)</vt:lpstr>
      <vt:lpstr>IP2: How the Kidneys Make Urine</vt:lpstr>
      <vt:lpstr>The Three Major Renal Processes</vt:lpstr>
      <vt:lpstr>25.4 Step 1: Glomerular Filtration</vt:lpstr>
      <vt:lpstr>The Filtration Membrane (1 of 6)</vt:lpstr>
      <vt:lpstr>The Filtration Membrane (2 of 6)</vt:lpstr>
      <vt:lpstr>The Filtration Membrane (3 of 6)</vt:lpstr>
      <vt:lpstr>The Filtration Membrane (4 of 6)</vt:lpstr>
      <vt:lpstr>The Filtration Membrane (5 of 6)</vt:lpstr>
      <vt:lpstr>The Filtration Membrane (6 of 6)</vt:lpstr>
      <vt:lpstr>Pressures That Affect Filtration (1 of 2)</vt:lpstr>
      <vt:lpstr>Pressures That Affect Filtration (2 of 2)</vt:lpstr>
      <vt:lpstr>Forces Determining Net Filtration Pressure (NFP)</vt:lpstr>
      <vt:lpstr>Glomerular Filtration Rate (GFR)</vt:lpstr>
      <vt:lpstr>Regulation of Glomerular Filtration (1 of 8)</vt:lpstr>
      <vt:lpstr>Regulation of Glomerular Filtration (2 of 8)</vt:lpstr>
      <vt:lpstr>Regulation of Glomerular Filtration (3 of 8)</vt:lpstr>
      <vt:lpstr>Regulation of Glomerular Filtration (4 of 8)</vt:lpstr>
      <vt:lpstr>Regulation of Glomerular Filtration (5 of 8)</vt:lpstr>
      <vt:lpstr>Regulation of Glomerular Filtration (6 of 8)</vt:lpstr>
      <vt:lpstr>Regulation of Glomerular Filtration (7 of 8)</vt:lpstr>
      <vt:lpstr>Regulation of Glomerular Filtration Rate (GFR) in the Kidneys</vt:lpstr>
      <vt:lpstr>Regulation of Glomerular Filtration (8 of 8)</vt:lpstr>
      <vt:lpstr>Table 25.1 Summary of Regulation of GFR</vt:lpstr>
      <vt:lpstr>IP2: Glomerular Filtration: Summary</vt:lpstr>
      <vt:lpstr>Clinical – Homeostatic Imbalance 25.3</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Chellapandi Murugan</cp:lastModifiedBy>
  <cp:revision>620</cp:revision>
  <dcterms:created xsi:type="dcterms:W3CDTF">2014-07-14T20:04:21Z</dcterms:created>
  <dcterms:modified xsi:type="dcterms:W3CDTF">2021-06-02T18:49:11Z</dcterms:modified>
</cp:coreProperties>
</file>