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652" r:id="rId2"/>
    <p:sldId id="305" r:id="rId3"/>
    <p:sldId id="591" r:id="rId4"/>
    <p:sldId id="592" r:id="rId5"/>
    <p:sldId id="311" r:id="rId6"/>
    <p:sldId id="361" r:id="rId7"/>
    <p:sldId id="593" r:id="rId8"/>
    <p:sldId id="594" r:id="rId9"/>
    <p:sldId id="595" r:id="rId10"/>
    <p:sldId id="366" r:id="rId11"/>
    <p:sldId id="596" r:id="rId12"/>
    <p:sldId id="597" r:id="rId13"/>
    <p:sldId id="382" r:id="rId14"/>
    <p:sldId id="598" r:id="rId15"/>
    <p:sldId id="599" r:id="rId16"/>
    <p:sldId id="600" r:id="rId17"/>
    <p:sldId id="601" r:id="rId18"/>
    <p:sldId id="385" r:id="rId19"/>
    <p:sldId id="645" r:id="rId20"/>
    <p:sldId id="646" r:id="rId21"/>
    <p:sldId id="604" r:id="rId22"/>
    <p:sldId id="605" r:id="rId23"/>
    <p:sldId id="552" r:id="rId24"/>
    <p:sldId id="553" r:id="rId25"/>
    <p:sldId id="606" r:id="rId26"/>
    <p:sldId id="554" r:id="rId27"/>
    <p:sldId id="650" r:id="rId28"/>
    <p:sldId id="608" r:id="rId29"/>
    <p:sldId id="609" r:id="rId30"/>
    <p:sldId id="610" r:id="rId31"/>
    <p:sldId id="611" r:id="rId32"/>
    <p:sldId id="612" r:id="rId33"/>
    <p:sldId id="613" r:id="rId34"/>
    <p:sldId id="614" r:id="rId35"/>
    <p:sldId id="615" r:id="rId36"/>
    <p:sldId id="555" r:id="rId37"/>
    <p:sldId id="616" r:id="rId38"/>
    <p:sldId id="617" r:id="rId39"/>
    <p:sldId id="618" r:id="rId40"/>
    <p:sldId id="556" r:id="rId41"/>
    <p:sldId id="548" r:id="rId42"/>
    <p:sldId id="558" r:id="rId43"/>
    <p:sldId id="621" r:id="rId44"/>
    <p:sldId id="631" r:id="rId45"/>
    <p:sldId id="386" r:id="rId46"/>
    <p:sldId id="622" r:id="rId47"/>
    <p:sldId id="623" r:id="rId48"/>
    <p:sldId id="624" r:id="rId49"/>
    <p:sldId id="625" r:id="rId50"/>
    <p:sldId id="626" r:id="rId51"/>
    <p:sldId id="627" r:id="rId52"/>
    <p:sldId id="559" r:id="rId53"/>
    <p:sldId id="628" r:id="rId54"/>
    <p:sldId id="629" r:id="rId55"/>
    <p:sldId id="630" r:id="rId56"/>
    <p:sldId id="560" r:id="rId57"/>
    <p:sldId id="632" r:id="rId58"/>
    <p:sldId id="633" r:id="rId59"/>
    <p:sldId id="634" r:id="rId60"/>
    <p:sldId id="389" r:id="rId61"/>
    <p:sldId id="635" r:id="rId62"/>
    <p:sldId id="636" r:id="rId63"/>
    <p:sldId id="637" r:id="rId64"/>
    <p:sldId id="638" r:id="rId65"/>
    <p:sldId id="639" r:id="rId66"/>
    <p:sldId id="640" r:id="rId67"/>
    <p:sldId id="641" r:id="rId68"/>
    <p:sldId id="642" r:id="rId69"/>
    <p:sldId id="563" r:id="rId70"/>
    <p:sldId id="643" r:id="rId71"/>
    <p:sldId id="644" r:id="rId72"/>
    <p:sldId id="64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52">
          <p15:clr>
            <a:srgbClr val="A4A3A4"/>
          </p15:clr>
        </p15:guide>
        <p15:guide id="4" orient="horz" pos="754">
          <p15:clr>
            <a:srgbClr val="A4A3A4"/>
          </p15:clr>
        </p15:guide>
        <p15:guide id="5" orient="horz" pos="432">
          <p15:clr>
            <a:srgbClr val="A4A3A4"/>
          </p15:clr>
        </p15:guide>
        <p15:guide id="6" orient="horz" pos="144">
          <p15:clr>
            <a:srgbClr val="A4A3A4"/>
          </p15:clr>
        </p15:guide>
        <p15:guide id="7" orient="horz" pos="2304">
          <p15:clr>
            <a:srgbClr val="A4A3A4"/>
          </p15:clr>
        </p15:guide>
        <p15:guide id="8" orient="horz" pos="822">
          <p15:clr>
            <a:srgbClr val="A4A3A4"/>
          </p15:clr>
        </p15:guide>
        <p15:guide id="9" pos="288">
          <p15:clr>
            <a:srgbClr val="A4A3A4"/>
          </p15:clr>
        </p15:guide>
        <p15:guide id="10" pos="2290">
          <p15:clr>
            <a:srgbClr val="A4A3A4"/>
          </p15:clr>
        </p15:guide>
        <p15:guide id="11" orient="horz" pos="2296">
          <p15:clr>
            <a:srgbClr val="A4A3A4"/>
          </p15:clr>
        </p15:guide>
        <p15:guide id="12" pos="295">
          <p15:clr>
            <a:srgbClr val="A4A3A4"/>
          </p15:clr>
        </p15:guide>
        <p15:guide id="13"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242" autoAdjust="0"/>
  </p:normalViewPr>
  <p:slideViewPr>
    <p:cSldViewPr>
      <p:cViewPr varScale="1">
        <p:scale>
          <a:sx n="104" d="100"/>
          <a:sy n="104" d="100"/>
        </p:scale>
        <p:origin x="1134" y="96"/>
      </p:cViewPr>
      <p:guideLst>
        <p:guide orient="horz" pos="2160"/>
        <p:guide pos="2880"/>
        <p:guide orient="horz" pos="3952"/>
        <p:guide orient="horz" pos="754"/>
        <p:guide orient="horz" pos="432"/>
        <p:guide orient="horz" pos="144"/>
        <p:guide orient="horz" pos="2304"/>
        <p:guide orient="horz" pos="822"/>
        <p:guide pos="288"/>
        <p:guide pos="2290"/>
        <p:guide orient="horz" pos="2296"/>
        <p:guide pos="295"/>
        <p:guide pos="5465"/>
      </p:guideLst>
    </p:cSldViewPr>
  </p:slideViewPr>
  <p:outlineViewPr>
    <p:cViewPr>
      <p:scale>
        <a:sx n="33" d="100"/>
        <a:sy n="33" d="100"/>
      </p:scale>
      <p:origin x="0" y="-25122"/>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2715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17</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21</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22</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24</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25</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28</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32</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33</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34</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35</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38</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39</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42</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43</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67E2BDA2-EF00-4F6B-B7C7-293B378BD5AB}" type="slidenum">
              <a:rPr lang="en-US" altLang="en-US"/>
              <a:pPr/>
              <a:t>44</a:t>
            </a:fld>
            <a:endParaRPr lang="en-US" altLang="en-US" dirty="0"/>
          </a:p>
        </p:txBody>
      </p:sp>
    </p:spTree>
    <p:extLst>
      <p:ext uri="{BB962C8B-B14F-4D97-AF65-F5344CB8AC3E}">
        <p14:creationId xmlns:p14="http://schemas.microsoft.com/office/powerpoint/2010/main" val="309893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45</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46</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47</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48</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49</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50</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51</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52</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53</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54</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55</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56</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57</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58</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59</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66</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67</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13</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68</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69</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70</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71</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14</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15</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16</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6/9/2021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6/9/2021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urple Ba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5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1339490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2114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0468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6/9/2021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6/9/2021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6/9/2021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6/9/2021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6/9/2021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17590"/>
            <a:ext cx="82296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97704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6/9/2021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6/9/2021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69" r:id="rId6"/>
    <p:sldLayoutId id="2147483659" r:id="rId7"/>
    <p:sldLayoutId id="2147483658" r:id="rId8"/>
    <p:sldLayoutId id="2147483660" r:id="rId9"/>
    <p:sldLayoutId id="2147483651" r:id="rId10"/>
    <p:sldLayoutId id="2147483654" r:id="rId11"/>
    <p:sldLayoutId id="2147483655" r:id="rId12"/>
    <p:sldLayoutId id="2147483664" r:id="rId13"/>
    <p:sldLayoutId id="2147483668" r:id="rId14"/>
    <p:sldLayoutId id="2147483672" r:id="rId15"/>
    <p:sldLayoutId id="2147483673" r:id="rId16"/>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mediaplayer.pearsoncmg.com/assets/secs-microflix-immunology"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21 Part C</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9658"/>
            <a:ext cx="3657600" cy="677108"/>
          </a:xfrm>
        </p:spPr>
        <p:txBody>
          <a:bodyPr wrap="square">
            <a:spAutoFit/>
          </a:bodyPr>
          <a:lstStyle/>
          <a:p>
            <a:r>
              <a:rPr lang="en-US" sz="2200" dirty="0"/>
              <a:t>The Immune System: Innate</a:t>
            </a:r>
          </a:p>
          <a:p>
            <a:r>
              <a:rPr lang="en-US" sz="2200" dirty="0"/>
              <a:t>and Adaptive Body Defenses</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4010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97280"/>
          </a:xfrm>
        </p:spPr>
        <p:txBody>
          <a:bodyPr>
            <a:spAutoFit/>
          </a:bodyPr>
          <a:lstStyle/>
          <a:p>
            <a:r>
              <a:rPr lang="en-US" dirty="0">
                <a:latin typeface="Times New Roman"/>
              </a:rPr>
              <a:t>Table 21.6 Role of MHC Proteins in Cellular Immunity</a:t>
            </a:r>
          </a:p>
        </p:txBody>
      </p:sp>
      <p:pic>
        <p:nvPicPr>
          <p:cNvPr id="5" name="Picture 4" descr="Table 21.6.  Class 1 M H C proteins are displayed by all nucleated cells. They are recognized by naïve C D 8 cells and cytotoxic cells. Foreign antigens on M H C are endogenous (intracellular pathogens or proteins made by cancerous cells). Dendritic cells are an except because they can present another cells’ endogenous antigens on their class 1 M H C proteins to activate C D 8 cells. Cells displaying foreign antigens on M H C send this message if the cell is an A P C, “I belong to self, but have captured a foreign invader. This is what it looks like. Kill any cell that displays it.” Cells displaying foreign antigens on M H C send this message if the cell is not an A P C, “I belong to self, but have been invaded or become cancerous. Kill me!” Class 2 M H C proteins are displayed by A P C’s (dendritic cells, macrophages, B cells). They are recognized by naïve C D 4 cells and helper T cells. Foreign antigens on M H C are exogenous (phagocytized extracellular pathogens). Cells displaying foreign antigens on M H C send this message, “I belong to self, but have captured a foreign invader. This is what is looks like. Help me mount a defense against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 y="1502842"/>
            <a:ext cx="8010144" cy="4285488"/>
          </a:xfrm>
          <a:prstGeom prst="rect">
            <a:avLst/>
          </a:prstGeom>
        </p:spPr>
      </p:pic>
      <p:sp>
        <p:nvSpPr>
          <p:cNvPr id="3" name="Content Placeholder 2"/>
          <p:cNvSpPr>
            <a:spLocks noGrp="1"/>
          </p:cNvSpPr>
          <p:nvPr>
            <p:ph idx="1"/>
          </p:nvPr>
        </p:nvSpPr>
        <p:spPr>
          <a:xfrm>
            <a:off x="457200" y="5979535"/>
            <a:ext cx="8229600" cy="285314"/>
          </a:xfrm>
        </p:spPr>
        <p:txBody>
          <a:bodyPr/>
          <a:lstStyle/>
          <a:p>
            <a:pPr marL="0" indent="0">
              <a:buNone/>
            </a:pPr>
            <a:r>
              <a:rPr lang="en-IN" b="1" dirty="0">
                <a:solidFill>
                  <a:srgbClr val="007FA3"/>
                </a:solidFill>
              </a:rPr>
              <a:t>Table 21.6 </a:t>
            </a:r>
            <a:r>
              <a:rPr lang="en-IN" dirty="0"/>
              <a:t>Role of MHC Proteins in Cellular Immunity</a:t>
            </a:r>
          </a:p>
        </p:txBody>
      </p:sp>
    </p:spTree>
    <p:extLst>
      <p:ext uri="{BB962C8B-B14F-4D97-AF65-F5344CB8AC3E}">
        <p14:creationId xmlns:p14="http://schemas.microsoft.com/office/powerpoint/2010/main" val="261870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465"/>
            <a:ext cx="8458200" cy="954107"/>
          </a:xfrm>
        </p:spPr>
        <p:txBody>
          <a:bodyPr wrap="square">
            <a:spAutoFit/>
          </a:bodyPr>
          <a:lstStyle/>
          <a:p>
            <a:r>
              <a:rPr lang="en-US" altLang="en-US" dirty="0">
                <a:latin typeface="Times New Roman"/>
              </a:rPr>
              <a:t>MHC Proteins and Antigen Presentation </a:t>
            </a:r>
            <a:br>
              <a:rPr lang="en-US" altLang="en-US" dirty="0">
                <a:latin typeface="Times New Roman"/>
              </a:rPr>
            </a:br>
            <a:r>
              <a:rPr lang="en-US" altLang="en-US" sz="2800" dirty="0">
                <a:latin typeface="Times New Roman"/>
              </a:rPr>
              <a:t>(5 of 6)</a:t>
            </a:r>
            <a:endParaRPr lang="en-IN" sz="2800" dirty="0">
              <a:latin typeface="Times New Roman"/>
            </a:endParaRPr>
          </a:p>
        </p:txBody>
      </p:sp>
      <p:sp>
        <p:nvSpPr>
          <p:cNvPr id="4" name="Content Placeholder 3"/>
          <p:cNvSpPr>
            <a:spLocks noGrp="1"/>
          </p:cNvSpPr>
          <p:nvPr>
            <p:ph idx="1"/>
          </p:nvPr>
        </p:nvSpPr>
        <p:spPr>
          <a:xfrm>
            <a:off x="457581" y="1643126"/>
            <a:ext cx="8229600" cy="2523768"/>
          </a:xfrm>
        </p:spPr>
        <p:txBody>
          <a:bodyPr>
            <a:spAutoFit/>
          </a:bodyPr>
          <a:lstStyle/>
          <a:p>
            <a:r>
              <a:rPr lang="en-US" b="1" dirty="0">
                <a:latin typeface="Arial"/>
              </a:rPr>
              <a:t>MHC restriction</a:t>
            </a:r>
          </a:p>
          <a:p>
            <a:pPr lvl="1"/>
            <a:r>
              <a:rPr lang="en-US" dirty="0">
                <a:latin typeface="Arial"/>
              </a:rPr>
              <a:t>CD4 and CD8 cells have different requirements for MHC protein that presents antigens to them</a:t>
            </a:r>
          </a:p>
          <a:p>
            <a:pPr lvl="2"/>
            <a:r>
              <a:rPr lang="en-US" dirty="0">
                <a:latin typeface="Arial"/>
              </a:rPr>
              <a:t>CD4 cells that become </a:t>
            </a: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 are restricted to binding to only class </a:t>
            </a:r>
            <a:r>
              <a:rPr lang="en-US" dirty="0">
                <a:latin typeface="+mj-lt"/>
                <a:cs typeface="Times New Roman" panose="02020603050405020304" pitchFamily="18" charset="0"/>
              </a:rPr>
              <a:t>II</a:t>
            </a:r>
            <a:r>
              <a:rPr lang="en-US" dirty="0">
                <a:latin typeface="Arial"/>
              </a:rPr>
              <a:t> MHC proteins typically on APC surfaces</a:t>
            </a:r>
          </a:p>
          <a:p>
            <a:pPr lvl="2"/>
            <a:r>
              <a:rPr lang="en-US" dirty="0">
                <a:latin typeface="Arial"/>
              </a:rPr>
              <a:t>CD8 cells that become cytotoxic T cells are restricted to binding only class </a:t>
            </a:r>
            <a:r>
              <a:rPr lang="en-US" dirty="0">
                <a:latin typeface="+mj-lt"/>
                <a:cs typeface="Times New Roman" panose="02020603050405020304" pitchFamily="18" charset="0"/>
              </a:rPr>
              <a:t>I</a:t>
            </a:r>
            <a:r>
              <a:rPr lang="en-US" dirty="0">
                <a:latin typeface="Arial"/>
              </a:rPr>
              <a:t> MHC proteins found on every cell surface, including APC surfaces</a:t>
            </a:r>
          </a:p>
          <a:p>
            <a:pPr lvl="3"/>
            <a:r>
              <a:rPr lang="en-US" dirty="0">
                <a:latin typeface="Arial"/>
              </a:rPr>
              <a:t>Once activated, cytotoxic T cells seek out same antigen on class </a:t>
            </a:r>
            <a:r>
              <a:rPr lang="en-US" dirty="0">
                <a:latin typeface="+mj-lt"/>
                <a:cs typeface="Times New Roman" panose="02020603050405020304" pitchFamily="18" charset="0"/>
              </a:rPr>
              <a:t>I</a:t>
            </a:r>
            <a:r>
              <a:rPr lang="en-US" dirty="0">
                <a:latin typeface="Arial"/>
              </a:rPr>
              <a:t> MHC proteins on any cell</a:t>
            </a:r>
          </a:p>
        </p:txBody>
      </p:sp>
    </p:spTree>
    <p:extLst>
      <p:ext uri="{BB962C8B-B14F-4D97-AF65-F5344CB8AC3E}">
        <p14:creationId xmlns:p14="http://schemas.microsoft.com/office/powerpoint/2010/main" val="227424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465"/>
            <a:ext cx="8382000" cy="954107"/>
          </a:xfrm>
        </p:spPr>
        <p:txBody>
          <a:bodyPr wrap="square">
            <a:spAutoFit/>
          </a:bodyPr>
          <a:lstStyle/>
          <a:p>
            <a:r>
              <a:rPr lang="en-US" altLang="en-US" dirty="0">
                <a:latin typeface="Times New Roman"/>
              </a:rPr>
              <a:t>MHC Proteins and Antigen Presentation </a:t>
            </a:r>
            <a:br>
              <a:rPr lang="en-US" altLang="en-US" dirty="0">
                <a:latin typeface="Times New Roman"/>
              </a:rPr>
            </a:br>
            <a:r>
              <a:rPr lang="en-US" altLang="en-US" sz="2800" dirty="0">
                <a:latin typeface="Times New Roman"/>
              </a:rPr>
              <a:t>(6 of 6)</a:t>
            </a:r>
            <a:endParaRPr lang="en-IN" sz="2800" dirty="0">
              <a:latin typeface="Times New Roman"/>
            </a:endParaRPr>
          </a:p>
        </p:txBody>
      </p:sp>
      <p:sp>
        <p:nvSpPr>
          <p:cNvPr id="4" name="Content Placeholder 3"/>
          <p:cNvSpPr>
            <a:spLocks noGrp="1"/>
          </p:cNvSpPr>
          <p:nvPr>
            <p:ph idx="1"/>
          </p:nvPr>
        </p:nvSpPr>
        <p:spPr>
          <a:xfrm>
            <a:off x="457581" y="1643126"/>
            <a:ext cx="8229600" cy="2200602"/>
          </a:xfrm>
        </p:spPr>
        <p:txBody>
          <a:bodyPr>
            <a:spAutoFit/>
          </a:bodyPr>
          <a:lstStyle/>
          <a:p>
            <a:r>
              <a:rPr lang="en-US" b="1" dirty="0">
                <a:latin typeface="Arial"/>
              </a:rPr>
              <a:t>MHC restriction </a:t>
            </a:r>
            <a:r>
              <a:rPr lang="en-US" b="1" dirty="0">
                <a:latin typeface="Arial" charset="0"/>
              </a:rPr>
              <a:t>(cont.)</a:t>
            </a:r>
            <a:endParaRPr lang="en-US" b="1" dirty="0">
              <a:latin typeface="Arial"/>
            </a:endParaRPr>
          </a:p>
          <a:p>
            <a:pPr lvl="1"/>
            <a:r>
              <a:rPr lang="en-US" dirty="0">
                <a:latin typeface="Arial"/>
              </a:rPr>
              <a:t>Dilemma for APCs is how to enable CD8 cells to be activated by nonendogenous, phagocytosed proteins</a:t>
            </a:r>
          </a:p>
          <a:p>
            <a:pPr lvl="1"/>
            <a:r>
              <a:rPr lang="en-US" dirty="0">
                <a:latin typeface="Arial"/>
              </a:rPr>
              <a:t>Dendritic cells get around this problem by engulfing dying virus-infected or tumor cells, then displaying engulfed cell</a:t>
            </a:r>
            <a:r>
              <a:rPr lang="ja-JP" altLang="en-US" dirty="0">
                <a:latin typeface="Arial"/>
              </a:rPr>
              <a:t>’</a:t>
            </a:r>
            <a:r>
              <a:rPr lang="en-US" altLang="ja-JP" dirty="0">
                <a:latin typeface="Arial"/>
              </a:rPr>
              <a:t>s endogenous proteins on both class </a:t>
            </a:r>
            <a:r>
              <a:rPr lang="en-US" altLang="ja-JP" dirty="0">
                <a:latin typeface="+mj-lt"/>
                <a:cs typeface="Times New Roman" panose="02020603050405020304" pitchFamily="18" charset="0"/>
              </a:rPr>
              <a:t>I</a:t>
            </a:r>
            <a:r>
              <a:rPr lang="en-US" altLang="ja-JP" dirty="0">
                <a:latin typeface="Arial"/>
              </a:rPr>
              <a:t> and class </a:t>
            </a:r>
            <a:r>
              <a:rPr lang="en-US" altLang="ja-JP" dirty="0">
                <a:latin typeface="+mj-lt"/>
                <a:cs typeface="Times New Roman" panose="02020603050405020304" pitchFamily="18" charset="0"/>
              </a:rPr>
              <a:t>II</a:t>
            </a:r>
            <a:r>
              <a:rPr lang="en-US" altLang="ja-JP" dirty="0">
                <a:latin typeface="Arial"/>
              </a:rPr>
              <a:t> MHCs</a:t>
            </a:r>
          </a:p>
          <a:p>
            <a:pPr lvl="2"/>
            <a:r>
              <a:rPr lang="en-US" dirty="0">
                <a:latin typeface="Arial"/>
              </a:rPr>
              <a:t>Dendrites can also import antigens via temporary gap junctions with infected cells rather than engulf them</a:t>
            </a:r>
          </a:p>
        </p:txBody>
      </p:sp>
    </p:spTree>
    <p:extLst>
      <p:ext uri="{BB962C8B-B14F-4D97-AF65-F5344CB8AC3E}">
        <p14:creationId xmlns:p14="http://schemas.microsoft.com/office/powerpoint/2010/main" val="227424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56465"/>
            <a:ext cx="8382000" cy="954107"/>
          </a:xfrm>
        </p:spPr>
        <p:txBody>
          <a:bodyPr wrap="square">
            <a:spAutoFit/>
          </a:bodyPr>
          <a:lstStyle/>
          <a:p>
            <a:r>
              <a:rPr lang="en-US" altLang="en-US" dirty="0">
                <a:latin typeface="Times New Roman"/>
              </a:rPr>
              <a:t>Activation and Differentiation of T Cells</a:t>
            </a:r>
            <a:r>
              <a:rPr lang="en-US" altLang="en-US" sz="2800" dirty="0">
                <a:latin typeface="Times New Roman"/>
              </a:rPr>
              <a:t> </a:t>
            </a:r>
            <a:br>
              <a:rPr lang="en-US" altLang="en-US" sz="2800" dirty="0">
                <a:latin typeface="Times New Roman"/>
              </a:rPr>
            </a:br>
            <a:r>
              <a:rPr lang="en-US" altLang="en-US" sz="2800" dirty="0">
                <a:latin typeface="Times New Roman"/>
              </a:rPr>
              <a:t>(1 of 7) </a:t>
            </a:r>
            <a:endParaRPr lang="en-IN" sz="2800" dirty="0">
              <a:latin typeface="Times New Roman"/>
            </a:endParaRPr>
          </a:p>
        </p:txBody>
      </p:sp>
      <p:sp>
        <p:nvSpPr>
          <p:cNvPr id="3" name="Content Placeholder 2"/>
          <p:cNvSpPr>
            <a:spLocks noGrp="1"/>
          </p:cNvSpPr>
          <p:nvPr>
            <p:ph idx="1"/>
          </p:nvPr>
        </p:nvSpPr>
        <p:spPr>
          <a:xfrm>
            <a:off x="457581" y="1643126"/>
            <a:ext cx="8229600" cy="2208297"/>
          </a:xfrm>
        </p:spPr>
        <p:txBody>
          <a:bodyPr>
            <a:spAutoFit/>
          </a:bodyPr>
          <a:lstStyle/>
          <a:p>
            <a:r>
              <a:rPr lang="en-US" dirty="0">
                <a:latin typeface="Arial"/>
              </a:rPr>
              <a:t>T cells can be activated only when antigen is presented to them</a:t>
            </a:r>
          </a:p>
          <a:p>
            <a:r>
              <a:rPr lang="en-US" dirty="0">
                <a:latin typeface="Arial"/>
              </a:rPr>
              <a:t>Activation is a two-step process</a:t>
            </a:r>
          </a:p>
          <a:p>
            <a:pPr marL="839788" lvl="1" indent="-382588">
              <a:buFont typeface="+mj-lt"/>
              <a:buAutoNum type="arabicPeriod"/>
            </a:pPr>
            <a:r>
              <a:rPr lang="en-US" dirty="0">
                <a:latin typeface="Arial"/>
              </a:rPr>
              <a:t> </a:t>
            </a:r>
            <a:r>
              <a:rPr lang="en-US" b="1" dirty="0">
                <a:latin typeface="Arial"/>
              </a:rPr>
              <a:t>Antigen binding</a:t>
            </a:r>
          </a:p>
          <a:p>
            <a:pPr marL="839788" lvl="1" indent="-382588">
              <a:buFont typeface="+mj-lt"/>
              <a:buAutoNum type="arabicPeriod"/>
            </a:pPr>
            <a:r>
              <a:rPr lang="en-US" dirty="0">
                <a:latin typeface="Arial"/>
              </a:rPr>
              <a:t> </a:t>
            </a:r>
            <a:r>
              <a:rPr lang="en-US" b="1" dirty="0">
                <a:latin typeface="Arial"/>
              </a:rPr>
              <a:t>Co-stimulation</a:t>
            </a:r>
          </a:p>
          <a:p>
            <a:r>
              <a:rPr lang="en-US" dirty="0">
                <a:latin typeface="Arial"/>
              </a:rPr>
              <a:t>Both occur on surface of same APC</a:t>
            </a:r>
          </a:p>
          <a:p>
            <a:r>
              <a:rPr lang="en-US" dirty="0">
                <a:latin typeface="Arial"/>
              </a:rPr>
              <a:t>Both are required for clonal selection of T cell</a:t>
            </a:r>
          </a:p>
        </p:txBody>
      </p:sp>
    </p:spTree>
    <p:extLst>
      <p:ext uri="{BB962C8B-B14F-4D97-AF65-F5344CB8AC3E}">
        <p14:creationId xmlns:p14="http://schemas.microsoft.com/office/powerpoint/2010/main" val="129638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56465"/>
            <a:ext cx="8305800" cy="954107"/>
          </a:xfrm>
        </p:spPr>
        <p:txBody>
          <a:bodyPr wrap="square">
            <a:spAutoFit/>
          </a:bodyPr>
          <a:lstStyle/>
          <a:p>
            <a:r>
              <a:rPr lang="en-US" altLang="en-US" dirty="0">
                <a:latin typeface="Times New Roman"/>
              </a:rPr>
              <a:t>Activation and Differentiation of T Cells </a:t>
            </a:r>
            <a:br>
              <a:rPr lang="en-US" altLang="en-US" dirty="0">
                <a:latin typeface="Times New Roman"/>
              </a:rPr>
            </a:br>
            <a:r>
              <a:rPr lang="en-US" altLang="en-US" sz="2800" dirty="0">
                <a:latin typeface="Times New Roman"/>
              </a:rPr>
              <a:t>(2 of 7) </a:t>
            </a:r>
            <a:endParaRPr lang="en-IN" sz="2800" dirty="0">
              <a:latin typeface="Times New Roman"/>
            </a:endParaRPr>
          </a:p>
        </p:txBody>
      </p:sp>
      <p:sp>
        <p:nvSpPr>
          <p:cNvPr id="3" name="Content Placeholder 2"/>
          <p:cNvSpPr>
            <a:spLocks noGrp="1"/>
          </p:cNvSpPr>
          <p:nvPr>
            <p:ph idx="1"/>
          </p:nvPr>
        </p:nvSpPr>
        <p:spPr>
          <a:xfrm>
            <a:off x="457581" y="1643126"/>
            <a:ext cx="8229600" cy="2208297"/>
          </a:xfrm>
        </p:spPr>
        <p:txBody>
          <a:bodyPr>
            <a:spAutoFit/>
          </a:bodyPr>
          <a:lstStyle/>
          <a:p>
            <a:pPr>
              <a:spcBef>
                <a:spcPts val="400"/>
              </a:spcBef>
            </a:pPr>
            <a:r>
              <a:rPr lang="en-US" b="1" dirty="0">
                <a:latin typeface="Arial"/>
              </a:rPr>
              <a:t>Step 1. Antigen binding:</a:t>
            </a:r>
          </a:p>
          <a:p>
            <a:pPr lvl="1">
              <a:spcBef>
                <a:spcPts val="400"/>
              </a:spcBef>
            </a:pPr>
            <a:r>
              <a:rPr lang="en-US" dirty="0">
                <a:latin typeface="Arial"/>
              </a:rPr>
              <a:t>T cell antigen receptors (</a:t>
            </a:r>
            <a:r>
              <a:rPr lang="en-US" b="1" dirty="0">
                <a:latin typeface="Arial"/>
              </a:rPr>
              <a:t>TCRs</a:t>
            </a:r>
            <a:r>
              <a:rPr lang="en-US" dirty="0">
                <a:latin typeface="Arial"/>
              </a:rPr>
              <a:t>) bind to antigen-MHC complex on APC surface</a:t>
            </a:r>
          </a:p>
          <a:p>
            <a:pPr lvl="1">
              <a:spcBef>
                <a:spcPts val="400"/>
              </a:spcBef>
            </a:pPr>
            <a:r>
              <a:rPr lang="en-US" dirty="0">
                <a:latin typeface="Arial"/>
              </a:rPr>
              <a:t>TCR must perform </a:t>
            </a:r>
            <a:r>
              <a:rPr lang="en-US" i="1" dirty="0">
                <a:latin typeface="Arial"/>
              </a:rPr>
              <a:t>double recognition </a:t>
            </a:r>
            <a:r>
              <a:rPr lang="en-US" dirty="0">
                <a:latin typeface="Arial"/>
              </a:rPr>
              <a:t>by recognizing both MHC and foreign antigen it displays</a:t>
            </a:r>
          </a:p>
          <a:p>
            <a:pPr lvl="1">
              <a:spcBef>
                <a:spcPts val="400"/>
              </a:spcBef>
            </a:pPr>
            <a:r>
              <a:rPr lang="en-US" dirty="0">
                <a:latin typeface="Arial"/>
              </a:rPr>
              <a:t>Binding of TCR to complex triggers multiple intracellular signaling pathways that start T cell activation</a:t>
            </a:r>
          </a:p>
          <a:p>
            <a:pPr lvl="1">
              <a:spcBef>
                <a:spcPts val="400"/>
              </a:spcBef>
            </a:pPr>
            <a:r>
              <a:rPr lang="en-US" dirty="0">
                <a:latin typeface="Arial"/>
              </a:rPr>
              <a:t>Other T cell surface proteins are involved in T cell activation (e.g., CD4 and CD8 help maintain coupling during antigen recognition)</a:t>
            </a:r>
          </a:p>
        </p:txBody>
      </p:sp>
    </p:spTree>
    <p:extLst>
      <p:ext uri="{BB962C8B-B14F-4D97-AF65-F5344CB8AC3E}">
        <p14:creationId xmlns:p14="http://schemas.microsoft.com/office/powerpoint/2010/main" val="202159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56465"/>
            <a:ext cx="8305800" cy="954107"/>
          </a:xfrm>
        </p:spPr>
        <p:txBody>
          <a:bodyPr wrap="square">
            <a:spAutoFit/>
          </a:bodyPr>
          <a:lstStyle/>
          <a:p>
            <a:r>
              <a:rPr lang="en-US" altLang="en-US" dirty="0">
                <a:latin typeface="Times New Roman"/>
              </a:rPr>
              <a:t>Activation and Differentiation of T Cells </a:t>
            </a:r>
            <a:br>
              <a:rPr lang="en-US" altLang="en-US" dirty="0">
                <a:latin typeface="Times New Roman"/>
              </a:rPr>
            </a:br>
            <a:r>
              <a:rPr lang="en-US" altLang="en-US" sz="2800" dirty="0">
                <a:latin typeface="Times New Roman"/>
              </a:rPr>
              <a:t>(3 of 7) </a:t>
            </a:r>
            <a:endParaRPr lang="en-IN" sz="2800" dirty="0">
              <a:latin typeface="Times New Roman"/>
            </a:endParaRPr>
          </a:p>
        </p:txBody>
      </p:sp>
      <p:sp>
        <p:nvSpPr>
          <p:cNvPr id="3" name="Content Placeholder 2"/>
          <p:cNvSpPr>
            <a:spLocks noGrp="1"/>
          </p:cNvSpPr>
          <p:nvPr>
            <p:ph idx="1"/>
          </p:nvPr>
        </p:nvSpPr>
        <p:spPr>
          <a:xfrm>
            <a:off x="457581" y="1643126"/>
            <a:ext cx="8229600" cy="2431435"/>
          </a:xfrm>
        </p:spPr>
        <p:txBody>
          <a:bodyPr vert="horz" lIns="0" tIns="0" rIns="0" bIns="0" rtlCol="0">
            <a:spAutoFit/>
          </a:bodyPr>
          <a:lstStyle/>
          <a:p>
            <a:r>
              <a:rPr lang="en-US" b="1" dirty="0">
                <a:latin typeface="Arial"/>
              </a:rPr>
              <a:t>Step 2. Co-stimulation:</a:t>
            </a:r>
          </a:p>
          <a:p>
            <a:pPr lvl="1"/>
            <a:r>
              <a:rPr lang="en-US" dirty="0">
                <a:latin typeface="Arial"/>
              </a:rPr>
              <a:t>Complete T cell activation requires T cell to also bind to one or more </a:t>
            </a:r>
            <a:r>
              <a:rPr lang="en-US" b="1" dirty="0">
                <a:latin typeface="Arial"/>
              </a:rPr>
              <a:t>co-stimulatory signals </a:t>
            </a:r>
            <a:r>
              <a:rPr lang="en-US" dirty="0">
                <a:latin typeface="Arial"/>
              </a:rPr>
              <a:t>on surface of APC</a:t>
            </a:r>
          </a:p>
          <a:p>
            <a:pPr lvl="1"/>
            <a:r>
              <a:rPr lang="en-US" dirty="0">
                <a:latin typeface="Arial"/>
              </a:rPr>
              <a:t>Without co-stimulation, </a:t>
            </a:r>
            <a:r>
              <a:rPr lang="en-US" b="1" dirty="0">
                <a:latin typeface="Arial"/>
              </a:rPr>
              <a:t>anergy</a:t>
            </a:r>
            <a:r>
              <a:rPr lang="en-US" dirty="0">
                <a:latin typeface="Arial"/>
              </a:rPr>
              <a:t> occurs, in which T cells:</a:t>
            </a:r>
          </a:p>
          <a:p>
            <a:pPr lvl="2"/>
            <a:r>
              <a:rPr lang="en-US" dirty="0">
                <a:latin typeface="Arial"/>
              </a:rPr>
              <a:t>Become tolerant to that antigen</a:t>
            </a:r>
          </a:p>
          <a:p>
            <a:pPr lvl="2"/>
            <a:r>
              <a:rPr lang="en-US" dirty="0">
                <a:latin typeface="Arial"/>
              </a:rPr>
              <a:t>Are unable to divide </a:t>
            </a:r>
          </a:p>
          <a:p>
            <a:pPr lvl="2"/>
            <a:r>
              <a:rPr lang="en-US" dirty="0">
                <a:latin typeface="Arial"/>
              </a:rPr>
              <a:t>Do not secrete cytokines </a:t>
            </a:r>
          </a:p>
          <a:p>
            <a:pPr lvl="1"/>
            <a:r>
              <a:rPr lang="en-US" dirty="0">
                <a:latin typeface="Arial"/>
              </a:rPr>
              <a:t>Two-step process is a safeguard against unwanted T cell activation</a:t>
            </a:r>
          </a:p>
        </p:txBody>
      </p:sp>
    </p:spTree>
    <p:extLst>
      <p:ext uri="{BB962C8B-B14F-4D97-AF65-F5344CB8AC3E}">
        <p14:creationId xmlns:p14="http://schemas.microsoft.com/office/powerpoint/2010/main" val="202159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56465"/>
            <a:ext cx="8382000" cy="954107"/>
          </a:xfrm>
        </p:spPr>
        <p:txBody>
          <a:bodyPr wrap="square">
            <a:spAutoFit/>
          </a:bodyPr>
          <a:lstStyle/>
          <a:p>
            <a:r>
              <a:rPr lang="en-US" altLang="en-US" dirty="0">
                <a:latin typeface="Times New Roman"/>
              </a:rPr>
              <a:t>Activation and Differentiation of T Cells </a:t>
            </a:r>
            <a:br>
              <a:rPr lang="en-US" altLang="en-US" dirty="0">
                <a:latin typeface="Times New Roman"/>
              </a:rPr>
            </a:br>
            <a:r>
              <a:rPr lang="en-US" altLang="en-US" sz="2800" dirty="0">
                <a:latin typeface="Times New Roman"/>
              </a:rPr>
              <a:t>(4 of 7) </a:t>
            </a:r>
            <a:endParaRPr lang="en-IN" sz="2800" dirty="0">
              <a:latin typeface="Times New Roman"/>
            </a:endParaRPr>
          </a:p>
        </p:txBody>
      </p:sp>
      <p:sp>
        <p:nvSpPr>
          <p:cNvPr id="3" name="Content Placeholder 2"/>
          <p:cNvSpPr>
            <a:spLocks noGrp="1"/>
          </p:cNvSpPr>
          <p:nvPr>
            <p:ph idx="1"/>
          </p:nvPr>
        </p:nvSpPr>
        <p:spPr>
          <a:xfrm>
            <a:off x="457581" y="1643126"/>
            <a:ext cx="8229600" cy="1215717"/>
          </a:xfrm>
        </p:spPr>
        <p:txBody>
          <a:bodyPr>
            <a:spAutoFit/>
          </a:bodyPr>
          <a:lstStyle/>
          <a:p>
            <a:r>
              <a:rPr lang="en-US" b="1" dirty="0">
                <a:latin typeface="Arial"/>
              </a:rPr>
              <a:t>Proliferation and differentiation</a:t>
            </a:r>
          </a:p>
          <a:p>
            <a:pPr lvl="1"/>
            <a:r>
              <a:rPr lang="en-US" dirty="0">
                <a:latin typeface="Arial"/>
              </a:rPr>
              <a:t>T cells that are activated enlarge and proliferate in response to cytokines </a:t>
            </a:r>
          </a:p>
          <a:p>
            <a:pPr lvl="2"/>
            <a:r>
              <a:rPr lang="en-US" dirty="0">
                <a:latin typeface="Arial"/>
              </a:rPr>
              <a:t>Differentiate and perform functions according to their T cell class</a:t>
            </a:r>
          </a:p>
          <a:p>
            <a:pPr lvl="1"/>
            <a:r>
              <a:rPr lang="en-US" dirty="0">
                <a:latin typeface="Arial"/>
              </a:rPr>
              <a:t>Primary T cell response peaks within a week</a:t>
            </a:r>
          </a:p>
        </p:txBody>
      </p:sp>
    </p:spTree>
    <p:extLst>
      <p:ext uri="{BB962C8B-B14F-4D97-AF65-F5344CB8AC3E}">
        <p14:creationId xmlns:p14="http://schemas.microsoft.com/office/powerpoint/2010/main" val="202159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56465"/>
            <a:ext cx="8382000" cy="954107"/>
          </a:xfrm>
        </p:spPr>
        <p:txBody>
          <a:bodyPr wrap="square">
            <a:spAutoFit/>
          </a:bodyPr>
          <a:lstStyle/>
          <a:p>
            <a:r>
              <a:rPr lang="en-US" altLang="en-US" dirty="0">
                <a:latin typeface="Times New Roman"/>
              </a:rPr>
              <a:t>Activation and Differentiation of T Cells </a:t>
            </a:r>
            <a:br>
              <a:rPr lang="en-US" altLang="en-US" dirty="0">
                <a:latin typeface="Times New Roman"/>
              </a:rPr>
            </a:br>
            <a:r>
              <a:rPr lang="en-US" altLang="en-US" sz="2800" dirty="0">
                <a:latin typeface="Times New Roman"/>
              </a:rPr>
              <a:t>(5 of 7) </a:t>
            </a:r>
            <a:endParaRPr lang="en-IN" sz="2800" dirty="0">
              <a:latin typeface="Times New Roman"/>
            </a:endParaRPr>
          </a:p>
        </p:txBody>
      </p:sp>
      <p:sp>
        <p:nvSpPr>
          <p:cNvPr id="3" name="Content Placeholder 2"/>
          <p:cNvSpPr>
            <a:spLocks noGrp="1"/>
          </p:cNvSpPr>
          <p:nvPr>
            <p:ph idx="1"/>
          </p:nvPr>
        </p:nvSpPr>
        <p:spPr>
          <a:xfrm>
            <a:off x="457581" y="1643126"/>
            <a:ext cx="8229600" cy="1785104"/>
          </a:xfrm>
        </p:spPr>
        <p:txBody>
          <a:bodyPr vert="horz" lIns="0" tIns="0" rIns="0" bIns="0" rtlCol="0">
            <a:spAutoFit/>
          </a:bodyPr>
          <a:lstStyle/>
          <a:p>
            <a:r>
              <a:rPr lang="en-US" b="1" dirty="0">
                <a:latin typeface="Arial"/>
              </a:rPr>
              <a:t>Proliferation and differentiation </a:t>
            </a:r>
            <a:r>
              <a:rPr lang="en-US" b="1" dirty="0">
                <a:latin typeface="Arial" charset="0"/>
              </a:rPr>
              <a:t>(cont.)</a:t>
            </a:r>
            <a:endParaRPr lang="en-US" b="1" dirty="0">
              <a:latin typeface="Arial"/>
            </a:endParaRPr>
          </a:p>
          <a:p>
            <a:pPr lvl="1"/>
            <a:r>
              <a:rPr lang="en-US" dirty="0">
                <a:latin typeface="Arial"/>
              </a:rPr>
              <a:t>T cell apoptosis occurs between days 7 and 30</a:t>
            </a:r>
          </a:p>
          <a:p>
            <a:pPr lvl="2"/>
            <a:r>
              <a:rPr lang="en-US" dirty="0">
                <a:latin typeface="Arial"/>
              </a:rPr>
              <a:t>Activated T cells are a hazard because they produce large amounts of inflammatory cytokines</a:t>
            </a:r>
          </a:p>
          <a:p>
            <a:pPr lvl="2"/>
            <a:r>
              <a:rPr lang="en-US" dirty="0">
                <a:latin typeface="Arial"/>
              </a:rPr>
              <a:t>Could result in </a:t>
            </a:r>
            <a:r>
              <a:rPr lang="en-US" dirty="0">
                <a:latin typeface="Arial"/>
                <a:sym typeface="Wingdings" charset="0"/>
              </a:rPr>
              <a:t>hyperplasia or cancer if not cleared from system</a:t>
            </a:r>
            <a:endParaRPr lang="en-US" dirty="0">
              <a:latin typeface="Arial"/>
            </a:endParaRPr>
          </a:p>
          <a:p>
            <a:pPr lvl="1"/>
            <a:r>
              <a:rPr lang="en-US" dirty="0">
                <a:latin typeface="Arial"/>
              </a:rPr>
              <a:t>Memory T cells remain and mediate secondary responses </a:t>
            </a:r>
          </a:p>
        </p:txBody>
      </p:sp>
    </p:spTree>
    <p:extLst>
      <p:ext uri="{BB962C8B-B14F-4D97-AF65-F5344CB8AC3E}">
        <p14:creationId xmlns:p14="http://schemas.microsoft.com/office/powerpoint/2010/main" val="202159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7929"/>
            <a:ext cx="8229600" cy="1569660"/>
          </a:xfrm>
        </p:spPr>
        <p:txBody>
          <a:bodyPr wrap="square">
            <a:spAutoFit/>
          </a:bodyPr>
          <a:lstStyle/>
          <a:p>
            <a:r>
              <a:rPr lang="en-US" dirty="0">
                <a:latin typeface="Times New Roman"/>
              </a:rPr>
              <a:t>Clonal Selection of T Cells Involves Simultaneous Recognition of Self and Nonself </a:t>
            </a:r>
            <a:r>
              <a:rPr lang="en-US" altLang="en-US" sz="2800" dirty="0">
                <a:latin typeface="Times New Roman"/>
              </a:rPr>
              <a:t>(1 of 3)</a:t>
            </a:r>
            <a:endParaRPr lang="en-US" sz="2800" dirty="0">
              <a:latin typeface="Times New Roman"/>
            </a:endParaRPr>
          </a:p>
        </p:txBody>
      </p:sp>
      <p:pic>
        <p:nvPicPr>
          <p:cNvPr id="3" name="Picture 2" descr="This figure illustrates the three steps of antigen presentation, double recognition, and clone formation. These events are part of cellular immunity, which is part of our adaptive defenses.&#10; - Step 1: Antigen presentation. A dendritic cell engulfs an exogenous antigen, processes it,    and displays its fragments on a class II MHC protein. In this example, the dendritic cell    engulfs a bacterial antigen and displays its fragments. It also displays a co-stimulatory    molecul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080" y="1690328"/>
            <a:ext cx="3103841" cy="4191001"/>
          </a:xfrm>
          <a:prstGeom prst="rect">
            <a:avLst/>
          </a:prstGeom>
        </p:spPr>
      </p:pic>
      <p:sp>
        <p:nvSpPr>
          <p:cNvPr id="4" name="Content Placeholder 3"/>
          <p:cNvSpPr>
            <a:spLocks noGrp="1"/>
          </p:cNvSpPr>
          <p:nvPr>
            <p:ph sz="quarter" idx="13"/>
          </p:nvPr>
        </p:nvSpPr>
        <p:spPr>
          <a:xfrm>
            <a:off x="457200" y="5994006"/>
            <a:ext cx="8534400" cy="270843"/>
          </a:xfrm>
        </p:spPr>
        <p:txBody>
          <a:bodyPr>
            <a:spAutoFit/>
          </a:bodyPr>
          <a:lstStyle/>
          <a:p>
            <a:r>
              <a:rPr lang="en-US" b="1" dirty="0">
                <a:solidFill>
                  <a:srgbClr val="007FA3"/>
                </a:solidFill>
              </a:rPr>
              <a:t>Figure 21.17 </a:t>
            </a:r>
            <a:r>
              <a:rPr lang="en-US" dirty="0"/>
              <a:t>Clonal selection of T cells involves simultaneous recognition of self and nonself.</a:t>
            </a:r>
          </a:p>
        </p:txBody>
      </p:sp>
    </p:spTree>
    <p:extLst>
      <p:ext uri="{BB962C8B-B14F-4D97-AF65-F5344CB8AC3E}">
        <p14:creationId xmlns:p14="http://schemas.microsoft.com/office/powerpoint/2010/main" val="395059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7929"/>
            <a:ext cx="8229600" cy="1569660"/>
          </a:xfrm>
        </p:spPr>
        <p:txBody>
          <a:bodyPr wrap="square">
            <a:spAutoFit/>
          </a:bodyPr>
          <a:lstStyle/>
          <a:p>
            <a:r>
              <a:rPr lang="en-US" dirty="0">
                <a:latin typeface="Times New Roman"/>
              </a:rPr>
              <a:t>Clonal Selection of T Cells Involves Simultaneous Recognition of Self and Nonself </a:t>
            </a:r>
            <a:r>
              <a:rPr lang="en-US" altLang="en-US" sz="2800" dirty="0">
                <a:latin typeface="Times New Roman"/>
              </a:rPr>
              <a:t>(2 of 3)</a:t>
            </a:r>
            <a:endParaRPr lang="en-US" sz="2800" dirty="0">
              <a:latin typeface="Times New Roman"/>
            </a:endParaRPr>
          </a:p>
        </p:txBody>
      </p:sp>
      <p:pic>
        <p:nvPicPr>
          <p:cNvPr id="3" name="Picture 2" descr="This figure illustrates the three steps of antigen presentation, double recognition, and clone formation. These events are part of cellular immunity, which is part of our adaptive defenses.&#10; - Step 1: Antigen presentation. A dendritic cell engulfs an exogenous antigen, processes it,    and displays its fragments on a class II MHC protein. In this example, the dendritic cell    engulfs a bacterial antigen and displays its fragments. It also displays a co-stimulatory    molecule.&#10; - Step 2: Double recognition. A CD4 T cell recognizes the antigen-MHC complex. Both    TCR and CD4 proteins bind to the antigen-MHC complex. At the same time, the co-   stimulatory molecules bind togethe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425" y="1697485"/>
            <a:ext cx="3101151" cy="4192800"/>
          </a:xfrm>
          <a:prstGeom prst="rect">
            <a:avLst/>
          </a:prstGeom>
        </p:spPr>
      </p:pic>
      <p:sp>
        <p:nvSpPr>
          <p:cNvPr id="4" name="Content Placeholder 3"/>
          <p:cNvSpPr>
            <a:spLocks noGrp="1"/>
          </p:cNvSpPr>
          <p:nvPr>
            <p:ph sz="quarter" idx="13"/>
          </p:nvPr>
        </p:nvSpPr>
        <p:spPr>
          <a:xfrm>
            <a:off x="457200" y="5991870"/>
            <a:ext cx="8534400" cy="270843"/>
          </a:xfrm>
        </p:spPr>
        <p:txBody>
          <a:bodyPr>
            <a:spAutoFit/>
          </a:bodyPr>
          <a:lstStyle/>
          <a:p>
            <a:r>
              <a:rPr lang="en-US" b="1" dirty="0">
                <a:solidFill>
                  <a:srgbClr val="007FA3"/>
                </a:solidFill>
              </a:rPr>
              <a:t>Figure 21.17 </a:t>
            </a:r>
            <a:r>
              <a:rPr lang="en-US" dirty="0"/>
              <a:t>Clonal selection of T cells involves simultaneous recognition of self and nonself.</a:t>
            </a:r>
          </a:p>
        </p:txBody>
      </p:sp>
    </p:spTree>
    <p:extLst>
      <p:ext uri="{BB962C8B-B14F-4D97-AF65-F5344CB8AC3E}">
        <p14:creationId xmlns:p14="http://schemas.microsoft.com/office/powerpoint/2010/main" val="40919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69334"/>
            <a:ext cx="8229600" cy="523220"/>
          </a:xfrm>
        </p:spPr>
        <p:txBody>
          <a:bodyPr>
            <a:spAutoFit/>
          </a:bodyPr>
          <a:lstStyle/>
          <a:p>
            <a:r>
              <a:rPr lang="en-US" dirty="0">
                <a:latin typeface="Times New Roman"/>
              </a:rPr>
              <a:t>21.6 Cellular Immune Response </a:t>
            </a:r>
            <a:r>
              <a:rPr lang="en-US" altLang="en-US" sz="2800" dirty="0">
                <a:latin typeface="Times New Roman"/>
              </a:rPr>
              <a:t>(1 of 3)</a:t>
            </a:r>
            <a:endParaRPr lang="en-IN" sz="2800" dirty="0">
              <a:latin typeface="Times New Roman"/>
            </a:endParaRPr>
          </a:p>
        </p:txBody>
      </p:sp>
      <p:sp>
        <p:nvSpPr>
          <p:cNvPr id="4" name="Content Placeholder 3"/>
          <p:cNvSpPr>
            <a:spLocks noGrp="1"/>
          </p:cNvSpPr>
          <p:nvPr>
            <p:ph idx="1"/>
          </p:nvPr>
        </p:nvSpPr>
        <p:spPr>
          <a:xfrm>
            <a:off x="457200" y="1600200"/>
            <a:ext cx="8229600" cy="1254189"/>
          </a:xfrm>
        </p:spPr>
        <p:txBody>
          <a:bodyPr>
            <a:spAutoFit/>
          </a:bodyPr>
          <a:lstStyle/>
          <a:p>
            <a:r>
              <a:rPr lang="en-US" dirty="0">
                <a:latin typeface="Arial" charset="0"/>
              </a:rPr>
              <a:t>T cells provide defense against intracellular antigens</a:t>
            </a:r>
          </a:p>
          <a:p>
            <a:pPr lvl="1"/>
            <a:r>
              <a:rPr lang="en-US" dirty="0">
                <a:latin typeface="Arial" charset="0"/>
              </a:rPr>
              <a:t>Example: cells infected with viruses or bacteria, cancerous or abnormal cells, foreign (transplanted) cells</a:t>
            </a:r>
          </a:p>
          <a:p>
            <a:r>
              <a:rPr lang="en-US" dirty="0">
                <a:latin typeface="Arial" charset="0"/>
              </a:rPr>
              <a:t>Some T cells directly kill cells; others release chemicals that regulate immune response</a:t>
            </a: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9095"/>
            <a:ext cx="8229600" cy="1569660"/>
          </a:xfrm>
        </p:spPr>
        <p:txBody>
          <a:bodyPr wrap="square">
            <a:spAutoFit/>
          </a:bodyPr>
          <a:lstStyle/>
          <a:p>
            <a:r>
              <a:rPr lang="en-US" dirty="0">
                <a:latin typeface="Times New Roman"/>
              </a:rPr>
              <a:t>Clonal Selection of T Cells Involves Simultaneous Recognition of Self and Nonself </a:t>
            </a:r>
            <a:r>
              <a:rPr lang="en-US" altLang="en-US" sz="2800" dirty="0">
                <a:latin typeface="Times New Roman"/>
              </a:rPr>
              <a:t>(3 of 3)</a:t>
            </a:r>
            <a:endParaRPr lang="en-US" sz="2800" dirty="0">
              <a:latin typeface="Times New Roman"/>
            </a:endParaRPr>
          </a:p>
        </p:txBody>
      </p:sp>
      <p:pic>
        <p:nvPicPr>
          <p:cNvPr id="3" name="Picture 2" descr="This figure illustrates the three steps of antigen presentation, double recognition, and clone formation. These events are part of cellular immunity, which is part of our adaptive defenses.&#10; - Step 1: Antigen presentation. A dendritic cell engulfs an exogenous antigen, processes it,    and displays its fragments on a class II MHC protein. In this example, the dendritic cell    engulfs a bacterial antigen and displays its fragments. It also displays a co-stimulatory    molecule.&#10; - Step 2: Double recognition. A CD4 T cell recognizes the antigen-MHC complex. Both    TCR and CD4 proteins bind to the antigen-MHC complex. At the same time, the co-   stimulatory molecules bind together.&#10;- Step 3: Clone formation. The activated CD4 T cells proliferate, forming a clone, and become memory and effector cells."/>
          <p:cNvPicPr>
            <a:picLocks noChangeAspect="1"/>
          </p:cNvPicPr>
          <p:nvPr/>
        </p:nvPicPr>
        <p:blipFill rotWithShape="1">
          <a:blip r:embed="rId3" cstate="print">
            <a:extLst>
              <a:ext uri="{28A0092B-C50C-407E-A947-70E740481C1C}">
                <a14:useLocalDpi xmlns:a14="http://schemas.microsoft.com/office/drawing/2010/main" val="0"/>
              </a:ext>
            </a:extLst>
          </a:blip>
          <a:srcRect b="2452"/>
          <a:stretch/>
        </p:blipFill>
        <p:spPr>
          <a:xfrm>
            <a:off x="3213677" y="1692341"/>
            <a:ext cx="2716646" cy="3976939"/>
          </a:xfrm>
          <a:prstGeom prst="rect">
            <a:avLst/>
          </a:prstGeom>
        </p:spPr>
      </p:pic>
      <p:sp>
        <p:nvSpPr>
          <p:cNvPr id="4" name="Content Placeholder 3"/>
          <p:cNvSpPr>
            <a:spLocks noGrp="1"/>
          </p:cNvSpPr>
          <p:nvPr>
            <p:ph sz="quarter" idx="13"/>
          </p:nvPr>
        </p:nvSpPr>
        <p:spPr>
          <a:xfrm>
            <a:off x="457200" y="5993126"/>
            <a:ext cx="8458200" cy="270843"/>
          </a:xfrm>
        </p:spPr>
        <p:txBody>
          <a:bodyPr/>
          <a:lstStyle/>
          <a:p>
            <a:r>
              <a:rPr lang="en-US" b="1" dirty="0">
                <a:solidFill>
                  <a:srgbClr val="007FA3"/>
                </a:solidFill>
              </a:rPr>
              <a:t>Figure 21.17 </a:t>
            </a:r>
            <a:r>
              <a:rPr lang="en-US" dirty="0"/>
              <a:t>Clonal selection of T cells involves simultaneous recognition of self and nonself.</a:t>
            </a:r>
          </a:p>
        </p:txBody>
      </p:sp>
    </p:spTree>
    <p:extLst>
      <p:ext uri="{BB962C8B-B14F-4D97-AF65-F5344CB8AC3E}">
        <p14:creationId xmlns:p14="http://schemas.microsoft.com/office/powerpoint/2010/main" val="40919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52181"/>
            <a:ext cx="8382000" cy="954107"/>
          </a:xfrm>
        </p:spPr>
        <p:txBody>
          <a:bodyPr wrap="square">
            <a:spAutoFit/>
          </a:bodyPr>
          <a:lstStyle/>
          <a:p>
            <a:r>
              <a:rPr lang="en-US" altLang="en-US" dirty="0">
                <a:latin typeface="Times New Roman"/>
              </a:rPr>
              <a:t>Activation and Differentiation of T Cells </a:t>
            </a:r>
            <a:br>
              <a:rPr lang="en-US" altLang="en-US" dirty="0">
                <a:latin typeface="Times New Roman"/>
              </a:rPr>
            </a:br>
            <a:r>
              <a:rPr lang="en-US" altLang="en-US" sz="2800" dirty="0">
                <a:latin typeface="Times New Roman"/>
              </a:rPr>
              <a:t>(6 of 7) </a:t>
            </a:r>
            <a:endParaRPr lang="en-IN" sz="2800" dirty="0">
              <a:latin typeface="Times New Roman"/>
            </a:endParaRPr>
          </a:p>
        </p:txBody>
      </p:sp>
      <p:sp>
        <p:nvSpPr>
          <p:cNvPr id="3" name="Content Placeholder 2"/>
          <p:cNvSpPr>
            <a:spLocks noGrp="1"/>
          </p:cNvSpPr>
          <p:nvPr>
            <p:ph idx="1"/>
          </p:nvPr>
        </p:nvSpPr>
        <p:spPr>
          <a:xfrm>
            <a:off x="457581" y="1643126"/>
            <a:ext cx="8229600" cy="2185214"/>
          </a:xfrm>
        </p:spPr>
        <p:txBody>
          <a:bodyPr vert="horz" lIns="0" tIns="0" rIns="0" bIns="0" rtlCol="0">
            <a:spAutoFit/>
          </a:bodyPr>
          <a:lstStyle/>
          <a:p>
            <a:r>
              <a:rPr lang="en-US" b="1" dirty="0">
                <a:latin typeface="Arial"/>
              </a:rPr>
              <a:t>Cytokines</a:t>
            </a:r>
          </a:p>
          <a:p>
            <a:pPr lvl="1"/>
            <a:r>
              <a:rPr lang="en-US" dirty="0">
                <a:latin typeface="Arial"/>
              </a:rPr>
              <a:t>Chemical messengers of immune system</a:t>
            </a:r>
          </a:p>
          <a:p>
            <a:pPr lvl="1"/>
            <a:r>
              <a:rPr lang="en-US" dirty="0">
                <a:latin typeface="Arial"/>
              </a:rPr>
              <a:t>Mediate cell development, differentiation, and responses in immune system</a:t>
            </a:r>
          </a:p>
          <a:p>
            <a:pPr lvl="1"/>
            <a:r>
              <a:rPr lang="en-US" dirty="0">
                <a:latin typeface="Arial"/>
              </a:rPr>
              <a:t>Include interferons and interleukins</a:t>
            </a:r>
          </a:p>
          <a:p>
            <a:pPr lvl="2"/>
            <a:r>
              <a:rPr lang="en-US" b="1" dirty="0">
                <a:latin typeface="Arial"/>
              </a:rPr>
              <a:t>Interleukin 1 (IL-1) </a:t>
            </a:r>
            <a:r>
              <a:rPr lang="en-US" dirty="0">
                <a:latin typeface="Arial"/>
              </a:rPr>
              <a:t>is released by macrophages and stimulates T cells to:</a:t>
            </a:r>
          </a:p>
          <a:p>
            <a:pPr lvl="3"/>
            <a:r>
              <a:rPr lang="en-US" dirty="0">
                <a:latin typeface="Arial"/>
              </a:rPr>
              <a:t>Release </a:t>
            </a:r>
            <a:r>
              <a:rPr lang="en-US" b="1" dirty="0">
                <a:latin typeface="Arial"/>
              </a:rPr>
              <a:t>interleukin 2 (IL-2)</a:t>
            </a:r>
            <a:r>
              <a:rPr lang="en-US" dirty="0">
                <a:latin typeface="Arial"/>
              </a:rPr>
              <a:t> </a:t>
            </a:r>
          </a:p>
          <a:p>
            <a:pPr lvl="3"/>
            <a:r>
              <a:rPr lang="en-US" dirty="0">
                <a:latin typeface="Arial"/>
              </a:rPr>
              <a:t>Synthesize more IL-2 receptors</a:t>
            </a:r>
          </a:p>
        </p:txBody>
      </p:sp>
    </p:spTree>
    <p:extLst>
      <p:ext uri="{BB962C8B-B14F-4D97-AF65-F5344CB8AC3E}">
        <p14:creationId xmlns:p14="http://schemas.microsoft.com/office/powerpoint/2010/main" val="56582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52181"/>
            <a:ext cx="8382000" cy="954107"/>
          </a:xfrm>
        </p:spPr>
        <p:txBody>
          <a:bodyPr wrap="square">
            <a:spAutoFit/>
          </a:bodyPr>
          <a:lstStyle/>
          <a:p>
            <a:r>
              <a:rPr lang="en-US" altLang="en-US" dirty="0">
                <a:latin typeface="Times New Roman"/>
              </a:rPr>
              <a:t>Activation and Differentiation of T Cells </a:t>
            </a:r>
            <a:br>
              <a:rPr lang="en-US" altLang="en-US" dirty="0">
                <a:latin typeface="Times New Roman"/>
              </a:rPr>
            </a:br>
            <a:r>
              <a:rPr lang="en-US" altLang="en-US" sz="2800" dirty="0">
                <a:latin typeface="Times New Roman"/>
              </a:rPr>
              <a:t>(7 of 7) </a:t>
            </a:r>
            <a:endParaRPr lang="en-IN" sz="2800" dirty="0">
              <a:latin typeface="Times New Roman"/>
            </a:endParaRPr>
          </a:p>
        </p:txBody>
      </p:sp>
      <p:sp>
        <p:nvSpPr>
          <p:cNvPr id="3" name="Content Placeholder 2"/>
          <p:cNvSpPr>
            <a:spLocks noGrp="1"/>
          </p:cNvSpPr>
          <p:nvPr>
            <p:ph idx="1"/>
          </p:nvPr>
        </p:nvSpPr>
        <p:spPr>
          <a:xfrm>
            <a:off x="457581" y="1643126"/>
            <a:ext cx="8229600" cy="1538883"/>
          </a:xfrm>
        </p:spPr>
        <p:txBody>
          <a:bodyPr vert="horz" lIns="0" tIns="0" rIns="0" bIns="0" rtlCol="0">
            <a:spAutoFit/>
          </a:bodyPr>
          <a:lstStyle/>
          <a:p>
            <a:r>
              <a:rPr lang="en-US" b="1" dirty="0">
                <a:latin typeface="Arial"/>
              </a:rPr>
              <a:t>Cytokines </a:t>
            </a:r>
            <a:r>
              <a:rPr lang="en-US" b="1" dirty="0">
                <a:latin typeface="Arial" charset="0"/>
              </a:rPr>
              <a:t>(cont.)</a:t>
            </a:r>
            <a:endParaRPr lang="en-US" b="1" dirty="0">
              <a:latin typeface="Arial"/>
            </a:endParaRPr>
          </a:p>
          <a:p>
            <a:pPr lvl="1"/>
            <a:r>
              <a:rPr lang="en-US" dirty="0">
                <a:latin typeface="Arial"/>
              </a:rPr>
              <a:t>IL-2 is a key growth factor, acting on same cells that release it and other T cells </a:t>
            </a:r>
          </a:p>
          <a:p>
            <a:pPr lvl="2"/>
            <a:r>
              <a:rPr lang="en-US" dirty="0">
                <a:latin typeface="Arial"/>
              </a:rPr>
              <a:t>Encourages activated T cells to divide rapidly</a:t>
            </a:r>
          </a:p>
          <a:p>
            <a:pPr lvl="1"/>
            <a:r>
              <a:rPr lang="en-US" dirty="0">
                <a:latin typeface="Arial"/>
              </a:rPr>
              <a:t>Other cytokines amplify and regulate innate and adaptive responses</a:t>
            </a:r>
          </a:p>
          <a:p>
            <a:pPr lvl="2"/>
            <a:r>
              <a:rPr lang="en-US" dirty="0">
                <a:latin typeface="Arial"/>
              </a:rPr>
              <a:t>Example: gamma interferon—enhances killing power of macrophages</a:t>
            </a:r>
          </a:p>
        </p:txBody>
      </p:sp>
    </p:spTree>
    <p:extLst>
      <p:ext uri="{BB962C8B-B14F-4D97-AF65-F5344CB8AC3E}">
        <p14:creationId xmlns:p14="http://schemas.microsoft.com/office/powerpoint/2010/main" val="5977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668444"/>
            <a:ext cx="8229600" cy="619386"/>
          </a:xfrm>
        </p:spPr>
        <p:txBody>
          <a:bodyPr>
            <a:spAutoFit/>
          </a:bodyPr>
          <a:lstStyle/>
          <a:p>
            <a:r>
              <a:rPr lang="en-US" dirty="0">
                <a:latin typeface="Times New Roman"/>
              </a:rPr>
              <a:t>Table 21.7 Selected Cytokines</a:t>
            </a:r>
          </a:p>
        </p:txBody>
      </p:sp>
      <p:pic>
        <p:nvPicPr>
          <p:cNvPr id="5" name="Picture 4" descr="Table 21.7. Interferons (I F N’s) alpha and beta are secreted by many cells, have antiviral effects, and activate N K cells. Gamma is secreted by lymphocytes. It activates macrophages; stimulates synthesis and expression of more class 1 and 2 M H C proteins; promotes definition of T H cells into T H 1. Interleukin (I L) 1 is secreted by activated macrophages; promotes inflammation and T cell activation; causes fever (acts as a pyrogen that resets the thermostat of the hypothalamus). I L 2 is secreted by T H cells; stimulates T and B cell proliferation, T Reg cell development, and N K cell activation. I L 4 is secreted by some T H cells; promotes differentiation to T H 2; promotes B cell activation; switches antibody production to I g E. I L 5 is secreted by some T H cells and mast cells; attracts and activates eosinophils; causes plasma cells to secrete I g A antibodies. I L 10 is secreted by macrophages, T H, and T Reg cells; inhibits macrophages and dendritic cells; turns down cellular and innate immune response. I L 12 is secreted by dendritic cells and macrophages; stimulates T C and N K cell activity; promotes T H 1 differentiation. I L 17 is secreted by T H 17 cells; important in innate and adaptive immunity and recruiting neutrophils; involved in inflammation in many autoimmune diseases. Suppressor factors is a generic term for a number of cytokines that suppress the immune system, for example T G F beta and I L 10. Transforming growth factor beta (T F G beta) is a suppressor factor similar to I L 10; stimulate T Reg and T H 17 cell development. Tumor necrosis factors (T N F’s) are produced by lymphocytes and in large amounts by macrophages; promote inflammation; enhance phagocyte chemotaxis and nonspecific killing; slow tumor growth by selectively damaging tumor blood vessels; promote cell death by apoptosis."/>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915066" y="1376772"/>
            <a:ext cx="7313869" cy="4567159"/>
          </a:xfrm>
          <a:prstGeom prst="rect">
            <a:avLst/>
          </a:prstGeom>
        </p:spPr>
      </p:pic>
      <p:sp>
        <p:nvSpPr>
          <p:cNvPr id="2" name="Content Placeholder 1"/>
          <p:cNvSpPr>
            <a:spLocks noGrp="1"/>
          </p:cNvSpPr>
          <p:nvPr>
            <p:ph idx="1"/>
          </p:nvPr>
        </p:nvSpPr>
        <p:spPr>
          <a:xfrm>
            <a:off x="457200" y="6009668"/>
            <a:ext cx="8229600" cy="259376"/>
          </a:xfrm>
        </p:spPr>
        <p:txBody>
          <a:bodyPr/>
          <a:lstStyle/>
          <a:p>
            <a:pPr marL="0" indent="0">
              <a:buNone/>
            </a:pPr>
            <a:r>
              <a:rPr lang="en-IN" b="1" dirty="0">
                <a:solidFill>
                  <a:srgbClr val="007FA3"/>
                </a:solidFill>
              </a:rPr>
              <a:t>Table 21.7 </a:t>
            </a:r>
            <a:r>
              <a:rPr lang="en-IN" dirty="0"/>
              <a:t>Selected Cytokines</a:t>
            </a:r>
          </a:p>
        </p:txBody>
      </p:sp>
    </p:spTree>
    <p:extLst>
      <p:ext uri="{BB962C8B-B14F-4D97-AF65-F5344CB8AC3E}">
        <p14:creationId xmlns:p14="http://schemas.microsoft.com/office/powerpoint/2010/main" val="2047850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61577"/>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(1 of 9)</a:t>
            </a:r>
            <a:r>
              <a:rPr lang="en-US" sz="2800" dirty="0">
                <a:latin typeface="Times New Roman"/>
              </a:rPr>
              <a:t> </a:t>
            </a:r>
          </a:p>
        </p:txBody>
      </p:sp>
      <p:sp>
        <p:nvSpPr>
          <p:cNvPr id="3" name="Content Placeholder 2"/>
          <p:cNvSpPr>
            <a:spLocks noGrp="1"/>
          </p:cNvSpPr>
          <p:nvPr>
            <p:ph idx="1"/>
          </p:nvPr>
        </p:nvSpPr>
        <p:spPr>
          <a:xfrm>
            <a:off x="457581" y="1643126"/>
            <a:ext cx="8229600" cy="2623795"/>
          </a:xfrm>
        </p:spPr>
        <p:txBody>
          <a:bodyPr>
            <a:spAutoFit/>
          </a:bodyPr>
          <a:lstStyle/>
          <a:p>
            <a:r>
              <a:rPr lang="en-US" b="1" dirty="0">
                <a:latin typeface="Arial"/>
              </a:rPr>
              <a:t>Helper T (</a:t>
            </a:r>
            <a:r>
              <a:rPr lang="en-US" b="1" dirty="0">
                <a:latin typeface="Arial" panose="020B0604020202020204" pitchFamily="34" charset="0"/>
                <a:cs typeface="Arial" panose="020B0604020202020204" pitchFamily="34" charset="0"/>
              </a:rPr>
              <a:t>T</a:t>
            </a:r>
            <a:r>
              <a:rPr lang="en-US" b="1" baseline="-25000" dirty="0">
                <a:latin typeface="Arial" panose="020B0604020202020204" pitchFamily="34" charset="0"/>
                <a:cs typeface="Arial" panose="020B0604020202020204" pitchFamily="34" charset="0"/>
              </a:rPr>
              <a:t>H</a:t>
            </a:r>
            <a:r>
              <a:rPr lang="en-US" b="1" dirty="0">
                <a:latin typeface="Arial"/>
              </a:rPr>
              <a:t>) cells</a:t>
            </a:r>
          </a:p>
          <a:p>
            <a:pPr lvl="1"/>
            <a:r>
              <a:rPr lang="en-US" dirty="0">
                <a:latin typeface="Arial"/>
              </a:rPr>
              <a:t>Play central role in adaptive immune response</a:t>
            </a:r>
          </a:p>
          <a:p>
            <a:pPr lvl="1"/>
            <a:r>
              <a:rPr lang="en-US" dirty="0">
                <a:latin typeface="Arial"/>
              </a:rPr>
              <a:t>Activate both humoral and cellular arms</a:t>
            </a:r>
          </a:p>
          <a:p>
            <a:pPr lvl="1"/>
            <a:r>
              <a:rPr lang="en-US" dirty="0">
                <a:latin typeface="Arial"/>
              </a:rPr>
              <a:t>Once primed by APC presentation of antigen, helper T cells:</a:t>
            </a:r>
          </a:p>
          <a:p>
            <a:pPr lvl="2"/>
            <a:r>
              <a:rPr lang="en-US" dirty="0">
                <a:latin typeface="Arial"/>
              </a:rPr>
              <a:t>Help activate B cells and other T cells</a:t>
            </a:r>
          </a:p>
          <a:p>
            <a:pPr lvl="2"/>
            <a:r>
              <a:rPr lang="en-US" dirty="0">
                <a:latin typeface="Arial"/>
              </a:rPr>
              <a:t>Induce T and B cell proliferation</a:t>
            </a:r>
          </a:p>
          <a:p>
            <a:pPr lvl="2"/>
            <a:r>
              <a:rPr lang="en-US" dirty="0">
                <a:latin typeface="Arial"/>
              </a:rPr>
              <a:t>Secrete cytokines that recruit other immune cells</a:t>
            </a:r>
          </a:p>
          <a:p>
            <a:r>
              <a:rPr lang="en-US" dirty="0">
                <a:latin typeface="Arial"/>
              </a:rPr>
              <a:t>Without </a:t>
            </a: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 there is no immune response</a:t>
            </a:r>
          </a:p>
        </p:txBody>
      </p:sp>
    </p:spTree>
    <p:extLst>
      <p:ext uri="{BB962C8B-B14F-4D97-AF65-F5344CB8AC3E}">
        <p14:creationId xmlns:p14="http://schemas.microsoft.com/office/powerpoint/2010/main" val="2521545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61577"/>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(2 of 9)</a:t>
            </a:r>
            <a:endParaRPr lang="en-US" sz="2800" dirty="0">
              <a:latin typeface="Times New Roman"/>
            </a:endParaRPr>
          </a:p>
        </p:txBody>
      </p:sp>
      <p:sp>
        <p:nvSpPr>
          <p:cNvPr id="3" name="Content Placeholder 2"/>
          <p:cNvSpPr>
            <a:spLocks noGrp="1"/>
          </p:cNvSpPr>
          <p:nvPr>
            <p:ph idx="1"/>
          </p:nvPr>
        </p:nvSpPr>
        <p:spPr>
          <a:xfrm>
            <a:off x="457581" y="1643126"/>
            <a:ext cx="8229600" cy="2600712"/>
          </a:xfrm>
        </p:spPr>
        <p:txBody>
          <a:bodyPr>
            <a:spAutoFit/>
          </a:bodyPr>
          <a:lstStyle/>
          <a:p>
            <a:pPr lvl="1"/>
            <a:r>
              <a:rPr lang="en-US" b="1" dirty="0">
                <a:latin typeface="Arial"/>
              </a:rPr>
              <a:t>Activation of B cells</a:t>
            </a:r>
          </a:p>
          <a:p>
            <a:pPr lvl="2"/>
            <a:r>
              <a:rPr lang="en-US" dirty="0">
                <a:latin typeface="Arial"/>
              </a:rPr>
              <a:t>Helper T cells interact directly with B cells displaying antigen fragments bound to MHC II receptors</a:t>
            </a:r>
          </a:p>
          <a:p>
            <a:pPr lvl="2"/>
            <a:r>
              <a:rPr lang="en-US" dirty="0">
                <a:latin typeface="Arial"/>
              </a:rPr>
              <a:t>Stimulate B cells to divide more rapidly and begin antibody formation</a:t>
            </a:r>
          </a:p>
          <a:p>
            <a:pPr lvl="2"/>
            <a:r>
              <a:rPr lang="en-US" dirty="0">
                <a:latin typeface="Arial"/>
              </a:rPr>
              <a:t>B cells may be activated without </a:t>
            </a: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 cells by binding to </a:t>
            </a:r>
            <a:r>
              <a:rPr lang="en-US" b="1" dirty="0">
                <a:latin typeface="Arial"/>
              </a:rPr>
              <a:t>T cell–independent antigens</a:t>
            </a:r>
          </a:p>
          <a:p>
            <a:pPr lvl="3"/>
            <a:r>
              <a:rPr lang="en-US" dirty="0">
                <a:latin typeface="Arial"/>
              </a:rPr>
              <a:t>Response is weak and short-lived</a:t>
            </a:r>
          </a:p>
          <a:p>
            <a:pPr lvl="2"/>
            <a:r>
              <a:rPr lang="en-US" dirty="0">
                <a:latin typeface="Arial"/>
              </a:rPr>
              <a:t>Most antigens are </a:t>
            </a:r>
            <a:r>
              <a:rPr lang="en-US" b="1" dirty="0">
                <a:latin typeface="Arial"/>
              </a:rPr>
              <a:t>T cell–dependent antigens </a:t>
            </a:r>
            <a:r>
              <a:rPr lang="en-US" dirty="0">
                <a:latin typeface="Arial"/>
              </a:rPr>
              <a:t>that require </a:t>
            </a: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 co-stimulation to activate B cells</a:t>
            </a:r>
          </a:p>
        </p:txBody>
      </p:sp>
    </p:spTree>
    <p:extLst>
      <p:ext uri="{BB962C8B-B14F-4D97-AF65-F5344CB8AC3E}">
        <p14:creationId xmlns:p14="http://schemas.microsoft.com/office/powerpoint/2010/main" val="161173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9095"/>
            <a:ext cx="8229600" cy="1569660"/>
          </a:xfrm>
        </p:spPr>
        <p:txBody>
          <a:bodyPr wrap="square">
            <a:spAutoFit/>
          </a:bodyPr>
          <a:lstStyle/>
          <a:p>
            <a:r>
              <a:rPr lang="en-US" dirty="0">
                <a:latin typeface="Times New Roman"/>
              </a:rPr>
              <a:t>The Central Role of Helper T Cells in Mobilizing Both Humoral and Cellular Immunity </a:t>
            </a:r>
            <a:r>
              <a:rPr lang="en-US" altLang="en-US" sz="2800" dirty="0">
                <a:latin typeface="Times New Roman"/>
              </a:rPr>
              <a:t>(1 of 5)</a:t>
            </a:r>
            <a:endParaRPr lang="en-US" sz="2800" dirty="0">
              <a:latin typeface="Times New Roman"/>
            </a:endParaRPr>
          </a:p>
        </p:txBody>
      </p:sp>
      <p:pic>
        <p:nvPicPr>
          <p:cNvPr id="1027" name="Picture 3" descr="First, we look at how helper T cells help in humoral immunity. This figure illustrates this in two steps.&#10;Step 1: A TH cell binds with the self-nonself complexes of a B cell that has encountered its antigen and is displaying it on MHC II on its surfa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50"/>
          <a:stretch/>
        </p:blipFill>
        <p:spPr bwMode="auto">
          <a:xfrm>
            <a:off x="2788418" y="1707872"/>
            <a:ext cx="3567162" cy="377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721026"/>
            <a:ext cx="8229600" cy="541687"/>
          </a:xfrm>
        </p:spPr>
        <p:txBody>
          <a:bodyPr/>
          <a:lstStyle/>
          <a:p>
            <a:r>
              <a:rPr lang="en-US" b="1" dirty="0">
                <a:solidFill>
                  <a:srgbClr val="007FA3"/>
                </a:solidFill>
              </a:rPr>
              <a:t>Figure 21.18a </a:t>
            </a:r>
            <a:r>
              <a:rPr lang="en-US" dirty="0"/>
              <a:t>The central role of helper T cells in mobilizing both humoral and cellular immunity. </a:t>
            </a:r>
          </a:p>
        </p:txBody>
      </p:sp>
    </p:spTree>
    <p:extLst>
      <p:ext uri="{BB962C8B-B14F-4D97-AF65-F5344CB8AC3E}">
        <p14:creationId xmlns:p14="http://schemas.microsoft.com/office/powerpoint/2010/main" val="677279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9095"/>
            <a:ext cx="8229600" cy="1569660"/>
          </a:xfrm>
        </p:spPr>
        <p:txBody>
          <a:bodyPr wrap="square">
            <a:spAutoFit/>
          </a:bodyPr>
          <a:lstStyle/>
          <a:p>
            <a:r>
              <a:rPr lang="en-US" dirty="0">
                <a:latin typeface="Times New Roman"/>
              </a:rPr>
              <a:t>The Central Role of Helper T Cells in Mobilizing Both Humoral and Cellular Immunity </a:t>
            </a:r>
            <a:r>
              <a:rPr lang="en-US" altLang="en-US" sz="2800" dirty="0">
                <a:latin typeface="Times New Roman"/>
              </a:rPr>
              <a:t>(2 of 5)</a:t>
            </a:r>
            <a:endParaRPr lang="en-US" sz="2800" dirty="0">
              <a:latin typeface="Times New Roman"/>
            </a:endParaRPr>
          </a:p>
        </p:txBody>
      </p:sp>
      <p:pic>
        <p:nvPicPr>
          <p:cNvPr id="2050" name="Picture 2" descr="First, we look at how helper T cells help in humoral immunity. This figure illustrates this in two steps.&#10;Step 1: A TH cell binds with the self-nonself complexes of a B cell that has encountered its antigen and is displaying it on MHC II on its surface.&#10;Step 2: The TH cell releases interleukins as co-stimulatory signals to complete B cell activation. These interleukins include IL-4 and other cytokin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5"/>
          <a:stretch/>
        </p:blipFill>
        <p:spPr bwMode="auto">
          <a:xfrm>
            <a:off x="2776953" y="1718925"/>
            <a:ext cx="3590093" cy="379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721026"/>
            <a:ext cx="8229600" cy="541687"/>
          </a:xfrm>
        </p:spPr>
        <p:txBody>
          <a:bodyPr/>
          <a:lstStyle/>
          <a:p>
            <a:r>
              <a:rPr lang="en-US" b="1" dirty="0">
                <a:solidFill>
                  <a:srgbClr val="007FA3"/>
                </a:solidFill>
              </a:rPr>
              <a:t>Figure 21.18a </a:t>
            </a:r>
            <a:r>
              <a:rPr lang="en-US" dirty="0"/>
              <a:t>The central role of helper T cells in mobilizing both humoral and cellular immunity. </a:t>
            </a:r>
          </a:p>
        </p:txBody>
      </p:sp>
    </p:spTree>
    <p:extLst>
      <p:ext uri="{BB962C8B-B14F-4D97-AF65-F5344CB8AC3E}">
        <p14:creationId xmlns:p14="http://schemas.microsoft.com/office/powerpoint/2010/main" val="296687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61577"/>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(3 of 9)</a:t>
            </a:r>
            <a:endParaRPr lang="en-US" sz="2800" dirty="0">
              <a:latin typeface="Times New Roman"/>
            </a:endParaRPr>
          </a:p>
        </p:txBody>
      </p:sp>
      <p:sp>
        <p:nvSpPr>
          <p:cNvPr id="3" name="Content Placeholder 2"/>
          <p:cNvSpPr>
            <a:spLocks noGrp="1"/>
          </p:cNvSpPr>
          <p:nvPr>
            <p:ph idx="1"/>
          </p:nvPr>
        </p:nvSpPr>
        <p:spPr>
          <a:xfrm>
            <a:off x="457581" y="1643126"/>
            <a:ext cx="8229600" cy="1138773"/>
          </a:xfrm>
        </p:spPr>
        <p:txBody>
          <a:bodyPr>
            <a:spAutoFit/>
          </a:bodyPr>
          <a:lstStyle/>
          <a:p>
            <a:pPr lvl="1"/>
            <a:r>
              <a:rPr lang="en-US" b="1" dirty="0">
                <a:latin typeface="Arial"/>
              </a:rPr>
              <a:t>Activation of CD8 cells</a:t>
            </a:r>
          </a:p>
          <a:p>
            <a:pPr lvl="2"/>
            <a:r>
              <a:rPr lang="en-US" dirty="0">
                <a:latin typeface="Arial"/>
              </a:rPr>
              <a:t>CD8 cells require </a:t>
            </a:r>
            <a:r>
              <a:rPr lang="en-US" dirty="0">
                <a:cs typeface="Times New Roman" panose="02020603050405020304" pitchFamily="18" charset="0"/>
              </a:rPr>
              <a:t>T</a:t>
            </a:r>
            <a:r>
              <a:rPr lang="en-US" baseline="-25000" dirty="0">
                <a:cs typeface="Times New Roman" panose="02020603050405020304" pitchFamily="18" charset="0"/>
              </a:rPr>
              <a:t>H</a:t>
            </a:r>
            <a:r>
              <a:rPr lang="en-US" dirty="0">
                <a:latin typeface="Arial"/>
              </a:rPr>
              <a:t> cell to become activated into destructive cytotoxic T cells</a:t>
            </a:r>
          </a:p>
          <a:p>
            <a:pPr lvl="2"/>
            <a:r>
              <a:rPr lang="en-US" dirty="0">
                <a:latin typeface="Arial"/>
              </a:rPr>
              <a:t>Cause dendritic cells to express co-stimulatory molecules required for CD8 cell activation</a:t>
            </a:r>
          </a:p>
        </p:txBody>
      </p:sp>
    </p:spTree>
    <p:extLst>
      <p:ext uri="{BB962C8B-B14F-4D97-AF65-F5344CB8AC3E}">
        <p14:creationId xmlns:p14="http://schemas.microsoft.com/office/powerpoint/2010/main" val="280612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9095"/>
            <a:ext cx="8229600" cy="1569660"/>
          </a:xfrm>
        </p:spPr>
        <p:txBody>
          <a:bodyPr wrap="square">
            <a:spAutoFit/>
          </a:bodyPr>
          <a:lstStyle/>
          <a:p>
            <a:r>
              <a:rPr lang="en-US" dirty="0">
                <a:latin typeface="Times New Roman"/>
              </a:rPr>
              <a:t>The Central Role of Helper T Cells in Mobilizing Both Humoral and Cellular Immunity </a:t>
            </a:r>
            <a:r>
              <a:rPr lang="en-US" altLang="en-US" sz="2800" dirty="0">
                <a:latin typeface="Times New Roman"/>
              </a:rPr>
              <a:t>(3 of 5)</a:t>
            </a:r>
            <a:endParaRPr lang="en-US" sz="2800" dirty="0">
              <a:latin typeface="Times New Roman"/>
            </a:endParaRPr>
          </a:p>
        </p:txBody>
      </p:sp>
      <p:pic>
        <p:nvPicPr>
          <p:cNvPr id="3075" name="Picture 3" descr="- Part (b) is an illustration depicting steps involved in how Helper T cells help in cellular  immunity:&#10; - Step 1: A TH cell binds a dendritic cel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066" y="1707708"/>
            <a:ext cx="4325869" cy="396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3"/>
          </p:nvPr>
        </p:nvSpPr>
        <p:spPr>
          <a:xfrm>
            <a:off x="457200" y="5721026"/>
            <a:ext cx="8229600" cy="492443"/>
          </a:xfrm>
        </p:spPr>
        <p:txBody>
          <a:bodyPr/>
          <a:lstStyle/>
          <a:p>
            <a:r>
              <a:rPr lang="en-US" b="1" dirty="0">
                <a:solidFill>
                  <a:srgbClr val="007FA3"/>
                </a:solidFill>
              </a:rPr>
              <a:t>Figure 21.18b </a:t>
            </a:r>
            <a:r>
              <a:rPr lang="en-US" dirty="0"/>
              <a:t>The central role of helper T cells in mobilizing both humoral and cellular immunity. </a:t>
            </a:r>
          </a:p>
        </p:txBody>
      </p:sp>
    </p:spTree>
    <p:extLst>
      <p:ext uri="{BB962C8B-B14F-4D97-AF65-F5344CB8AC3E}">
        <p14:creationId xmlns:p14="http://schemas.microsoft.com/office/powerpoint/2010/main" val="214274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72918"/>
            <a:ext cx="8229600" cy="523220"/>
          </a:xfrm>
        </p:spPr>
        <p:txBody>
          <a:bodyPr>
            <a:spAutoFit/>
          </a:bodyPr>
          <a:lstStyle/>
          <a:p>
            <a:r>
              <a:rPr lang="en-US" dirty="0">
                <a:latin typeface="Times New Roman"/>
              </a:rPr>
              <a:t>21.6 Cellular Immune Response </a:t>
            </a:r>
            <a:r>
              <a:rPr lang="en-US" altLang="en-US" sz="2800" dirty="0">
                <a:latin typeface="Times New Roman"/>
              </a:rPr>
              <a:t>(2 of 3)</a:t>
            </a:r>
            <a:endParaRPr lang="en-IN" sz="2800" dirty="0">
              <a:latin typeface="Times New Roman"/>
            </a:endParaRPr>
          </a:p>
        </p:txBody>
      </p:sp>
      <p:sp>
        <p:nvSpPr>
          <p:cNvPr id="4" name="Content Placeholder 3"/>
          <p:cNvSpPr>
            <a:spLocks noGrp="1"/>
          </p:cNvSpPr>
          <p:nvPr>
            <p:ph idx="1"/>
          </p:nvPr>
        </p:nvSpPr>
        <p:spPr>
          <a:xfrm>
            <a:off x="457581" y="1601263"/>
            <a:ext cx="8229600" cy="2146742"/>
          </a:xfrm>
        </p:spPr>
        <p:txBody>
          <a:bodyPr vert="horz" lIns="0" tIns="0" rIns="0" bIns="0" rtlCol="0">
            <a:spAutoFit/>
          </a:bodyPr>
          <a:lstStyle/>
          <a:p>
            <a:r>
              <a:rPr lang="en-US" dirty="0">
                <a:latin typeface="Arial"/>
              </a:rPr>
              <a:t>T cells are more complex than B cells both in classification and function</a:t>
            </a:r>
          </a:p>
          <a:p>
            <a:r>
              <a:rPr lang="en-US" dirty="0">
                <a:latin typeface="Arial"/>
              </a:rPr>
              <a:t>Two populations of T cells are based on which </a:t>
            </a:r>
            <a:r>
              <a:rPr lang="en-US" i="1" dirty="0">
                <a:latin typeface="Arial"/>
              </a:rPr>
              <a:t>cell</a:t>
            </a:r>
            <a:r>
              <a:rPr lang="en-US" dirty="0">
                <a:latin typeface="Arial"/>
              </a:rPr>
              <a:t> </a:t>
            </a:r>
            <a:r>
              <a:rPr lang="en-US" i="1" dirty="0">
                <a:latin typeface="Arial"/>
              </a:rPr>
              <a:t>differentiation glycoprotein </a:t>
            </a:r>
            <a:r>
              <a:rPr lang="en-US" dirty="0">
                <a:latin typeface="Arial"/>
              </a:rPr>
              <a:t>receptors are displayed on their surface</a:t>
            </a:r>
          </a:p>
          <a:p>
            <a:pPr lvl="1"/>
            <a:r>
              <a:rPr lang="en-US" b="1" dirty="0">
                <a:latin typeface="Arial"/>
              </a:rPr>
              <a:t>CD4 cells </a:t>
            </a:r>
            <a:r>
              <a:rPr lang="en-US" dirty="0">
                <a:latin typeface="Arial"/>
              </a:rPr>
              <a:t>usually become </a:t>
            </a:r>
            <a:r>
              <a:rPr lang="en-US" b="1" dirty="0">
                <a:latin typeface="Arial"/>
              </a:rPr>
              <a:t>helper T cells </a:t>
            </a:r>
            <a:r>
              <a:rPr lang="en-US" dirty="0">
                <a:latin typeface="Arial"/>
              </a:rPr>
              <a:t>(</a:t>
            </a: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 that can activate B cells, other T cells, and macrophages; direct adaptive immune response</a:t>
            </a:r>
          </a:p>
          <a:p>
            <a:pPr lvl="2">
              <a:buFont typeface="Arial" panose="020B0604020202020204" pitchFamily="34" charset="0"/>
              <a:buChar char="•"/>
            </a:pPr>
            <a:r>
              <a:rPr lang="en-US" dirty="0">
                <a:latin typeface="Arial"/>
              </a:rPr>
              <a:t>Some become </a:t>
            </a:r>
            <a:r>
              <a:rPr lang="en-US" b="1" dirty="0">
                <a:latin typeface="Arial"/>
              </a:rPr>
              <a:t>regulatory T cells</a:t>
            </a:r>
            <a:r>
              <a:rPr lang="en-US" dirty="0">
                <a:latin typeface="Arial"/>
              </a:rPr>
              <a:t>, which moderate immune response </a:t>
            </a:r>
          </a:p>
          <a:p>
            <a:pPr lvl="1"/>
            <a:r>
              <a:rPr lang="en-US" dirty="0">
                <a:latin typeface="Arial"/>
              </a:rPr>
              <a:t>Can also become memory T cells</a:t>
            </a:r>
          </a:p>
        </p:txBody>
      </p:sp>
    </p:spTree>
    <p:extLst>
      <p:ext uri="{BB962C8B-B14F-4D97-AF65-F5344CB8AC3E}">
        <p14:creationId xmlns:p14="http://schemas.microsoft.com/office/powerpoint/2010/main" val="4164315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2764"/>
            <a:ext cx="8229600" cy="1569660"/>
          </a:xfrm>
        </p:spPr>
        <p:txBody>
          <a:bodyPr wrap="square">
            <a:spAutoFit/>
          </a:bodyPr>
          <a:lstStyle/>
          <a:p>
            <a:r>
              <a:rPr lang="en-US" dirty="0">
                <a:latin typeface="Times New Roman"/>
              </a:rPr>
              <a:t>The Central Role of Helper T Cells in Mobilizing Both Humoral and Cellular Immunity </a:t>
            </a:r>
            <a:r>
              <a:rPr lang="en-US" altLang="en-US" sz="2800" dirty="0">
                <a:latin typeface="Times New Roman"/>
              </a:rPr>
              <a:t>(4 of 5)</a:t>
            </a:r>
            <a:endParaRPr lang="en-US" sz="2800" dirty="0">
              <a:latin typeface="Times New Roman"/>
            </a:endParaRPr>
          </a:p>
        </p:txBody>
      </p:sp>
      <p:pic>
        <p:nvPicPr>
          <p:cNvPr id="4098" name="Picture 2" descr="- Part (b) is an illustration depicting steps involved in how Helper T cells help in cellular  immunity:&#10; - Step 1: A TH cell binds a dendritic cell.&#10; - Step 2: The TH cells stimulates the dendritic cell to express co-stimulatory molecules such    as IL-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116" y="1708200"/>
            <a:ext cx="4307769" cy="394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722653"/>
            <a:ext cx="8229600" cy="492443"/>
          </a:xfrm>
        </p:spPr>
        <p:txBody>
          <a:bodyPr/>
          <a:lstStyle/>
          <a:p>
            <a:r>
              <a:rPr lang="en-US" b="1" dirty="0">
                <a:solidFill>
                  <a:srgbClr val="007FA3"/>
                </a:solidFill>
              </a:rPr>
              <a:t>Figure 21.18b </a:t>
            </a:r>
            <a:r>
              <a:rPr lang="en-US" dirty="0"/>
              <a:t>The central role of helper T cells in mobilizing both humoral and cellular immunity. </a:t>
            </a:r>
          </a:p>
        </p:txBody>
      </p:sp>
    </p:spTree>
    <p:extLst>
      <p:ext uri="{BB962C8B-B14F-4D97-AF65-F5344CB8AC3E}">
        <p14:creationId xmlns:p14="http://schemas.microsoft.com/office/powerpoint/2010/main" val="2142740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89095"/>
            <a:ext cx="8229600" cy="1569660"/>
          </a:xfrm>
        </p:spPr>
        <p:txBody>
          <a:bodyPr wrap="square">
            <a:spAutoFit/>
          </a:bodyPr>
          <a:lstStyle/>
          <a:p>
            <a:r>
              <a:rPr lang="en-US" dirty="0">
                <a:latin typeface="Times New Roman"/>
              </a:rPr>
              <a:t>The Central Role of Helper T Cells in Mobilizing Both Humoral and Cellular Immunity </a:t>
            </a:r>
            <a:r>
              <a:rPr lang="en-US" altLang="en-US" sz="2800" dirty="0">
                <a:latin typeface="Times New Roman"/>
              </a:rPr>
              <a:t>(5 of 5)</a:t>
            </a:r>
            <a:endParaRPr lang="en-US" sz="2800" dirty="0">
              <a:latin typeface="Times New Roman"/>
            </a:endParaRPr>
          </a:p>
        </p:txBody>
      </p:sp>
      <p:pic>
        <p:nvPicPr>
          <p:cNvPr id="5122" name="Picture 2" descr="- Part (b) is an illustration depicting steps involved in how Helper T cells help in cellular  immunity:&#10; - Step 1: A TH cell binds a dendritic cell.&#10; - Step 2: The TH cells stimulates the dendritic cell to express co-stimulatory molecules such as IL-2.&#10;- Step 3: The dendritic cell can now activate CD8 cells with the help of interleukin-2 secreted by the TH cell. The illustration shows an activated CD8 T cell becoming a cytotoxic T cel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8"/>
          <a:stretch/>
        </p:blipFill>
        <p:spPr bwMode="auto">
          <a:xfrm>
            <a:off x="2857487" y="1706090"/>
            <a:ext cx="3429024" cy="36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727357"/>
            <a:ext cx="8229600" cy="492443"/>
          </a:xfrm>
        </p:spPr>
        <p:txBody>
          <a:bodyPr/>
          <a:lstStyle/>
          <a:p>
            <a:r>
              <a:rPr lang="en-US" b="1" dirty="0">
                <a:solidFill>
                  <a:srgbClr val="007FA3"/>
                </a:solidFill>
              </a:rPr>
              <a:t>Figure 21.18b </a:t>
            </a:r>
            <a:r>
              <a:rPr lang="en-US" dirty="0"/>
              <a:t>The central role of helper T cells in mobilizing both humoral and cellular immunity. </a:t>
            </a:r>
          </a:p>
        </p:txBody>
      </p:sp>
    </p:spTree>
    <p:extLst>
      <p:ext uri="{BB962C8B-B14F-4D97-AF65-F5344CB8AC3E}">
        <p14:creationId xmlns:p14="http://schemas.microsoft.com/office/powerpoint/2010/main" val="2142740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(4 of 9)</a:t>
            </a:r>
            <a:endParaRPr lang="en-US" sz="2800" dirty="0">
              <a:latin typeface="Times New Roman"/>
            </a:endParaRPr>
          </a:p>
        </p:txBody>
      </p:sp>
      <p:sp>
        <p:nvSpPr>
          <p:cNvPr id="3" name="Content Placeholder 2"/>
          <p:cNvSpPr>
            <a:spLocks noGrp="1"/>
          </p:cNvSpPr>
          <p:nvPr>
            <p:ph idx="1"/>
          </p:nvPr>
        </p:nvSpPr>
        <p:spPr>
          <a:xfrm>
            <a:off x="457581" y="1643126"/>
            <a:ext cx="8229600" cy="1215717"/>
          </a:xfrm>
        </p:spPr>
        <p:txBody>
          <a:bodyPr>
            <a:spAutoFit/>
          </a:bodyPr>
          <a:lstStyle/>
          <a:p>
            <a:pPr lvl="1"/>
            <a:r>
              <a:rPr lang="en-US" b="1" dirty="0">
                <a:latin typeface="Arial"/>
              </a:rPr>
              <a:t>Amplification of innate defenses</a:t>
            </a:r>
          </a:p>
          <a:p>
            <a:pPr lvl="2"/>
            <a:r>
              <a:rPr lang="en-US" dirty="0">
                <a:latin typeface="Arial"/>
              </a:rPr>
              <a:t>Amplify responses of innate immune system</a:t>
            </a:r>
          </a:p>
          <a:p>
            <a:pPr lvl="2"/>
            <a:r>
              <a:rPr lang="en-US" dirty="0">
                <a:latin typeface="Arial"/>
              </a:rPr>
              <a:t>Activate macrophages, leading to </a:t>
            </a:r>
            <a:r>
              <a:rPr lang="en-US" dirty="0">
                <a:latin typeface="Arial"/>
                <a:sym typeface="Wingdings" charset="0"/>
              </a:rPr>
              <a:t>more potent killers</a:t>
            </a:r>
          </a:p>
          <a:p>
            <a:pPr lvl="2"/>
            <a:r>
              <a:rPr lang="en-US" dirty="0">
                <a:latin typeface="Arial"/>
                <a:sym typeface="Wingdings" charset="0"/>
              </a:rPr>
              <a:t>Mobilize lymphocytes and macrophages and attract other types of WBCs</a:t>
            </a:r>
            <a:endParaRPr lang="en-US" dirty="0">
              <a:latin typeface="Arial"/>
            </a:endParaRPr>
          </a:p>
        </p:txBody>
      </p:sp>
    </p:spTree>
    <p:extLst>
      <p:ext uri="{BB962C8B-B14F-4D97-AF65-F5344CB8AC3E}">
        <p14:creationId xmlns:p14="http://schemas.microsoft.com/office/powerpoint/2010/main" val="115190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(5 of 9)</a:t>
            </a:r>
            <a:endParaRPr lang="en-US" sz="2800" dirty="0">
              <a:latin typeface="Times New Roman"/>
            </a:endParaRPr>
          </a:p>
        </p:txBody>
      </p:sp>
      <p:sp>
        <p:nvSpPr>
          <p:cNvPr id="3" name="Content Placeholder 2"/>
          <p:cNvSpPr>
            <a:spLocks noGrp="1"/>
          </p:cNvSpPr>
          <p:nvPr>
            <p:ph idx="1"/>
          </p:nvPr>
        </p:nvSpPr>
        <p:spPr>
          <a:xfrm>
            <a:off x="457581" y="1643126"/>
            <a:ext cx="8229600" cy="1785104"/>
          </a:xfrm>
        </p:spPr>
        <p:txBody>
          <a:bodyPr>
            <a:spAutoFit/>
          </a:bodyPr>
          <a:lstStyle/>
          <a:p>
            <a:pPr lvl="1"/>
            <a:r>
              <a:rPr lang="en-US" b="1" dirty="0">
                <a:latin typeface="Arial"/>
              </a:rPr>
              <a:t>Subsets of </a:t>
            </a:r>
            <a:r>
              <a:rPr lang="en-US" b="1" dirty="0">
                <a:latin typeface="Arial" panose="020B0604020202020204" pitchFamily="34" charset="0"/>
                <a:cs typeface="Arial" panose="020B0604020202020204" pitchFamily="34" charset="0"/>
              </a:rPr>
              <a:t>T</a:t>
            </a:r>
            <a:r>
              <a:rPr lang="en-US" b="1" baseline="-25000" dirty="0">
                <a:latin typeface="Arial" panose="020B0604020202020204" pitchFamily="34" charset="0"/>
                <a:cs typeface="Arial" panose="020B0604020202020204" pitchFamily="34" charset="0"/>
              </a:rPr>
              <a:t>H</a:t>
            </a:r>
            <a:r>
              <a:rPr lang="en-US" b="1" dirty="0">
                <a:latin typeface="Arial"/>
              </a:rPr>
              <a:t> cells</a:t>
            </a:r>
          </a:p>
          <a:p>
            <a:pPr lvl="2"/>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1—mediates most aspects of cellular immunity</a:t>
            </a:r>
          </a:p>
          <a:p>
            <a:pPr lvl="2"/>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2—defends against parasitic worms, mobilizes eosinophils; activates responses dependent on humoral immunity; promotes allergies</a:t>
            </a:r>
          </a:p>
          <a:p>
            <a:pPr lvl="2"/>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a:rPr>
              <a:t>17—links adaptive and innate immunity by releasing IL-17</a:t>
            </a:r>
          </a:p>
          <a:p>
            <a:pPr lvl="3"/>
            <a:r>
              <a:rPr lang="en-US" dirty="0">
                <a:latin typeface="Arial"/>
              </a:rPr>
              <a:t>May play role in autoimmune disease</a:t>
            </a:r>
          </a:p>
        </p:txBody>
      </p:sp>
    </p:spTree>
    <p:extLst>
      <p:ext uri="{BB962C8B-B14F-4D97-AF65-F5344CB8AC3E}">
        <p14:creationId xmlns:p14="http://schemas.microsoft.com/office/powerpoint/2010/main" val="1151908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(6 of 9)</a:t>
            </a:r>
            <a:endParaRPr lang="en-US" sz="2800" dirty="0">
              <a:latin typeface="Times New Roman"/>
            </a:endParaRPr>
          </a:p>
        </p:txBody>
      </p:sp>
      <p:sp>
        <p:nvSpPr>
          <p:cNvPr id="3" name="Content Placeholder 2"/>
          <p:cNvSpPr>
            <a:spLocks noGrp="1"/>
          </p:cNvSpPr>
          <p:nvPr>
            <p:ph idx="1"/>
          </p:nvPr>
        </p:nvSpPr>
        <p:spPr>
          <a:xfrm>
            <a:off x="457581" y="1643126"/>
            <a:ext cx="8229600" cy="2754600"/>
          </a:xfrm>
        </p:spPr>
        <p:txBody>
          <a:bodyPr>
            <a:spAutoFit/>
          </a:bodyPr>
          <a:lstStyle/>
          <a:p>
            <a:r>
              <a:rPr lang="en-US" b="1" dirty="0">
                <a:latin typeface="Arial"/>
              </a:rPr>
              <a:t>Cytotoxic T</a:t>
            </a:r>
            <a:r>
              <a:rPr lang="en-US" dirty="0">
                <a:latin typeface="Arial"/>
              </a:rPr>
              <a:t> (</a:t>
            </a:r>
            <a:r>
              <a:rPr lang="en-US" b="1" dirty="0">
                <a:latin typeface="Times New Roman" panose="02020603050405020304" pitchFamily="18" charset="0"/>
                <a:cs typeface="Times New Roman" panose="02020603050405020304" pitchFamily="18" charset="0"/>
              </a:rPr>
              <a:t>T</a:t>
            </a:r>
            <a:r>
              <a:rPr lang="en-US" b="1" baseline="-25000" dirty="0">
                <a:latin typeface="Times New Roman" panose="02020603050405020304" pitchFamily="18" charset="0"/>
                <a:cs typeface="Times New Roman" panose="02020603050405020304" pitchFamily="18" charset="0"/>
              </a:rPr>
              <a:t>C</a:t>
            </a:r>
            <a:r>
              <a:rPr lang="en-US" dirty="0">
                <a:latin typeface="Arial"/>
              </a:rPr>
              <a:t>) </a:t>
            </a:r>
            <a:r>
              <a:rPr lang="en-US" b="1" dirty="0">
                <a:latin typeface="Arial"/>
              </a:rPr>
              <a:t>cells </a:t>
            </a:r>
          </a:p>
          <a:p>
            <a:pPr lvl="1"/>
            <a:r>
              <a:rPr lang="en-US" dirty="0">
                <a:latin typeface="Arial"/>
              </a:rPr>
              <a:t>Directly attack and kill other cells</a:t>
            </a:r>
          </a:p>
          <a:p>
            <a:pPr lvl="1"/>
            <a:r>
              <a:rPr lang="en-US" dirty="0">
                <a:latin typeface="Arial"/>
              </a:rPr>
              <a:t>Activated </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a:rPr>
              <a:t> cells circulate in blood and lymph and lymphoid organs in search of body cells displaying antigen they recognize</a:t>
            </a:r>
          </a:p>
          <a:p>
            <a:pPr lvl="1"/>
            <a:r>
              <a:rPr lang="en-US" dirty="0">
                <a:latin typeface="Arial"/>
              </a:rPr>
              <a:t>Activated </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a:rPr>
              <a:t> cells target:</a:t>
            </a:r>
          </a:p>
          <a:p>
            <a:pPr lvl="2"/>
            <a:r>
              <a:rPr lang="en-US" dirty="0">
                <a:latin typeface="Arial"/>
              </a:rPr>
              <a:t>Virus-infected cells</a:t>
            </a:r>
          </a:p>
          <a:p>
            <a:pPr lvl="2"/>
            <a:r>
              <a:rPr lang="en-US" dirty="0">
                <a:latin typeface="Arial"/>
              </a:rPr>
              <a:t>Cells with intracellular bacteria or parasites</a:t>
            </a:r>
          </a:p>
          <a:p>
            <a:pPr lvl="2"/>
            <a:r>
              <a:rPr lang="en-US" dirty="0">
                <a:latin typeface="Arial"/>
              </a:rPr>
              <a:t>Cancer cells</a:t>
            </a:r>
          </a:p>
          <a:p>
            <a:pPr lvl="2"/>
            <a:r>
              <a:rPr lang="en-US" dirty="0">
                <a:latin typeface="Arial"/>
              </a:rPr>
              <a:t>Foreign cells (transfusions or transplants)</a:t>
            </a:r>
          </a:p>
        </p:txBody>
      </p:sp>
    </p:spTree>
    <p:extLst>
      <p:ext uri="{BB962C8B-B14F-4D97-AF65-F5344CB8AC3E}">
        <p14:creationId xmlns:p14="http://schemas.microsoft.com/office/powerpoint/2010/main" val="1151908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(7 of 9)</a:t>
            </a:r>
            <a:endParaRPr lang="en-US" sz="2800" dirty="0">
              <a:latin typeface="Times New Roman"/>
            </a:endParaRPr>
          </a:p>
        </p:txBody>
      </p:sp>
      <p:sp>
        <p:nvSpPr>
          <p:cNvPr id="3" name="Content Placeholder 2"/>
          <p:cNvSpPr>
            <a:spLocks noGrp="1"/>
          </p:cNvSpPr>
          <p:nvPr>
            <p:ph idx="1"/>
          </p:nvPr>
        </p:nvSpPr>
        <p:spPr>
          <a:xfrm>
            <a:off x="457581" y="1643126"/>
            <a:ext cx="8229600" cy="2108269"/>
          </a:xfrm>
        </p:spPr>
        <p:txBody>
          <a:bodyPr>
            <a:spAutoFit/>
          </a:bodyPr>
          <a:lstStyle/>
          <a:p>
            <a:r>
              <a:rPr lang="en-US" b="1" dirty="0">
                <a:latin typeface="Arial"/>
              </a:rPr>
              <a:t>Cytotoxic T</a:t>
            </a:r>
            <a:r>
              <a:rPr lang="en-US" dirty="0">
                <a:latin typeface="Arial"/>
              </a:rPr>
              <a:t> (</a:t>
            </a:r>
            <a:r>
              <a:rPr lang="en-US" b="1" dirty="0">
                <a:latin typeface="Times New Roman" panose="02020603050405020304" pitchFamily="18" charset="0"/>
                <a:cs typeface="Times New Roman" panose="02020603050405020304" pitchFamily="18" charset="0"/>
              </a:rPr>
              <a:t>T</a:t>
            </a:r>
            <a:r>
              <a:rPr lang="en-US" b="1" baseline="-25000" dirty="0">
                <a:latin typeface="Times New Roman" panose="02020603050405020304" pitchFamily="18" charset="0"/>
                <a:cs typeface="Times New Roman" panose="02020603050405020304" pitchFamily="18" charset="0"/>
              </a:rPr>
              <a:t>C</a:t>
            </a:r>
            <a:r>
              <a:rPr lang="en-US" dirty="0">
                <a:latin typeface="Arial"/>
              </a:rPr>
              <a:t>) </a:t>
            </a:r>
            <a:r>
              <a:rPr lang="en-US" b="1" dirty="0">
                <a:latin typeface="Arial"/>
              </a:rPr>
              <a:t>cells </a:t>
            </a:r>
            <a:r>
              <a:rPr lang="en-US" dirty="0">
                <a:latin typeface="Arial" charset="0"/>
              </a:rPr>
              <a:t>(</a:t>
            </a:r>
            <a:r>
              <a:rPr lang="en-US" b="1" dirty="0">
                <a:latin typeface="Arial" charset="0"/>
              </a:rPr>
              <a:t>cont.</a:t>
            </a:r>
            <a:r>
              <a:rPr lang="en-US" dirty="0">
                <a:latin typeface="Arial" charset="0"/>
              </a:rPr>
              <a:t>)</a:t>
            </a:r>
            <a:endParaRPr lang="en-US" dirty="0">
              <a:latin typeface="Arial"/>
            </a:endParaRPr>
          </a:p>
          <a:p>
            <a:pPr lvl="1"/>
            <a:r>
              <a:rPr lang="en-US" dirty="0">
                <a:latin typeface="Arial"/>
              </a:rPr>
              <a:t>Cytotoxic T cells deliver </a:t>
            </a:r>
            <a:r>
              <a:rPr lang="en-US" b="1" dirty="0">
                <a:latin typeface="Arial"/>
              </a:rPr>
              <a:t>lethal hit</a:t>
            </a:r>
            <a:r>
              <a:rPr lang="en-US" dirty="0">
                <a:latin typeface="Arial"/>
              </a:rPr>
              <a:t> using two mechanisms</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a:rPr>
              <a:t> cell releases </a:t>
            </a:r>
            <a:r>
              <a:rPr lang="en-US" b="1" dirty="0">
                <a:latin typeface="Arial"/>
              </a:rPr>
              <a:t>perforins</a:t>
            </a:r>
            <a:r>
              <a:rPr lang="en-US" dirty="0">
                <a:latin typeface="Arial"/>
              </a:rPr>
              <a:t> and </a:t>
            </a:r>
            <a:r>
              <a:rPr lang="en-US" b="1" dirty="0">
                <a:latin typeface="Arial"/>
              </a:rPr>
              <a:t>granzymes</a:t>
            </a:r>
            <a:r>
              <a:rPr lang="en-US" dirty="0">
                <a:latin typeface="Arial"/>
              </a:rPr>
              <a:t> by exocytosis</a:t>
            </a:r>
          </a:p>
          <a:p>
            <a:pPr lvl="3"/>
            <a:r>
              <a:rPr lang="en-US" dirty="0">
                <a:latin typeface="Arial"/>
              </a:rPr>
              <a:t>Perforins create pores through which granzymes enter target cell</a:t>
            </a:r>
          </a:p>
          <a:p>
            <a:pPr lvl="3"/>
            <a:r>
              <a:rPr lang="en-US" dirty="0">
                <a:latin typeface="Arial"/>
              </a:rPr>
              <a:t>Granzymes stimulate apoptosis</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a:rPr>
              <a:t> cell binds specific membrane receptor on target cell and stimulates apoptosis</a:t>
            </a:r>
          </a:p>
        </p:txBody>
      </p:sp>
    </p:spTree>
    <p:extLst>
      <p:ext uri="{BB962C8B-B14F-4D97-AF65-F5344CB8AC3E}">
        <p14:creationId xmlns:p14="http://schemas.microsoft.com/office/powerpoint/2010/main" val="1151908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198000"/>
            <a:ext cx="8229600" cy="1046440"/>
          </a:xfrm>
        </p:spPr>
        <p:txBody>
          <a:bodyPr>
            <a:spAutoFit/>
          </a:bodyPr>
          <a:lstStyle/>
          <a:p>
            <a:r>
              <a:rPr lang="en-US" dirty="0">
                <a:latin typeface="Times New Roman"/>
              </a:rPr>
              <a:t>Cytotoxic T Cells Attack Infected and Cancerous Cells </a:t>
            </a:r>
            <a:r>
              <a:rPr lang="en-US" altLang="en-US" sz="2800" dirty="0">
                <a:latin typeface="Times New Roman"/>
              </a:rPr>
              <a:t>(1 of 2)</a:t>
            </a:r>
            <a:endParaRPr lang="en-US" sz="2800" dirty="0">
              <a:latin typeface="Times New Roman"/>
            </a:endParaRPr>
          </a:p>
        </p:txBody>
      </p:sp>
      <p:pic>
        <p:nvPicPr>
          <p:cNvPr id="6146" name="Picture 2" descr="Part (a) shows a mechanism by which a cytotoxic T cell (abbreviated TC cell) kills a target cell. This is shown in five steps, with a close-up of events occurring along the target cell membrane.&#10;Step 1: The cytotoxic T cell identifies foreign antigens on MHC I proteins and binds tightly to its target cell.&#10;Step 2: The cytotoxic T cell releases perforins and granzyme molecules from its granules by exocytosis.&#10;Step 3: Perforin molecules insert into the target cell membrane, polymerize, and form transmembrane pores (cylindrical holes) similar to those produced by complement activation.&#10;Step 4: Granzymes enter the target cell via these pores. Once inside the target cell, granzymes activate enzymes that trigger apoptosis.&#10;Step 5: The cytotoxic T cell detaches from the destroyed target cell and searches for another pre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16"/>
          <a:stretch/>
        </p:blipFill>
        <p:spPr bwMode="auto">
          <a:xfrm>
            <a:off x="2580559" y="1484784"/>
            <a:ext cx="3982881" cy="411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Figure 21.19a </a:t>
            </a:r>
            <a:r>
              <a:rPr lang="en-US" dirty="0"/>
              <a:t>Cytotoxic T cells attack infected and cancerous cells. </a:t>
            </a:r>
          </a:p>
        </p:txBody>
      </p:sp>
    </p:spTree>
    <p:extLst>
      <p:ext uri="{BB962C8B-B14F-4D97-AF65-F5344CB8AC3E}">
        <p14:creationId xmlns:p14="http://schemas.microsoft.com/office/powerpoint/2010/main" val="67727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198000"/>
            <a:ext cx="8229600" cy="1046440"/>
          </a:xfrm>
        </p:spPr>
        <p:txBody>
          <a:bodyPr>
            <a:spAutoFit/>
          </a:bodyPr>
          <a:lstStyle/>
          <a:p>
            <a:r>
              <a:rPr lang="en-US" dirty="0">
                <a:latin typeface="Times New Roman"/>
              </a:rPr>
              <a:t>Cytotoxic T Cells Attack Infected and Cancerous Cells </a:t>
            </a:r>
            <a:r>
              <a:rPr lang="en-US" altLang="en-US" sz="2800" dirty="0">
                <a:latin typeface="Times New Roman"/>
              </a:rPr>
              <a:t>(2 of 2)</a:t>
            </a:r>
            <a:endParaRPr lang="en-US" sz="2800" dirty="0">
              <a:latin typeface="Times New Roman"/>
            </a:endParaRPr>
          </a:p>
        </p:txBody>
      </p:sp>
      <p:pic>
        <p:nvPicPr>
          <p:cNvPr id="4" name="Picture 3" descr="Part (b) shows a scanning electron micrograph, magnified 2100 times, of a cytotoxic T cell in the process of killing a cancer cell. The cancer cell has an uneven surface studded with irregular bumps. It is colored tan. The cytotoxic T cell is small, round, and colored purple. The T cell has already attached itself to the top of the cancer cell and threads of purple are invading the cancer cell as the perforins and granzymes begin their work."/>
          <p:cNvPicPr>
            <a:picLocks noChangeAspect="1"/>
          </p:cNvPicPr>
          <p:nvPr/>
        </p:nvPicPr>
        <p:blipFill rotWithShape="1">
          <a:blip r:embed="rId3">
            <a:extLst>
              <a:ext uri="{28A0092B-C50C-407E-A947-70E740481C1C}">
                <a14:useLocalDpi xmlns:a14="http://schemas.microsoft.com/office/drawing/2010/main" val="0"/>
              </a:ext>
            </a:extLst>
          </a:blip>
          <a:srcRect b="3641"/>
          <a:stretch/>
        </p:blipFill>
        <p:spPr>
          <a:xfrm>
            <a:off x="2745068" y="1371601"/>
            <a:ext cx="3653864" cy="4168139"/>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21.19b </a:t>
            </a:r>
            <a:r>
              <a:rPr lang="en-US" dirty="0"/>
              <a:t>Cytotoxic T cells attack infected and cancerous cells. </a:t>
            </a:r>
          </a:p>
        </p:txBody>
      </p:sp>
    </p:spTree>
    <p:extLst>
      <p:ext uri="{BB962C8B-B14F-4D97-AF65-F5344CB8AC3E}">
        <p14:creationId xmlns:p14="http://schemas.microsoft.com/office/powerpoint/2010/main" val="1157119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(8 of 9)</a:t>
            </a:r>
            <a:endParaRPr lang="en-US" sz="2800" dirty="0">
              <a:latin typeface="Times New Roman"/>
            </a:endParaRPr>
          </a:p>
        </p:txBody>
      </p:sp>
      <p:sp>
        <p:nvSpPr>
          <p:cNvPr id="3" name="Content Placeholder 2"/>
          <p:cNvSpPr>
            <a:spLocks noGrp="1"/>
          </p:cNvSpPr>
          <p:nvPr>
            <p:ph idx="1"/>
          </p:nvPr>
        </p:nvSpPr>
        <p:spPr>
          <a:xfrm>
            <a:off x="457581" y="1643126"/>
            <a:ext cx="8229600" cy="2677656"/>
          </a:xfrm>
        </p:spPr>
        <p:txBody>
          <a:bodyPr>
            <a:spAutoFit/>
          </a:bodyPr>
          <a:lstStyle/>
          <a:p>
            <a:r>
              <a:rPr lang="en-US" b="1" dirty="0">
                <a:latin typeface="Arial"/>
              </a:rPr>
              <a:t>Cytotoxic T (</a:t>
            </a:r>
            <a:r>
              <a:rPr lang="en-US" b="1" dirty="0">
                <a:latin typeface="Times New Roman" panose="02020603050405020304" pitchFamily="18" charset="0"/>
                <a:cs typeface="Times New Roman" panose="02020603050405020304" pitchFamily="18" charset="0"/>
              </a:rPr>
              <a:t>T</a:t>
            </a:r>
            <a:r>
              <a:rPr lang="en-US" b="1" baseline="-25000" dirty="0">
                <a:latin typeface="Times New Roman" panose="02020603050405020304" pitchFamily="18" charset="0"/>
                <a:cs typeface="Times New Roman" panose="02020603050405020304" pitchFamily="18" charset="0"/>
              </a:rPr>
              <a:t>C</a:t>
            </a:r>
            <a:r>
              <a:rPr lang="en-US" b="1" dirty="0">
                <a:latin typeface="Arial"/>
              </a:rPr>
              <a:t>) cells </a:t>
            </a:r>
            <a:r>
              <a:rPr lang="en-US" b="1" dirty="0">
                <a:latin typeface="Arial" charset="0"/>
              </a:rPr>
              <a:t>(cont.)</a:t>
            </a:r>
            <a:endParaRPr lang="en-US" b="1" dirty="0">
              <a:latin typeface="Arial"/>
            </a:endParaRPr>
          </a:p>
          <a:p>
            <a:pPr lvl="1"/>
            <a:r>
              <a:rPr lang="en-US" dirty="0">
                <a:latin typeface="Arial"/>
              </a:rPr>
              <a:t>Natural killer cells recognize other signs of abnormality that cytotoxic T cells do not look for, such as:</a:t>
            </a:r>
          </a:p>
          <a:p>
            <a:pPr lvl="2"/>
            <a:r>
              <a:rPr lang="en-US" dirty="0">
                <a:latin typeface="Arial"/>
              </a:rPr>
              <a:t>Cells that lack class I MHC proteins</a:t>
            </a:r>
          </a:p>
          <a:p>
            <a:pPr lvl="2"/>
            <a:r>
              <a:rPr lang="en-US" dirty="0">
                <a:latin typeface="Arial"/>
              </a:rPr>
              <a:t>Antibodies coating target cell</a:t>
            </a:r>
          </a:p>
          <a:p>
            <a:pPr lvl="2"/>
            <a:r>
              <a:rPr lang="en-US" dirty="0">
                <a:latin typeface="Arial"/>
              </a:rPr>
              <a:t>Different surface markers seen on stressed cells</a:t>
            </a:r>
          </a:p>
          <a:p>
            <a:pPr lvl="1"/>
            <a:r>
              <a:rPr lang="en-US" dirty="0">
                <a:latin typeface="Arial"/>
              </a:rPr>
              <a:t>NK cells use same key mechanisms as </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a:rPr>
              <a:t> cells for killing their target cells</a:t>
            </a:r>
          </a:p>
          <a:p>
            <a:pPr lvl="1"/>
            <a:r>
              <a:rPr lang="en-US" b="1" dirty="0">
                <a:latin typeface="Arial"/>
              </a:rPr>
              <a:t>Immune surveillance: </a:t>
            </a:r>
            <a:r>
              <a:rPr lang="en-US" dirty="0">
                <a:latin typeface="Arial"/>
              </a:rPr>
              <a:t>NK and </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a:rPr>
              <a:t> cells prowl body looking for markers they each recognize</a:t>
            </a:r>
          </a:p>
        </p:txBody>
      </p:sp>
    </p:spTree>
    <p:extLst>
      <p:ext uri="{BB962C8B-B14F-4D97-AF65-F5344CB8AC3E}">
        <p14:creationId xmlns:p14="http://schemas.microsoft.com/office/powerpoint/2010/main" val="273598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Roles of Specific Effector T Cells </a:t>
            </a:r>
            <a:r>
              <a:rPr lang="en-US" altLang="en-US" sz="2800" dirty="0">
                <a:latin typeface="Times New Roman"/>
              </a:rPr>
              <a:t>(9 of 9)</a:t>
            </a:r>
            <a:endParaRPr lang="en-US" sz="2800" dirty="0">
              <a:latin typeface="Times New Roman"/>
            </a:endParaRPr>
          </a:p>
        </p:txBody>
      </p:sp>
      <p:sp>
        <p:nvSpPr>
          <p:cNvPr id="3" name="Content Placeholder 2"/>
          <p:cNvSpPr>
            <a:spLocks noGrp="1"/>
          </p:cNvSpPr>
          <p:nvPr>
            <p:ph idx="1"/>
          </p:nvPr>
        </p:nvSpPr>
        <p:spPr>
          <a:xfrm>
            <a:off x="457581" y="1643126"/>
            <a:ext cx="8229600" cy="1785104"/>
          </a:xfrm>
        </p:spPr>
        <p:txBody>
          <a:bodyPr vert="horz" lIns="0" tIns="0" rIns="0" bIns="0" rtlCol="0">
            <a:spAutoFit/>
          </a:bodyPr>
          <a:lstStyle/>
          <a:p>
            <a:r>
              <a:rPr lang="en-US" b="1" dirty="0">
                <a:latin typeface="Arial"/>
              </a:rPr>
              <a:t>Regulatory T (TReg) cells</a:t>
            </a:r>
          </a:p>
          <a:p>
            <a:pPr lvl="1"/>
            <a:r>
              <a:rPr lang="en-US" dirty="0">
                <a:latin typeface="Arial"/>
              </a:rPr>
              <a:t>Dampen immune response by direct contact or by secreting inhibitory cytokines such as IL-10 and transforming growth factor beta (TGF-</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Arial"/>
              </a:rPr>
              <a:t>)</a:t>
            </a:r>
          </a:p>
          <a:p>
            <a:pPr lvl="1"/>
            <a:r>
              <a:rPr lang="en-US" dirty="0">
                <a:latin typeface="Arial"/>
              </a:rPr>
              <a:t>Important in preventing autoimmune reactions</a:t>
            </a:r>
          </a:p>
          <a:p>
            <a:pPr lvl="2"/>
            <a:r>
              <a:rPr lang="en-US" dirty="0">
                <a:latin typeface="Arial"/>
              </a:rPr>
              <a:t>Suppress self-reactive lymphocytes in periphery (outside lymphoid organs)</a:t>
            </a:r>
          </a:p>
          <a:p>
            <a:pPr lvl="2"/>
            <a:r>
              <a:rPr lang="en-US" dirty="0">
                <a:latin typeface="Arial"/>
              </a:rPr>
              <a:t>Research into using them to induce tolerance to transplanted tissue</a:t>
            </a:r>
          </a:p>
        </p:txBody>
      </p:sp>
    </p:spTree>
    <p:extLst>
      <p:ext uri="{BB962C8B-B14F-4D97-AF65-F5344CB8AC3E}">
        <p14:creationId xmlns:p14="http://schemas.microsoft.com/office/powerpoint/2010/main" val="273598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61577"/>
            <a:ext cx="8229600" cy="523220"/>
          </a:xfrm>
        </p:spPr>
        <p:txBody>
          <a:bodyPr>
            <a:spAutoFit/>
          </a:bodyPr>
          <a:lstStyle/>
          <a:p>
            <a:r>
              <a:rPr lang="en-US" dirty="0">
                <a:latin typeface="Times New Roman"/>
              </a:rPr>
              <a:t>21.6 Cellular Immune Response </a:t>
            </a:r>
            <a:r>
              <a:rPr lang="en-US" altLang="en-US" sz="2800" dirty="0">
                <a:latin typeface="Times New Roman"/>
              </a:rPr>
              <a:t>(3 of 3)</a:t>
            </a:r>
            <a:endParaRPr lang="en-IN" sz="2800" dirty="0">
              <a:latin typeface="Times New Roman"/>
            </a:endParaRPr>
          </a:p>
        </p:txBody>
      </p:sp>
      <p:sp>
        <p:nvSpPr>
          <p:cNvPr id="4" name="Content Placeholder 3"/>
          <p:cNvSpPr>
            <a:spLocks noGrp="1"/>
          </p:cNvSpPr>
          <p:nvPr>
            <p:ph idx="1"/>
          </p:nvPr>
        </p:nvSpPr>
        <p:spPr>
          <a:xfrm>
            <a:off x="457581" y="1643126"/>
            <a:ext cx="8229600" cy="1692771"/>
          </a:xfrm>
        </p:spPr>
        <p:txBody>
          <a:bodyPr vert="horz" lIns="0" tIns="0" rIns="0" bIns="0" rtlCol="0">
            <a:spAutoFit/>
          </a:bodyPr>
          <a:lstStyle/>
          <a:p>
            <a:pPr lvl="1"/>
            <a:r>
              <a:rPr lang="en-US" b="1" dirty="0">
                <a:latin typeface="Arial"/>
              </a:rPr>
              <a:t>CD8 cells </a:t>
            </a:r>
            <a:r>
              <a:rPr lang="en-US" dirty="0">
                <a:latin typeface="Arial"/>
              </a:rPr>
              <a:t>become </a:t>
            </a:r>
            <a:r>
              <a:rPr lang="en-US" b="1" dirty="0">
                <a:latin typeface="Arial"/>
              </a:rPr>
              <a:t>cytotoxic T cells </a:t>
            </a:r>
            <a:r>
              <a:rPr lang="en-US" dirty="0">
                <a:latin typeface="Arial"/>
              </a:rPr>
              <a:t>(</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a:rPr>
              <a:t>) that are capable of destroying cells harboring foreign antigens</a:t>
            </a:r>
          </a:p>
          <a:p>
            <a:pPr lvl="2"/>
            <a:r>
              <a:rPr lang="en-US" dirty="0">
                <a:latin typeface="Arial"/>
              </a:rPr>
              <a:t>Also become memory T cells</a:t>
            </a:r>
          </a:p>
          <a:p>
            <a:r>
              <a:rPr lang="en-US" dirty="0">
                <a:latin typeface="Arial"/>
              </a:rPr>
              <a:t>Helper, cytotoxic, and regulatory T cells are </a:t>
            </a:r>
            <a:r>
              <a:rPr lang="en-US" i="1" dirty="0">
                <a:latin typeface="Arial"/>
              </a:rPr>
              <a:t>activated</a:t>
            </a:r>
            <a:r>
              <a:rPr lang="en-US" dirty="0">
                <a:latin typeface="Arial"/>
              </a:rPr>
              <a:t> T cells</a:t>
            </a:r>
          </a:p>
          <a:p>
            <a:r>
              <a:rPr lang="en-US" dirty="0">
                <a:latin typeface="Arial"/>
              </a:rPr>
              <a:t>Naive T cells are simply termed CD4 or CD8 cells</a:t>
            </a:r>
          </a:p>
        </p:txBody>
      </p:sp>
    </p:spTree>
    <p:extLst>
      <p:ext uri="{BB962C8B-B14F-4D97-AF65-F5344CB8AC3E}">
        <p14:creationId xmlns:p14="http://schemas.microsoft.com/office/powerpoint/2010/main" val="4164315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1" y="236835"/>
            <a:ext cx="2926668" cy="2616101"/>
          </a:xfrm>
        </p:spPr>
        <p:txBody>
          <a:bodyPr wrap="square">
            <a:spAutoFit/>
          </a:bodyPr>
          <a:lstStyle/>
          <a:p>
            <a:r>
              <a:rPr lang="en-US" dirty="0">
                <a:latin typeface="Times New Roman"/>
              </a:rPr>
              <a:t>Table 21.8 Cells and Molecules of the Adaptive Immune Response</a:t>
            </a:r>
          </a:p>
        </p:txBody>
      </p:sp>
      <p:pic>
        <p:nvPicPr>
          <p:cNvPr id="14338" name="Picture 2" descr="Table 21.8. B cell is a lymphocyte that matures in bone marrow. Its progeny (clone members) form plasma cells and memory cells. Plasma cell is an antibody-producing “machine”; produces huge numbers of antibodies; and is an effector B cell. Helper T (T H) cell is an effector C D 4 T cell central to both humoral and cellular immunity. It stimulates production of cytotoxic T cells and plasma cells, activates macrophages, and acts both directly and indirectly by releasing cytokines. Cytotoxic T (T C) cell is an effector C D 8 T cell that kills invaded body cells and cancer cells. Regulatory T (T Reg) cell is an effector C D 4 T cell that slows or stops activity of immune system; it’s important in controlling autoimmune diseases; several different kinds. Memory cell is a descendent of activated B cell or any class of activated T cell; generated during initial immune response. May exist in body for years, enabling it to respond quickly and efficiently to subsequent encounters with same antigen. Antigen-presenting cell (A P C) is any of several cell types (dendritic cell, macrophage, B cell) that engulfs and digests antigens that it encounters, then presents parts of them on its plasma membrane (bound to an M H C protein) for recognition by T cells bearing receptors for the same antigen. This function, antigen presentation, is essential for activation of T cells. Antigen is a substance capable of provoking an immune response. Typically a large, complex molecule (e.g., protein or modified protein) not normally present in the body. Antibody (immunoglobulin or I g) is a protein produced by B cell or by plasma cell. Antibodies produced by plasma cells are released into body fluids (blood, lymph, saliva, mucus, etc.), where they attach to antigens. This causes complement activation, neutralization, precipitation, or agglutination, which “marks” the antigens for destruction by phagocytes or complement. Perforins and granzymes are released by T C cells. Perforins create large pores in the target cell’s membrane, allowing entry of apoptosis-inducing granzymes. Complement is a group of bloodborne proteins activated after binding to antibody-covered antigens or certain molecules on the surface of microorganisms; enhances inflammatory response and lyses some microorganisms. Cytokines are small proteins that act as chemical messengers between various parts of the immune system. Refer to table 21.7."/>
          <p:cNvPicPr>
            <a:picLocks noChangeAspect="1" noChangeArrowheads="1"/>
          </p:cNvPicPr>
          <p:nvPr/>
        </p:nvPicPr>
        <p:blipFill rotWithShape="1">
          <a:blip r:embed="rId3">
            <a:extLst>
              <a:ext uri="{28A0092B-C50C-407E-A947-70E740481C1C}">
                <a14:useLocalDpi xmlns:a14="http://schemas.microsoft.com/office/drawing/2010/main" val="0"/>
              </a:ext>
            </a:extLst>
          </a:blip>
          <a:srcRect b="1508"/>
          <a:stretch/>
        </p:blipFill>
        <p:spPr bwMode="auto">
          <a:xfrm>
            <a:off x="3455876" y="1016732"/>
            <a:ext cx="5221151" cy="524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1" y="5517232"/>
            <a:ext cx="2782651" cy="738664"/>
          </a:xfrm>
        </p:spPr>
        <p:txBody>
          <a:bodyPr wrap="square">
            <a:spAutoFit/>
          </a:bodyPr>
          <a:lstStyle/>
          <a:p>
            <a:pPr marL="0" indent="0">
              <a:buNone/>
            </a:pPr>
            <a:r>
              <a:rPr lang="en-IN" b="1" dirty="0">
                <a:solidFill>
                  <a:srgbClr val="007FA3"/>
                </a:solidFill>
              </a:rPr>
              <a:t>Table 21.8 </a:t>
            </a:r>
            <a:r>
              <a:rPr lang="en-IN" dirty="0"/>
              <a:t>Cells and Molecules of the Adaptive Immune Response</a:t>
            </a:r>
          </a:p>
        </p:txBody>
      </p:sp>
    </p:spTree>
    <p:extLst>
      <p:ext uri="{BB962C8B-B14F-4D97-AF65-F5344CB8AC3E}">
        <p14:creationId xmlns:p14="http://schemas.microsoft.com/office/powerpoint/2010/main" val="677279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576388"/>
            <a:ext cx="8229600" cy="699318"/>
          </a:xfrm>
        </p:spPr>
        <p:txBody>
          <a:bodyPr/>
          <a:lstStyle/>
          <a:p>
            <a:r>
              <a:rPr lang="en-US" altLang="en-US" dirty="0" err="1">
                <a:latin typeface="Times New Roman"/>
              </a:rPr>
              <a:t>MicroFlix</a:t>
            </a:r>
            <a:r>
              <a:rPr lang="en-US" altLang="en-US" dirty="0">
                <a:latin typeface="Times New Roman"/>
              </a:rPr>
              <a:t>: Immunology</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9906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altLang="en-US" sz="1200" b="1" dirty="0" err="1"/>
              <a:t>MicroFlix</a:t>
            </a:r>
            <a:r>
              <a:rPr lang="en-US" altLang="en-US" sz="1200" b="1" dirty="0"/>
              <a:t>: Immunology</a:t>
            </a:r>
          </a:p>
          <a:p>
            <a:pPr marL="0" indent="0" algn="ctr">
              <a:spcBef>
                <a:spcPts val="0"/>
              </a:spcBef>
              <a:buNone/>
            </a:pPr>
            <a:endParaRPr lang="en-IN" sz="1200" b="1" dirty="0"/>
          </a:p>
          <a:p>
            <a:pPr marL="0" indent="0" algn="ctr">
              <a:spcBef>
                <a:spcPts val="600"/>
              </a:spcBef>
              <a:buNone/>
            </a:pPr>
            <a:r>
              <a:rPr lang="en-IN" sz="1200" b="0" i="0" u="none" strike="noStrike" dirty="0">
                <a:solidFill>
                  <a:srgbClr val="000000"/>
                </a:solidFill>
                <a:effectLst/>
                <a:hlinkClick r:id="rId2" tooltip="https://mediaplayer.pearsoncmg.com/assets/secs-microflix-immunology"/>
              </a:rPr>
              <a:t>https://mediaplayer.pearsoncmg.com/assets/secs-microflix-immunology</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6430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a:spAutoFit/>
          </a:bodyPr>
          <a:lstStyle/>
          <a:p>
            <a:pPr marL="0" indent="0"/>
            <a:r>
              <a:rPr lang="en-US" dirty="0">
                <a:latin typeface="Times New Roman"/>
              </a:rPr>
              <a:t>Organ Transplants and Prevention of Rejection </a:t>
            </a:r>
            <a:r>
              <a:rPr lang="en-US" altLang="en-US" sz="2800" dirty="0">
                <a:latin typeface="Times New Roman"/>
              </a:rPr>
              <a:t>(1 of 2)</a:t>
            </a:r>
            <a:endParaRPr lang="en-US" sz="2800" dirty="0">
              <a:latin typeface="Times New Roman"/>
            </a:endParaRPr>
          </a:p>
        </p:txBody>
      </p:sp>
      <p:sp>
        <p:nvSpPr>
          <p:cNvPr id="3" name="Content Placeholder 2"/>
          <p:cNvSpPr>
            <a:spLocks noGrp="1"/>
          </p:cNvSpPr>
          <p:nvPr>
            <p:ph idx="1"/>
          </p:nvPr>
        </p:nvSpPr>
        <p:spPr>
          <a:xfrm>
            <a:off x="457581" y="1643126"/>
            <a:ext cx="8229600" cy="2092881"/>
          </a:xfrm>
        </p:spPr>
        <p:txBody>
          <a:bodyPr vert="horz" lIns="0" tIns="0" rIns="0" bIns="0" rtlCol="0">
            <a:spAutoFit/>
          </a:bodyPr>
          <a:lstStyle/>
          <a:p>
            <a:r>
              <a:rPr lang="en-US" dirty="0">
                <a:latin typeface="Arial"/>
              </a:rPr>
              <a:t>Most common type of organ transplant is an </a:t>
            </a:r>
            <a:r>
              <a:rPr lang="en-US" i="1" dirty="0">
                <a:latin typeface="Arial"/>
              </a:rPr>
              <a:t>allograft</a:t>
            </a:r>
            <a:r>
              <a:rPr lang="en-US" dirty="0">
                <a:latin typeface="Arial"/>
              </a:rPr>
              <a:t>: transplant from same species</a:t>
            </a:r>
          </a:p>
          <a:p>
            <a:r>
              <a:rPr lang="en-US" dirty="0">
                <a:latin typeface="Arial"/>
              </a:rPr>
              <a:t>Success depends on similarity of tissues</a:t>
            </a:r>
          </a:p>
          <a:p>
            <a:pPr lvl="1"/>
            <a:r>
              <a:rPr lang="en-US" dirty="0">
                <a:latin typeface="Arial"/>
              </a:rPr>
              <a:t>ABO, other blood antigens, and MHC antigens are matched as closely as possible</a:t>
            </a:r>
          </a:p>
          <a:p>
            <a:r>
              <a:rPr lang="en-US" dirty="0">
                <a:latin typeface="Arial"/>
              </a:rPr>
              <a:t>After surgery</a:t>
            </a:r>
          </a:p>
          <a:p>
            <a:pPr lvl="1"/>
            <a:r>
              <a:rPr lang="en-US" dirty="0">
                <a:latin typeface="Arial"/>
              </a:rPr>
              <a:t>Patient treated with immunosuppressive therapy</a:t>
            </a:r>
          </a:p>
          <a:p>
            <a:pPr lvl="1"/>
            <a:r>
              <a:rPr lang="en-US" dirty="0">
                <a:latin typeface="Arial"/>
              </a:rPr>
              <a:t>Many of these therapies have severe side effects</a:t>
            </a:r>
          </a:p>
        </p:txBody>
      </p:sp>
    </p:spTree>
    <p:extLst>
      <p:ext uri="{BB962C8B-B14F-4D97-AF65-F5344CB8AC3E}">
        <p14:creationId xmlns:p14="http://schemas.microsoft.com/office/powerpoint/2010/main" val="2120461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a:spAutoFit/>
          </a:bodyPr>
          <a:lstStyle/>
          <a:p>
            <a:pPr marL="0" indent="0"/>
            <a:r>
              <a:rPr lang="en-US" dirty="0">
                <a:latin typeface="Times New Roman"/>
              </a:rPr>
              <a:t>Organ Transplants and Prevention of Rejection </a:t>
            </a:r>
            <a:r>
              <a:rPr lang="en-US" altLang="en-US" sz="2800" dirty="0">
                <a:latin typeface="Times New Roman"/>
              </a:rPr>
              <a:t>(2 of 2)</a:t>
            </a:r>
            <a:endParaRPr lang="en-US" sz="2800" dirty="0">
              <a:latin typeface="Times New Roman"/>
            </a:endParaRPr>
          </a:p>
        </p:txBody>
      </p:sp>
      <p:sp>
        <p:nvSpPr>
          <p:cNvPr id="3" name="Content Placeholder 2"/>
          <p:cNvSpPr>
            <a:spLocks noGrp="1"/>
          </p:cNvSpPr>
          <p:nvPr>
            <p:ph idx="1"/>
          </p:nvPr>
        </p:nvSpPr>
        <p:spPr>
          <a:xfrm>
            <a:off x="457581" y="1643126"/>
            <a:ext cx="8229600" cy="1215717"/>
          </a:xfrm>
        </p:spPr>
        <p:txBody>
          <a:bodyPr vert="horz" lIns="0" tIns="0" rIns="0" bIns="0" rtlCol="0">
            <a:spAutoFit/>
          </a:bodyPr>
          <a:lstStyle/>
          <a:p>
            <a:r>
              <a:rPr lang="en-US" dirty="0">
                <a:latin typeface="Arial"/>
              </a:rPr>
              <a:t>When patient’s immune system is suppressed, it:</a:t>
            </a:r>
          </a:p>
          <a:p>
            <a:pPr lvl="1"/>
            <a:r>
              <a:rPr lang="en-US" dirty="0">
                <a:latin typeface="Arial"/>
              </a:rPr>
              <a:t>Cannot protect body from foreign agents such as bacterial and viral infections</a:t>
            </a:r>
          </a:p>
          <a:p>
            <a:pPr lvl="2"/>
            <a:r>
              <a:rPr lang="en-US" dirty="0">
                <a:latin typeface="Arial"/>
                <a:sym typeface="Wingdings" charset="0"/>
              </a:rPr>
              <a:t>Leading cause of death among transplant recipients</a:t>
            </a:r>
          </a:p>
          <a:p>
            <a:pPr lvl="1"/>
            <a:r>
              <a:rPr lang="en-US" dirty="0">
                <a:latin typeface="Arial"/>
                <a:sym typeface="Wingdings" charset="0"/>
              </a:rPr>
              <a:t>Best circumstances: rejection after 10 years in 50% of patients</a:t>
            </a:r>
          </a:p>
        </p:txBody>
      </p:sp>
    </p:spTree>
    <p:extLst>
      <p:ext uri="{BB962C8B-B14F-4D97-AF65-F5344CB8AC3E}">
        <p14:creationId xmlns:p14="http://schemas.microsoft.com/office/powerpoint/2010/main" val="2770732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9865" y="3228926"/>
            <a:ext cx="5884271" cy="840862"/>
          </a:xfrm>
        </p:spPr>
        <p:txBody>
          <a:bodyPr anchor="ctr">
            <a:spAutoFit/>
          </a:bodyPr>
          <a:lstStyle/>
          <a:p>
            <a:pPr algn="ctr"/>
            <a:r>
              <a:rPr lang="en-US" sz="4400" dirty="0">
                <a:latin typeface="Times New Roman"/>
              </a:rPr>
              <a:t>12.7 Immune Problems</a:t>
            </a:r>
          </a:p>
        </p:txBody>
      </p:sp>
    </p:spTree>
    <p:extLst>
      <p:ext uri="{BB962C8B-B14F-4D97-AF65-F5344CB8AC3E}">
        <p14:creationId xmlns:p14="http://schemas.microsoft.com/office/powerpoint/2010/main" val="2903705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Immunodeficiencies </a:t>
            </a:r>
            <a:r>
              <a:rPr lang="en-US" altLang="en-US" sz="2800" dirty="0">
                <a:latin typeface="Times New Roman"/>
              </a:rPr>
              <a:t>(1 of 7)</a:t>
            </a:r>
            <a:endParaRPr lang="en-US" sz="2800" dirty="0">
              <a:latin typeface="Times New Roman"/>
            </a:endParaRPr>
          </a:p>
        </p:txBody>
      </p:sp>
      <p:sp>
        <p:nvSpPr>
          <p:cNvPr id="3" name="Content Placeholder 2"/>
          <p:cNvSpPr>
            <a:spLocks noGrp="1"/>
          </p:cNvSpPr>
          <p:nvPr>
            <p:ph idx="1"/>
          </p:nvPr>
        </p:nvSpPr>
        <p:spPr>
          <a:xfrm>
            <a:off x="457200" y="1600200"/>
            <a:ext cx="8229600" cy="2069797"/>
          </a:xfrm>
        </p:spPr>
        <p:txBody>
          <a:bodyPr>
            <a:spAutoFit/>
          </a:bodyPr>
          <a:lstStyle/>
          <a:p>
            <a:r>
              <a:rPr lang="en-US" b="1" dirty="0">
                <a:latin typeface="Arial" charset="0"/>
              </a:rPr>
              <a:t>Immunodeficiency: </a:t>
            </a:r>
            <a:r>
              <a:rPr lang="en-US" dirty="0">
                <a:latin typeface="Arial" charset="0"/>
              </a:rPr>
              <a:t>congenital or acquired conditions that impair function or production of immune cells or molecules</a:t>
            </a:r>
          </a:p>
          <a:p>
            <a:r>
              <a:rPr lang="en-US" b="1" dirty="0">
                <a:latin typeface="Arial" charset="0"/>
              </a:rPr>
              <a:t>Severe combined immunodeficiency (SCID) syndrome: </a:t>
            </a:r>
            <a:r>
              <a:rPr lang="en-US" dirty="0">
                <a:latin typeface="Arial" charset="0"/>
              </a:rPr>
              <a:t>genetic defect with marked deficit in B and T cells</a:t>
            </a:r>
          </a:p>
          <a:p>
            <a:pPr lvl="1"/>
            <a:r>
              <a:rPr lang="en-US" dirty="0">
                <a:latin typeface="Arial" charset="0"/>
              </a:rPr>
              <a:t>Defective adenosine deaminase (ADA) enzyme allows accumulation of metabolites lethal to T cells; fatal if untreated</a:t>
            </a:r>
          </a:p>
          <a:p>
            <a:pPr lvl="1"/>
            <a:r>
              <a:rPr lang="en-US" dirty="0">
                <a:latin typeface="Arial" charset="0"/>
              </a:rPr>
              <a:t>Treatment: bone marrow transplants</a:t>
            </a:r>
          </a:p>
        </p:txBody>
      </p:sp>
    </p:spTree>
    <p:extLst>
      <p:ext uri="{BB962C8B-B14F-4D97-AF65-F5344CB8AC3E}">
        <p14:creationId xmlns:p14="http://schemas.microsoft.com/office/powerpoint/2010/main" val="1733262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Immunodeficiencies </a:t>
            </a:r>
            <a:r>
              <a:rPr lang="en-US" altLang="en-US" sz="2800" dirty="0">
                <a:latin typeface="Times New Roman"/>
              </a:rPr>
              <a:t>(2 of 7)</a:t>
            </a:r>
            <a:endParaRPr lang="en-US" sz="2800" dirty="0">
              <a:latin typeface="Times New Roman"/>
            </a:endParaRPr>
          </a:p>
        </p:txBody>
      </p:sp>
      <p:sp>
        <p:nvSpPr>
          <p:cNvPr id="3" name="Content Placeholder 2"/>
          <p:cNvSpPr>
            <a:spLocks noGrp="1"/>
          </p:cNvSpPr>
          <p:nvPr>
            <p:ph idx="1"/>
          </p:nvPr>
        </p:nvSpPr>
        <p:spPr>
          <a:xfrm>
            <a:off x="457200" y="1600200"/>
            <a:ext cx="8229600" cy="492443"/>
          </a:xfrm>
        </p:spPr>
        <p:txBody>
          <a:bodyPr>
            <a:spAutoFit/>
          </a:bodyPr>
          <a:lstStyle/>
          <a:p>
            <a:r>
              <a:rPr lang="en-US" i="1" dirty="0">
                <a:latin typeface="Arial" charset="0"/>
              </a:rPr>
              <a:t>Hodgkin’s disease </a:t>
            </a:r>
            <a:r>
              <a:rPr lang="en-US" dirty="0">
                <a:latin typeface="Arial" charset="0"/>
              </a:rPr>
              <a:t>is an acquired immunodeficiency that causes cancer of B cells, which depresses lymph node cells and thus leads to immunodeficiency</a:t>
            </a:r>
          </a:p>
        </p:txBody>
      </p:sp>
    </p:spTree>
    <p:extLst>
      <p:ext uri="{BB962C8B-B14F-4D97-AF65-F5344CB8AC3E}">
        <p14:creationId xmlns:p14="http://schemas.microsoft.com/office/powerpoint/2010/main" val="1814873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Immunodeficiencies </a:t>
            </a:r>
            <a:r>
              <a:rPr lang="en-US" altLang="en-US" sz="2800" dirty="0">
                <a:latin typeface="Times New Roman"/>
              </a:rPr>
              <a:t>(3 of 7)</a:t>
            </a:r>
            <a:endParaRPr lang="en-US" sz="2800" dirty="0">
              <a:latin typeface="Times New Roman"/>
            </a:endParaRPr>
          </a:p>
        </p:txBody>
      </p:sp>
      <p:sp>
        <p:nvSpPr>
          <p:cNvPr id="3" name="Content Placeholder 2"/>
          <p:cNvSpPr>
            <a:spLocks noGrp="1"/>
          </p:cNvSpPr>
          <p:nvPr>
            <p:ph idx="1"/>
          </p:nvPr>
        </p:nvSpPr>
        <p:spPr>
          <a:xfrm>
            <a:off x="457200" y="1600200"/>
            <a:ext cx="8229600" cy="1708160"/>
          </a:xfrm>
        </p:spPr>
        <p:txBody>
          <a:bodyPr>
            <a:spAutoFit/>
          </a:bodyPr>
          <a:lstStyle/>
          <a:p>
            <a:r>
              <a:rPr lang="en-US" b="1" dirty="0">
                <a:latin typeface="Arial" charset="0"/>
              </a:rPr>
              <a:t>Acquired immune deficiency syndrome (AIDS)</a:t>
            </a:r>
          </a:p>
          <a:p>
            <a:pPr lvl="1"/>
            <a:r>
              <a:rPr lang="en-US" b="1" dirty="0">
                <a:latin typeface="Arial" charset="0"/>
              </a:rPr>
              <a:t>Human immunodeficiency virus (HIV) </a:t>
            </a:r>
            <a:r>
              <a:rPr lang="en-US" dirty="0">
                <a:latin typeface="Arial" charset="0"/>
              </a:rPr>
              <a:t>cripples immune system by interfering with activity of helper T cells</a:t>
            </a:r>
          </a:p>
          <a:p>
            <a:pPr lvl="1"/>
            <a:r>
              <a:rPr lang="en-US" dirty="0">
                <a:latin typeface="Arial" charset="0"/>
              </a:rPr>
              <a:t>Characterized by severe weight loss, night sweats, and swollen lymph nodes</a:t>
            </a:r>
          </a:p>
          <a:p>
            <a:pPr lvl="1"/>
            <a:r>
              <a:rPr lang="en-US" dirty="0">
                <a:latin typeface="Arial" charset="0"/>
              </a:rPr>
              <a:t>Opportunistic infections occur, including </a:t>
            </a:r>
            <a:r>
              <a:rPr lang="en-US" i="1" dirty="0">
                <a:latin typeface="Arial" charset="0"/>
              </a:rPr>
              <a:t>Pneumocystis</a:t>
            </a:r>
            <a:r>
              <a:rPr lang="en-US" dirty="0">
                <a:latin typeface="Arial" charset="0"/>
              </a:rPr>
              <a:t> pneumonia and Kaposi’s sarcoma</a:t>
            </a:r>
          </a:p>
        </p:txBody>
      </p:sp>
    </p:spTree>
    <p:extLst>
      <p:ext uri="{BB962C8B-B14F-4D97-AF65-F5344CB8AC3E}">
        <p14:creationId xmlns:p14="http://schemas.microsoft.com/office/powerpoint/2010/main" val="1814873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Immunodeficiencies </a:t>
            </a:r>
            <a:r>
              <a:rPr lang="en-US" altLang="en-US" sz="2800" dirty="0">
                <a:latin typeface="Times New Roman"/>
              </a:rPr>
              <a:t>(4 of 7)</a:t>
            </a:r>
            <a:endParaRPr lang="en-US" sz="2800" dirty="0">
              <a:latin typeface="Times New Roman"/>
            </a:endParaRPr>
          </a:p>
        </p:txBody>
      </p:sp>
      <p:sp>
        <p:nvSpPr>
          <p:cNvPr id="3" name="Content Placeholder 2"/>
          <p:cNvSpPr>
            <a:spLocks noGrp="1"/>
          </p:cNvSpPr>
          <p:nvPr>
            <p:ph idx="1"/>
          </p:nvPr>
        </p:nvSpPr>
        <p:spPr>
          <a:xfrm>
            <a:off x="457200" y="1600200"/>
            <a:ext cx="8229600" cy="1692771"/>
          </a:xfrm>
        </p:spPr>
        <p:txBody>
          <a:bodyPr>
            <a:spAutoFit/>
          </a:bodyPr>
          <a:lstStyle/>
          <a:p>
            <a:r>
              <a:rPr lang="en-US" dirty="0"/>
              <a:t>HIV is transmitted via body fluids: blood, semen, and vaginal secretions</a:t>
            </a:r>
          </a:p>
          <a:p>
            <a:r>
              <a:rPr lang="en-US" dirty="0"/>
              <a:t>HIV can enter the body via:</a:t>
            </a:r>
          </a:p>
          <a:p>
            <a:pPr lvl="1"/>
            <a:r>
              <a:rPr lang="en-US" dirty="0"/>
              <a:t>Blood transfusions; blood-contaminated needles; sexual intercourse and oral sex; mother to fetus</a:t>
            </a:r>
          </a:p>
          <a:p>
            <a:r>
              <a:rPr lang="en-US" dirty="0"/>
              <a:t>HIV destroys </a:t>
            </a: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t> cells</a:t>
            </a:r>
            <a:r>
              <a:rPr lang="en-US" dirty="0">
                <a:sym typeface="Wingdings" charset="0"/>
              </a:rPr>
              <a:t>, thereby depressing </a:t>
            </a:r>
            <a:r>
              <a:rPr lang="en-US" dirty="0"/>
              <a:t>cellular immunity</a:t>
            </a:r>
          </a:p>
        </p:txBody>
      </p:sp>
    </p:spTree>
    <p:extLst>
      <p:ext uri="{BB962C8B-B14F-4D97-AF65-F5344CB8AC3E}">
        <p14:creationId xmlns:p14="http://schemas.microsoft.com/office/powerpoint/2010/main" val="1814873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Immunodeficiencies </a:t>
            </a:r>
            <a:r>
              <a:rPr lang="en-US" altLang="en-US" sz="2800" dirty="0">
                <a:latin typeface="Times New Roman"/>
              </a:rPr>
              <a:t>(5 of 7)</a:t>
            </a:r>
            <a:endParaRPr lang="en-US" sz="2800" dirty="0">
              <a:latin typeface="Times New Roman"/>
            </a:endParaRPr>
          </a:p>
        </p:txBody>
      </p:sp>
      <p:sp>
        <p:nvSpPr>
          <p:cNvPr id="3" name="Content Placeholder 2"/>
          <p:cNvSpPr>
            <a:spLocks noGrp="1"/>
          </p:cNvSpPr>
          <p:nvPr>
            <p:ph idx="1"/>
          </p:nvPr>
        </p:nvSpPr>
        <p:spPr>
          <a:xfrm>
            <a:off x="457200" y="1600200"/>
            <a:ext cx="8229600" cy="1123384"/>
          </a:xfrm>
        </p:spPr>
        <p:txBody>
          <a:bodyPr>
            <a:spAutoFit/>
          </a:bodyPr>
          <a:lstStyle/>
          <a:p>
            <a:r>
              <a:rPr lang="en-US" dirty="0"/>
              <a:t>HIV multiplies in lymph nodes throughout asymptomatic period, ∼10 years if untreated</a:t>
            </a:r>
          </a:p>
          <a:p>
            <a:r>
              <a:rPr lang="en-US" dirty="0"/>
              <a:t>Symptoms begin when immune system collapses</a:t>
            </a:r>
          </a:p>
          <a:p>
            <a:r>
              <a:rPr lang="en-US" dirty="0"/>
              <a:t>Virus also can invade brain, </a:t>
            </a:r>
            <a:r>
              <a:rPr lang="en-US" dirty="0">
                <a:sym typeface="Wingdings" charset="0"/>
              </a:rPr>
              <a:t>leading to dementia</a:t>
            </a:r>
            <a:endParaRPr lang="en-US" dirty="0"/>
          </a:p>
        </p:txBody>
      </p:sp>
    </p:spTree>
    <p:extLst>
      <p:ext uri="{BB962C8B-B14F-4D97-AF65-F5344CB8AC3E}">
        <p14:creationId xmlns:p14="http://schemas.microsoft.com/office/powerpoint/2010/main" val="181487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61577"/>
            <a:ext cx="8229600" cy="523220"/>
          </a:xfrm>
        </p:spPr>
        <p:txBody>
          <a:bodyPr>
            <a:spAutoFit/>
          </a:bodyPr>
          <a:lstStyle/>
          <a:p>
            <a:r>
              <a:rPr lang="en-US" dirty="0">
                <a:latin typeface="Times New Roman"/>
              </a:rPr>
              <a:t>Major Types of T Cells</a:t>
            </a:r>
            <a:endParaRPr lang="en-IN" dirty="0">
              <a:latin typeface="Times New Roman"/>
            </a:endParaRPr>
          </a:p>
        </p:txBody>
      </p:sp>
      <p:pic>
        <p:nvPicPr>
          <p:cNvPr id="13314" name="Picture 2" descr="This drawing illustrates the steps involved in the development of the major types of T cells.&#10;&#10;- Immature lymphocyte in the red bone marrow makes its way to the thymus where it becomes  either a CD4 cell or a CD8 cell, both bearing a T cell receptor. &#10; - CD4 moves out into lymphoid tissues and organs&#10;  - Can be activated when exposed to an APC (dendritic cell) that presents a class II MHC    protein displaying antigen.&#10;  - Most activated CD4 cells become either helper T cells or regulatory T cells. &#10;  - Helper T cells and regulatory T cells travel in blood plasma as effector cells. &#10;  - Some activated CD4 cells become memory cells that remain in lymphoid tissues and     organs.&#10; - CD8 moves out into lymphoid tissues and organs.&#10;  - Can be activated by an APC (dendritic cell) that presents a class I MHC protein     displaying antigen. &#10;  - Most activated CD8 cells become cytotoxic T cells.&#10;   - Travel in blood plasma as effector cells. &#10;  - Some activated CD8 cells become memory cells that remain in lymphoid tissues and     organs.&#10;"/>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2056659" y="1321669"/>
            <a:ext cx="5017143" cy="448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971117"/>
            <a:ext cx="8229600" cy="297927"/>
          </a:xfrm>
        </p:spPr>
        <p:txBody>
          <a:bodyPr/>
          <a:lstStyle/>
          <a:p>
            <a:r>
              <a:rPr lang="en-US" b="1" dirty="0">
                <a:solidFill>
                  <a:srgbClr val="007FA3"/>
                </a:solidFill>
              </a:rPr>
              <a:t>Figure 21.16 </a:t>
            </a:r>
            <a:r>
              <a:rPr lang="en-US" dirty="0"/>
              <a:t>Major types of T cells.</a:t>
            </a:r>
          </a:p>
        </p:txBody>
      </p:sp>
    </p:spTree>
    <p:extLst>
      <p:ext uri="{BB962C8B-B14F-4D97-AF65-F5344CB8AC3E}">
        <p14:creationId xmlns:p14="http://schemas.microsoft.com/office/powerpoint/2010/main" val="339073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Immunodeficiencies </a:t>
            </a:r>
            <a:r>
              <a:rPr lang="en-US" altLang="en-US" sz="2800" dirty="0">
                <a:latin typeface="Times New Roman"/>
              </a:rPr>
              <a:t>(6 of 7)</a:t>
            </a:r>
            <a:endParaRPr lang="en-US" sz="2800" dirty="0">
              <a:latin typeface="Times New Roman"/>
            </a:endParaRPr>
          </a:p>
        </p:txBody>
      </p:sp>
      <p:sp>
        <p:nvSpPr>
          <p:cNvPr id="3" name="Content Placeholder 2"/>
          <p:cNvSpPr>
            <a:spLocks noGrp="1"/>
          </p:cNvSpPr>
          <p:nvPr>
            <p:ph idx="1"/>
          </p:nvPr>
        </p:nvSpPr>
        <p:spPr>
          <a:xfrm>
            <a:off x="457200" y="1600200"/>
            <a:ext cx="8229600" cy="1938992"/>
          </a:xfrm>
        </p:spPr>
        <p:txBody>
          <a:bodyPr>
            <a:spAutoFit/>
          </a:bodyPr>
          <a:lstStyle/>
          <a:p>
            <a:r>
              <a:rPr lang="en-US" dirty="0">
                <a:latin typeface="Arial" charset="0"/>
              </a:rPr>
              <a:t>HIV-coated glycoprotein complex attaches to CD4 receptors</a:t>
            </a:r>
          </a:p>
          <a:p>
            <a:r>
              <a:rPr lang="en-US" dirty="0">
                <a:latin typeface="Arial" charset="0"/>
              </a:rPr>
              <a:t>HIV enters cell and uses </a:t>
            </a:r>
            <a:r>
              <a:rPr lang="en-US" i="1" dirty="0">
                <a:latin typeface="Arial" charset="0"/>
              </a:rPr>
              <a:t>reverse transcriptase </a:t>
            </a:r>
            <a:r>
              <a:rPr lang="en-US" dirty="0">
                <a:latin typeface="Arial" charset="0"/>
              </a:rPr>
              <a:t>to produce DNA from its viral RNA </a:t>
            </a:r>
          </a:p>
          <a:p>
            <a:pPr lvl="1"/>
            <a:r>
              <a:rPr lang="en-US" dirty="0">
                <a:latin typeface="Arial" charset="0"/>
              </a:rPr>
              <a:t>HIV reverse transcriptase </a:t>
            </a:r>
            <a:r>
              <a:rPr lang="en-US" dirty="0">
                <a:latin typeface="Arial" charset="0"/>
                <a:sym typeface="Wingdings" charset="0"/>
              </a:rPr>
              <a:t>is prone to</a:t>
            </a:r>
            <a:r>
              <a:rPr lang="en-US" dirty="0">
                <a:latin typeface="Arial" charset="0"/>
              </a:rPr>
              <a:t> frequent errors, leading to high mutation rate and resistance to drugs</a:t>
            </a:r>
          </a:p>
          <a:p>
            <a:r>
              <a:rPr lang="en-US" dirty="0">
                <a:latin typeface="Arial" charset="0"/>
              </a:rPr>
              <a:t>The DNA copy (a </a:t>
            </a:r>
            <a:r>
              <a:rPr lang="en-US" b="1" dirty="0">
                <a:latin typeface="Arial" charset="0"/>
              </a:rPr>
              <a:t>provirus</a:t>
            </a:r>
            <a:r>
              <a:rPr lang="en-US" dirty="0">
                <a:latin typeface="Arial" charset="0"/>
              </a:rPr>
              <a:t>) directs host cell to make viral RNA and proteins, enabling virus to reproduce</a:t>
            </a:r>
          </a:p>
        </p:txBody>
      </p:sp>
    </p:spTree>
    <p:extLst>
      <p:ext uri="{BB962C8B-B14F-4D97-AF65-F5344CB8AC3E}">
        <p14:creationId xmlns:p14="http://schemas.microsoft.com/office/powerpoint/2010/main" val="1814873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Immunodeficiencies </a:t>
            </a:r>
            <a:r>
              <a:rPr lang="en-US" altLang="en-US" sz="2800" dirty="0">
                <a:latin typeface="Times New Roman"/>
              </a:rPr>
              <a:t>(7 of 7)</a:t>
            </a:r>
            <a:endParaRPr lang="en-US" sz="2800" dirty="0">
              <a:latin typeface="Times New Roman"/>
            </a:endParaRPr>
          </a:p>
        </p:txBody>
      </p:sp>
      <p:sp>
        <p:nvSpPr>
          <p:cNvPr id="3" name="Content Placeholder 2"/>
          <p:cNvSpPr>
            <a:spLocks noGrp="1"/>
          </p:cNvSpPr>
          <p:nvPr>
            <p:ph idx="1"/>
          </p:nvPr>
        </p:nvSpPr>
        <p:spPr>
          <a:xfrm>
            <a:off x="457200" y="1600200"/>
            <a:ext cx="8229600" cy="492443"/>
          </a:xfrm>
        </p:spPr>
        <p:txBody>
          <a:bodyPr>
            <a:spAutoFit/>
          </a:bodyPr>
          <a:lstStyle/>
          <a:p>
            <a:r>
              <a:rPr lang="en-US" dirty="0">
                <a:latin typeface="Arial" charset="0"/>
              </a:rPr>
              <a:t>No cure for AIDS found; four major classes of antivirals in combination help but can fail as virus becomes resistant</a:t>
            </a:r>
          </a:p>
        </p:txBody>
      </p:sp>
    </p:spTree>
    <p:extLst>
      <p:ext uri="{BB962C8B-B14F-4D97-AF65-F5344CB8AC3E}">
        <p14:creationId xmlns:p14="http://schemas.microsoft.com/office/powerpoint/2010/main" val="1814873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Autoimmune Diseases </a:t>
            </a:r>
            <a:r>
              <a:rPr lang="en-US" altLang="en-US" sz="2800" dirty="0">
                <a:latin typeface="Times New Roman"/>
              </a:rPr>
              <a:t>(1 of 4)</a:t>
            </a:r>
            <a:endParaRPr lang="en-IN" sz="2800" dirty="0">
              <a:latin typeface="Times New Roman"/>
            </a:endParaRPr>
          </a:p>
        </p:txBody>
      </p:sp>
      <p:sp>
        <p:nvSpPr>
          <p:cNvPr id="3" name="Content Placeholder 2"/>
          <p:cNvSpPr>
            <a:spLocks noGrp="1"/>
          </p:cNvSpPr>
          <p:nvPr>
            <p:ph idx="1"/>
          </p:nvPr>
        </p:nvSpPr>
        <p:spPr>
          <a:xfrm>
            <a:off x="457200" y="1600200"/>
            <a:ext cx="8229600" cy="1177245"/>
          </a:xfrm>
        </p:spPr>
        <p:txBody>
          <a:bodyPr>
            <a:spAutoFit/>
          </a:bodyPr>
          <a:lstStyle/>
          <a:p>
            <a:r>
              <a:rPr lang="en-US" b="1" dirty="0">
                <a:latin typeface="Arial" charset="0"/>
              </a:rPr>
              <a:t>Autoimmune disease </a:t>
            </a:r>
            <a:r>
              <a:rPr lang="en-US" dirty="0">
                <a:latin typeface="Arial" charset="0"/>
              </a:rPr>
              <a:t>results when immune system loses ability to distinguish self from foreign</a:t>
            </a:r>
          </a:p>
          <a:p>
            <a:r>
              <a:rPr lang="en-US" b="1" dirty="0">
                <a:latin typeface="Arial" charset="0"/>
              </a:rPr>
              <a:t>Autoimmunity</a:t>
            </a:r>
            <a:r>
              <a:rPr lang="en-US" dirty="0">
                <a:latin typeface="Arial" charset="0"/>
              </a:rPr>
              <a:t>: production of autoantibodies and sensitized </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Arial" charset="0"/>
              </a:rPr>
              <a:t> cells that destroys body tissues</a:t>
            </a:r>
          </a:p>
        </p:txBody>
      </p:sp>
    </p:spTree>
    <p:extLst>
      <p:ext uri="{BB962C8B-B14F-4D97-AF65-F5344CB8AC3E}">
        <p14:creationId xmlns:p14="http://schemas.microsoft.com/office/powerpoint/2010/main" val="2973526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Autoimmune Diseases </a:t>
            </a:r>
            <a:r>
              <a:rPr lang="en-US" altLang="en-US" sz="2800" dirty="0">
                <a:latin typeface="Times New Roman"/>
              </a:rPr>
              <a:t>(2 of 4)</a:t>
            </a:r>
            <a:endParaRPr lang="en-IN" sz="2800" dirty="0">
              <a:latin typeface="Times New Roman"/>
            </a:endParaRPr>
          </a:p>
        </p:txBody>
      </p:sp>
      <p:sp>
        <p:nvSpPr>
          <p:cNvPr id="3" name="Content Placeholder 2"/>
          <p:cNvSpPr>
            <a:spLocks noGrp="1"/>
          </p:cNvSpPr>
          <p:nvPr>
            <p:ph idx="1"/>
          </p:nvPr>
        </p:nvSpPr>
        <p:spPr>
          <a:xfrm>
            <a:off x="457200" y="1600200"/>
            <a:ext cx="8229600" cy="2508379"/>
          </a:xfrm>
        </p:spPr>
        <p:txBody>
          <a:bodyPr>
            <a:spAutoFit/>
          </a:bodyPr>
          <a:lstStyle/>
          <a:p>
            <a:r>
              <a:rPr lang="en-US" dirty="0">
                <a:latin typeface="Arial" charset="0"/>
              </a:rPr>
              <a:t>Examples</a:t>
            </a:r>
          </a:p>
          <a:p>
            <a:pPr lvl="1"/>
            <a:r>
              <a:rPr lang="en-US" dirty="0">
                <a:latin typeface="Arial" charset="0"/>
              </a:rPr>
              <a:t>Rheumatoid arthritis: destroys joints</a:t>
            </a:r>
          </a:p>
          <a:p>
            <a:pPr lvl="1"/>
            <a:r>
              <a:rPr lang="en-US" dirty="0">
                <a:latin typeface="Arial" charset="0"/>
              </a:rPr>
              <a:t>Myasthenia gravis: impairs nerve-muscle connections</a:t>
            </a:r>
          </a:p>
          <a:p>
            <a:pPr lvl="1"/>
            <a:r>
              <a:rPr lang="en-US" dirty="0">
                <a:latin typeface="Arial" charset="0"/>
              </a:rPr>
              <a:t>Multiple sclerosis: destroys white matter myelin </a:t>
            </a:r>
          </a:p>
          <a:p>
            <a:pPr lvl="1"/>
            <a:r>
              <a:rPr lang="en-US" dirty="0">
                <a:latin typeface="Arial" charset="0"/>
              </a:rPr>
              <a:t>Graves’ disease: causes hyperthyroidism</a:t>
            </a:r>
          </a:p>
          <a:p>
            <a:pPr lvl="1"/>
            <a:r>
              <a:rPr lang="en-US" dirty="0">
                <a:latin typeface="Arial" charset="0"/>
              </a:rPr>
              <a:t>Type 1 diabetes mellitus: destroys pancreatic cells</a:t>
            </a:r>
          </a:p>
          <a:p>
            <a:pPr lvl="1"/>
            <a:r>
              <a:rPr lang="en-US" dirty="0">
                <a:latin typeface="Arial" charset="0"/>
              </a:rPr>
              <a:t>Systemic lupus erythematosus (SLE): affects multiple organs</a:t>
            </a:r>
          </a:p>
          <a:p>
            <a:pPr lvl="1"/>
            <a:r>
              <a:rPr lang="en-US" dirty="0">
                <a:latin typeface="Arial" charset="0"/>
              </a:rPr>
              <a:t>Glomerulonephritis: damages kidney</a:t>
            </a:r>
          </a:p>
        </p:txBody>
      </p:sp>
    </p:spTree>
    <p:extLst>
      <p:ext uri="{BB962C8B-B14F-4D97-AF65-F5344CB8AC3E}">
        <p14:creationId xmlns:p14="http://schemas.microsoft.com/office/powerpoint/2010/main" val="2765540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Autoimmune Diseases </a:t>
            </a:r>
            <a:r>
              <a:rPr lang="en-US" altLang="en-US" sz="2800" dirty="0">
                <a:latin typeface="Times New Roman"/>
              </a:rPr>
              <a:t>(3 of 4)</a:t>
            </a:r>
            <a:endParaRPr lang="en-IN" sz="2800" dirty="0">
              <a:latin typeface="Times New Roman"/>
            </a:endParaRPr>
          </a:p>
        </p:txBody>
      </p:sp>
      <p:sp>
        <p:nvSpPr>
          <p:cNvPr id="3" name="Content Placeholder 2"/>
          <p:cNvSpPr>
            <a:spLocks noGrp="1"/>
          </p:cNvSpPr>
          <p:nvPr>
            <p:ph idx="1"/>
          </p:nvPr>
        </p:nvSpPr>
        <p:spPr>
          <a:xfrm>
            <a:off x="457200" y="1600200"/>
            <a:ext cx="8229600" cy="2431435"/>
          </a:xfrm>
        </p:spPr>
        <p:txBody>
          <a:bodyPr>
            <a:spAutoFit/>
          </a:bodyPr>
          <a:lstStyle/>
          <a:p>
            <a:r>
              <a:rPr lang="en-US" b="1" dirty="0">
                <a:latin typeface="Arial" charset="0"/>
              </a:rPr>
              <a:t>Treatment of autoimmune diseases</a:t>
            </a:r>
          </a:p>
          <a:p>
            <a:pPr lvl="1"/>
            <a:r>
              <a:rPr lang="en-US" dirty="0">
                <a:latin typeface="Arial" charset="0"/>
              </a:rPr>
              <a:t>Suppress entire immune system</a:t>
            </a:r>
          </a:p>
          <a:p>
            <a:pPr lvl="2">
              <a:buFont typeface="Arial" panose="020B0604020202020204" pitchFamily="34" charset="0"/>
              <a:buChar char="•"/>
            </a:pPr>
            <a:r>
              <a:rPr lang="en-US" dirty="0">
                <a:latin typeface="Arial" charset="0"/>
              </a:rPr>
              <a:t>Anti-inflammatory drugs, such as corticosteroids</a:t>
            </a:r>
          </a:p>
          <a:p>
            <a:pPr lvl="2">
              <a:buFont typeface="Arial" panose="020B0604020202020204" pitchFamily="34" charset="0"/>
              <a:buChar char="•"/>
            </a:pPr>
            <a:r>
              <a:rPr lang="en-US" dirty="0">
                <a:latin typeface="Arial" charset="0"/>
              </a:rPr>
              <a:t>Blocking cytokine action</a:t>
            </a:r>
          </a:p>
          <a:p>
            <a:pPr lvl="2">
              <a:buFont typeface="Arial" panose="020B0604020202020204" pitchFamily="34" charset="0"/>
              <a:buChar char="•"/>
            </a:pPr>
            <a:r>
              <a:rPr lang="en-US" dirty="0">
                <a:latin typeface="Arial" charset="0"/>
              </a:rPr>
              <a:t>Blocking co-stimulatory molecules</a:t>
            </a:r>
          </a:p>
          <a:p>
            <a:pPr lvl="1"/>
            <a:r>
              <a:rPr lang="en-US" dirty="0">
                <a:latin typeface="Arial" charset="0"/>
              </a:rPr>
              <a:t>Research</a:t>
            </a:r>
          </a:p>
          <a:p>
            <a:pPr lvl="2">
              <a:buFont typeface="Arial" panose="020B0604020202020204" pitchFamily="34" charset="0"/>
              <a:buChar char="•"/>
            </a:pPr>
            <a:r>
              <a:rPr lang="en-US" dirty="0">
                <a:latin typeface="Arial" charset="0"/>
              </a:rPr>
              <a:t>Activating regulatory T cells; inducing self-tolerance using vaccines; directing antibodies against self-reactive immune cells</a:t>
            </a:r>
          </a:p>
        </p:txBody>
      </p:sp>
    </p:spTree>
    <p:extLst>
      <p:ext uri="{BB962C8B-B14F-4D97-AF65-F5344CB8AC3E}">
        <p14:creationId xmlns:p14="http://schemas.microsoft.com/office/powerpoint/2010/main" val="2765540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Autoimmune Diseases </a:t>
            </a:r>
            <a:r>
              <a:rPr lang="en-US" altLang="en-US" sz="2800" dirty="0">
                <a:latin typeface="Times New Roman"/>
              </a:rPr>
              <a:t>(4 of 4)</a:t>
            </a:r>
            <a:endParaRPr lang="en-IN" sz="2800" dirty="0">
              <a:latin typeface="Times New Roman"/>
            </a:endParaRPr>
          </a:p>
        </p:txBody>
      </p:sp>
      <p:sp>
        <p:nvSpPr>
          <p:cNvPr id="3" name="Content Placeholder 2"/>
          <p:cNvSpPr>
            <a:spLocks noGrp="1"/>
          </p:cNvSpPr>
          <p:nvPr>
            <p:ph idx="1"/>
          </p:nvPr>
        </p:nvSpPr>
        <p:spPr>
          <a:xfrm>
            <a:off x="457200" y="1600200"/>
            <a:ext cx="8229600" cy="2754600"/>
          </a:xfrm>
        </p:spPr>
        <p:txBody>
          <a:bodyPr>
            <a:spAutoFit/>
          </a:bodyPr>
          <a:lstStyle/>
          <a:p>
            <a:r>
              <a:rPr lang="en-US" b="1" dirty="0">
                <a:latin typeface="Arial" charset="0"/>
              </a:rPr>
              <a:t>Failure of self-tolerance</a:t>
            </a:r>
          </a:p>
          <a:p>
            <a:pPr lvl="1"/>
            <a:r>
              <a:rPr lang="en-US" dirty="0">
                <a:latin typeface="Arial" charset="0"/>
              </a:rPr>
              <a:t>Autoimmunity may be caused by weakly self-reactive lymphocytes that are activated by:</a:t>
            </a:r>
          </a:p>
          <a:p>
            <a:pPr lvl="2"/>
            <a:r>
              <a:rPr lang="en-US" dirty="0">
                <a:latin typeface="Arial" charset="0"/>
              </a:rPr>
              <a:t>Foreign antigens that resemble self-antigens</a:t>
            </a:r>
          </a:p>
          <a:p>
            <a:pPr lvl="3"/>
            <a:r>
              <a:rPr lang="en-US" dirty="0">
                <a:latin typeface="Arial" charset="0"/>
              </a:rPr>
              <a:t>Antibodies against foreign antigen may cross-react with self-antigen</a:t>
            </a:r>
          </a:p>
          <a:p>
            <a:pPr lvl="2"/>
            <a:r>
              <a:rPr lang="en-US" dirty="0">
                <a:latin typeface="Arial" charset="0"/>
              </a:rPr>
              <a:t>Appearance of new self-antigens, generated by:</a:t>
            </a:r>
          </a:p>
          <a:p>
            <a:pPr lvl="3"/>
            <a:r>
              <a:rPr lang="en-US" dirty="0">
                <a:latin typeface="Arial" charset="0"/>
              </a:rPr>
              <a:t>Gene mutations </a:t>
            </a:r>
          </a:p>
          <a:p>
            <a:pPr lvl="3"/>
            <a:r>
              <a:rPr lang="en-US" dirty="0">
                <a:latin typeface="Arial" charset="0"/>
              </a:rPr>
              <a:t>Changes in self-antigens by hapten attachment or infectious damage</a:t>
            </a:r>
          </a:p>
          <a:p>
            <a:pPr lvl="3"/>
            <a:r>
              <a:rPr lang="en-US" dirty="0">
                <a:latin typeface="Arial" charset="0"/>
              </a:rPr>
              <a:t>Release of novel self-antigens by trauma to barrier</a:t>
            </a:r>
          </a:p>
        </p:txBody>
      </p:sp>
    </p:spTree>
    <p:extLst>
      <p:ext uri="{BB962C8B-B14F-4D97-AF65-F5344CB8AC3E}">
        <p14:creationId xmlns:p14="http://schemas.microsoft.com/office/powerpoint/2010/main" val="2765540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Hypersensitivities </a:t>
            </a:r>
            <a:r>
              <a:rPr lang="en-US" altLang="en-US" sz="2800" dirty="0">
                <a:latin typeface="Times New Roman"/>
              </a:rPr>
              <a:t>(1 of 4)</a:t>
            </a:r>
            <a:endParaRPr lang="en-IN" sz="2800" dirty="0">
              <a:latin typeface="Times New Roman"/>
            </a:endParaRPr>
          </a:p>
        </p:txBody>
      </p:sp>
      <p:sp>
        <p:nvSpPr>
          <p:cNvPr id="3" name="Content Placeholder 2"/>
          <p:cNvSpPr>
            <a:spLocks noGrp="1"/>
          </p:cNvSpPr>
          <p:nvPr>
            <p:ph idx="1"/>
          </p:nvPr>
        </p:nvSpPr>
        <p:spPr>
          <a:xfrm>
            <a:off x="457200" y="1600200"/>
            <a:ext cx="8229600" cy="2454518"/>
          </a:xfrm>
        </p:spPr>
        <p:txBody>
          <a:bodyPr>
            <a:spAutoFit/>
          </a:bodyPr>
          <a:lstStyle/>
          <a:p>
            <a:r>
              <a:rPr lang="en-US" b="1" dirty="0">
                <a:latin typeface="Arial" charset="0"/>
              </a:rPr>
              <a:t>Hypersensitivities</a:t>
            </a:r>
            <a:r>
              <a:rPr lang="en-US" dirty="0">
                <a:latin typeface="Arial" charset="0"/>
              </a:rPr>
              <a:t>: immune responses to perceived (otherwise harmless) threat that cause tissue damage</a:t>
            </a:r>
          </a:p>
          <a:p>
            <a:r>
              <a:rPr lang="en-US" dirty="0">
                <a:latin typeface="Arial" charset="0"/>
              </a:rPr>
              <a:t>Different types are distinguished by:</a:t>
            </a:r>
          </a:p>
          <a:p>
            <a:pPr marL="971550" lvl="1" indent="-514350">
              <a:buFont typeface="+mj-lt"/>
              <a:buAutoNum type="arabicPeriod"/>
            </a:pPr>
            <a:r>
              <a:rPr lang="en-US" dirty="0">
                <a:latin typeface="Arial" charset="0"/>
              </a:rPr>
              <a:t>Their time course</a:t>
            </a:r>
          </a:p>
          <a:p>
            <a:pPr marL="971550" lvl="1" indent="-514350">
              <a:buFont typeface="+mj-lt"/>
              <a:buAutoNum type="arabicPeriod"/>
            </a:pPr>
            <a:r>
              <a:rPr lang="en-US" dirty="0">
                <a:latin typeface="Arial" charset="0"/>
              </a:rPr>
              <a:t>Whether antibodies or T cells are involved</a:t>
            </a:r>
          </a:p>
          <a:p>
            <a:r>
              <a:rPr lang="en-US" dirty="0">
                <a:latin typeface="Arial" charset="0"/>
              </a:rPr>
              <a:t>Antibodies cause </a:t>
            </a:r>
            <a:r>
              <a:rPr lang="en-US" b="1" dirty="0">
                <a:latin typeface="Arial" charset="0"/>
              </a:rPr>
              <a:t>immediate</a:t>
            </a:r>
            <a:r>
              <a:rPr lang="en-US" dirty="0">
                <a:latin typeface="Arial" charset="0"/>
              </a:rPr>
              <a:t> and </a:t>
            </a:r>
            <a:r>
              <a:rPr lang="en-US" b="1" dirty="0">
                <a:latin typeface="Arial" charset="0"/>
              </a:rPr>
              <a:t>subacute hypersensitivities</a:t>
            </a:r>
          </a:p>
          <a:p>
            <a:r>
              <a:rPr lang="en-US" dirty="0">
                <a:latin typeface="Arial" charset="0"/>
              </a:rPr>
              <a:t>T cells cause </a:t>
            </a:r>
            <a:r>
              <a:rPr lang="en-US" b="1" dirty="0">
                <a:latin typeface="Arial" charset="0"/>
              </a:rPr>
              <a:t>delayed</a:t>
            </a:r>
            <a:r>
              <a:rPr lang="en-US" dirty="0">
                <a:latin typeface="Arial" charset="0"/>
              </a:rPr>
              <a:t> </a:t>
            </a:r>
            <a:r>
              <a:rPr lang="en-US" b="1" dirty="0">
                <a:latin typeface="Arial" charset="0"/>
              </a:rPr>
              <a:t>hypersensitivity</a:t>
            </a:r>
            <a:r>
              <a:rPr lang="en-US" dirty="0">
                <a:latin typeface="Arial" charset="0"/>
              </a:rPr>
              <a:t> </a:t>
            </a:r>
          </a:p>
        </p:txBody>
      </p:sp>
    </p:spTree>
    <p:extLst>
      <p:ext uri="{BB962C8B-B14F-4D97-AF65-F5344CB8AC3E}">
        <p14:creationId xmlns:p14="http://schemas.microsoft.com/office/powerpoint/2010/main" val="1024101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Hypersensitivities </a:t>
            </a:r>
            <a:r>
              <a:rPr lang="en-US" altLang="en-US" sz="2800" dirty="0">
                <a:latin typeface="Times New Roman"/>
              </a:rPr>
              <a:t>(2 of 4)</a:t>
            </a:r>
            <a:endParaRPr lang="en-IN" sz="2800" dirty="0">
              <a:latin typeface="Times New Roman"/>
            </a:endParaRPr>
          </a:p>
        </p:txBody>
      </p:sp>
      <p:sp>
        <p:nvSpPr>
          <p:cNvPr id="3" name="Content Placeholder 2"/>
          <p:cNvSpPr>
            <a:spLocks noGrp="1"/>
          </p:cNvSpPr>
          <p:nvPr>
            <p:ph idx="1"/>
          </p:nvPr>
        </p:nvSpPr>
        <p:spPr>
          <a:xfrm>
            <a:off x="457200" y="1600200"/>
            <a:ext cx="8229600" cy="2031325"/>
          </a:xfrm>
        </p:spPr>
        <p:txBody>
          <a:bodyPr>
            <a:spAutoFit/>
          </a:bodyPr>
          <a:lstStyle/>
          <a:p>
            <a:r>
              <a:rPr lang="en-US" b="1" dirty="0">
                <a:latin typeface="Arial" charset="0"/>
              </a:rPr>
              <a:t>Immediate hypersensitivity</a:t>
            </a:r>
          </a:p>
          <a:p>
            <a:pPr lvl="1"/>
            <a:r>
              <a:rPr lang="en-US" dirty="0">
                <a:latin typeface="Arial" charset="0"/>
              </a:rPr>
              <a:t>Also called </a:t>
            </a:r>
            <a:r>
              <a:rPr lang="en-US" b="1" dirty="0">
                <a:latin typeface="Arial" charset="0"/>
              </a:rPr>
              <a:t>acute</a:t>
            </a:r>
            <a:r>
              <a:rPr lang="en-US" dirty="0">
                <a:latin typeface="Arial" charset="0"/>
              </a:rPr>
              <a:t> (</a:t>
            </a:r>
            <a:r>
              <a:rPr lang="en-US" b="1" dirty="0">
                <a:latin typeface="Arial" charset="0"/>
              </a:rPr>
              <a:t>type I</a:t>
            </a:r>
            <a:r>
              <a:rPr lang="en-US" dirty="0">
                <a:latin typeface="Arial" charset="0"/>
              </a:rPr>
              <a:t>) </a:t>
            </a:r>
            <a:r>
              <a:rPr lang="en-US" b="1" dirty="0">
                <a:latin typeface="Arial" charset="0"/>
              </a:rPr>
              <a:t>hypersensitivities</a:t>
            </a:r>
            <a:r>
              <a:rPr lang="en-US" dirty="0">
                <a:latin typeface="Arial" charset="0"/>
              </a:rPr>
              <a:t> (</a:t>
            </a:r>
            <a:r>
              <a:rPr lang="en-US" b="1" dirty="0">
                <a:latin typeface="Arial" charset="0"/>
              </a:rPr>
              <a:t>allergies</a:t>
            </a:r>
            <a:r>
              <a:rPr lang="en-US" dirty="0">
                <a:latin typeface="Arial" charset="0"/>
              </a:rPr>
              <a:t>); begin in seconds after contact with </a:t>
            </a:r>
            <a:r>
              <a:rPr lang="en-US" b="1" dirty="0">
                <a:latin typeface="Arial" charset="0"/>
              </a:rPr>
              <a:t>allergen</a:t>
            </a:r>
            <a:r>
              <a:rPr lang="en-US" dirty="0">
                <a:latin typeface="Arial" charset="0"/>
              </a:rPr>
              <a:t>, antigen that causes allergic reaction</a:t>
            </a:r>
          </a:p>
          <a:p>
            <a:pPr lvl="1"/>
            <a:r>
              <a:rPr lang="en-US" dirty="0">
                <a:latin typeface="Arial" charset="0"/>
              </a:rPr>
              <a:t>Initial contact with allergen is asymptomatic but sensitizes person </a:t>
            </a:r>
          </a:p>
          <a:p>
            <a:pPr lvl="1"/>
            <a:r>
              <a:rPr lang="en-US" dirty="0">
                <a:latin typeface="Arial" charset="0"/>
              </a:rPr>
              <a:t>Activated IgE against antigen binds to mast cells and basophils</a:t>
            </a:r>
            <a:endParaRPr lang="en-US" dirty="0">
              <a:latin typeface="Arial" charset="0"/>
              <a:sym typeface="Wingdings" charset="0"/>
            </a:endParaRPr>
          </a:p>
          <a:p>
            <a:pPr lvl="1"/>
            <a:r>
              <a:rPr lang="en-US" dirty="0">
                <a:latin typeface="Arial" charset="0"/>
              </a:rPr>
              <a:t>Later encounter with same allergen </a:t>
            </a:r>
            <a:r>
              <a:rPr lang="en-US" dirty="0">
                <a:latin typeface="Arial" charset="0"/>
                <a:sym typeface="Wingdings" charset="0"/>
              </a:rPr>
              <a:t>causes </a:t>
            </a:r>
            <a:r>
              <a:rPr lang="en-US" dirty="0">
                <a:latin typeface="Arial" charset="0"/>
              </a:rPr>
              <a:t>flood of histamine release from IgEs, resulting in induced inflammatory response</a:t>
            </a:r>
          </a:p>
        </p:txBody>
      </p:sp>
    </p:spTree>
    <p:extLst>
      <p:ext uri="{BB962C8B-B14F-4D97-AF65-F5344CB8AC3E}">
        <p14:creationId xmlns:p14="http://schemas.microsoft.com/office/powerpoint/2010/main" val="470348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Hypersensitivities </a:t>
            </a:r>
            <a:r>
              <a:rPr lang="en-US" altLang="en-US" sz="2800" dirty="0">
                <a:latin typeface="Times New Roman"/>
              </a:rPr>
              <a:t>(3 of 4)</a:t>
            </a:r>
            <a:endParaRPr lang="en-IN" sz="2800" dirty="0">
              <a:latin typeface="Times New Roman"/>
            </a:endParaRPr>
          </a:p>
        </p:txBody>
      </p:sp>
      <p:sp>
        <p:nvSpPr>
          <p:cNvPr id="3" name="Content Placeholder 2"/>
          <p:cNvSpPr>
            <a:spLocks noGrp="1"/>
          </p:cNvSpPr>
          <p:nvPr>
            <p:ph idx="1"/>
          </p:nvPr>
        </p:nvSpPr>
        <p:spPr>
          <a:xfrm>
            <a:off x="457200" y="1600200"/>
            <a:ext cx="8229600" cy="2354491"/>
          </a:xfrm>
        </p:spPr>
        <p:txBody>
          <a:bodyPr>
            <a:spAutoFit/>
          </a:bodyPr>
          <a:lstStyle/>
          <a:p>
            <a:r>
              <a:rPr lang="en-US" b="1" dirty="0">
                <a:latin typeface="Arial" charset="0"/>
              </a:rPr>
              <a:t>Immediate hypersensitivity (cont.)</a:t>
            </a:r>
          </a:p>
          <a:p>
            <a:pPr lvl="1"/>
            <a:r>
              <a:rPr lang="en-US" dirty="0">
                <a:latin typeface="Arial" charset="0"/>
              </a:rPr>
              <a:t>Histamines </a:t>
            </a:r>
            <a:r>
              <a:rPr lang="en-US" dirty="0">
                <a:latin typeface="Arial" charset="0"/>
                <a:sym typeface="Wingdings" charset="0"/>
              </a:rPr>
              <a:t>causes vasodilation and leakiness of the vessels, leading to symptoms of runny nose, itchy hives, or watery eyes</a:t>
            </a:r>
          </a:p>
          <a:p>
            <a:pPr lvl="2"/>
            <a:r>
              <a:rPr lang="en-US" dirty="0">
                <a:latin typeface="Arial" charset="0"/>
                <a:sym typeface="Wingdings" charset="0"/>
              </a:rPr>
              <a:t>Asthma can occur if allergen is inhaled</a:t>
            </a:r>
          </a:p>
          <a:p>
            <a:pPr lvl="2"/>
            <a:r>
              <a:rPr lang="en-US" dirty="0">
                <a:latin typeface="Arial" charset="0"/>
                <a:sym typeface="Wingdings" charset="0"/>
              </a:rPr>
              <a:t>Antihistamines are needed to control</a:t>
            </a:r>
          </a:p>
          <a:p>
            <a:pPr lvl="1"/>
            <a:r>
              <a:rPr lang="en-US" dirty="0">
                <a:latin typeface="Arial" charset="0"/>
              </a:rPr>
              <a:t>Allergic reactions can be local or systemic</a:t>
            </a:r>
          </a:p>
          <a:p>
            <a:pPr lvl="2"/>
            <a:r>
              <a:rPr lang="en-US" dirty="0">
                <a:latin typeface="Arial" charset="0"/>
              </a:rPr>
              <a:t>Local reaction involves mast cells of skin or respiratory or gastrointestinal mucosa</a:t>
            </a:r>
          </a:p>
        </p:txBody>
      </p:sp>
    </p:spTree>
    <p:extLst>
      <p:ext uri="{BB962C8B-B14F-4D97-AF65-F5344CB8AC3E}">
        <p14:creationId xmlns:p14="http://schemas.microsoft.com/office/powerpoint/2010/main" val="470348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Hypersensitivities </a:t>
            </a:r>
            <a:r>
              <a:rPr lang="en-US" altLang="en-US" sz="2800" dirty="0">
                <a:latin typeface="Times New Roman"/>
              </a:rPr>
              <a:t>(4 of 4)</a:t>
            </a:r>
            <a:endParaRPr lang="en-IN" sz="2800" dirty="0">
              <a:latin typeface="Times New Roman"/>
            </a:endParaRPr>
          </a:p>
        </p:txBody>
      </p:sp>
      <p:sp>
        <p:nvSpPr>
          <p:cNvPr id="3" name="Content Placeholder 2"/>
          <p:cNvSpPr>
            <a:spLocks noGrp="1"/>
          </p:cNvSpPr>
          <p:nvPr>
            <p:ph idx="1"/>
          </p:nvPr>
        </p:nvSpPr>
        <p:spPr>
          <a:xfrm>
            <a:off x="457200" y="1600200"/>
            <a:ext cx="8229600" cy="2108269"/>
          </a:xfrm>
        </p:spPr>
        <p:txBody>
          <a:bodyPr>
            <a:spAutoFit/>
          </a:bodyPr>
          <a:lstStyle/>
          <a:p>
            <a:r>
              <a:rPr lang="en-US" b="1" dirty="0">
                <a:latin typeface="Arial" charset="0"/>
              </a:rPr>
              <a:t>Immediate hypersensitivity (cont.)</a:t>
            </a:r>
          </a:p>
          <a:p>
            <a:pPr lvl="1"/>
            <a:r>
              <a:rPr lang="en-US" dirty="0">
                <a:latin typeface="Arial" charset="0"/>
              </a:rPr>
              <a:t>Systemic response is </a:t>
            </a:r>
            <a:r>
              <a:rPr lang="en-US" b="1" dirty="0">
                <a:latin typeface="Arial" charset="0"/>
              </a:rPr>
              <a:t>anaphylactic shock</a:t>
            </a:r>
          </a:p>
          <a:p>
            <a:pPr lvl="2"/>
            <a:r>
              <a:rPr lang="en-US" dirty="0">
                <a:latin typeface="Arial" charset="0"/>
              </a:rPr>
              <a:t>Usually seen with injected allergens (example: bee sting)</a:t>
            </a:r>
          </a:p>
          <a:p>
            <a:pPr lvl="2"/>
            <a:r>
              <a:rPr lang="en-US" dirty="0">
                <a:latin typeface="Arial" charset="0"/>
              </a:rPr>
              <a:t>Bronchioles constrict, making breathing difficult</a:t>
            </a:r>
          </a:p>
          <a:p>
            <a:pPr lvl="2"/>
            <a:r>
              <a:rPr lang="en-US" dirty="0">
                <a:latin typeface="Arial" charset="0"/>
              </a:rPr>
              <a:t>Vasodilation results in low blood volume, which could cause circulatory collapse</a:t>
            </a:r>
          </a:p>
          <a:p>
            <a:pPr lvl="2"/>
            <a:r>
              <a:rPr lang="en-US" dirty="0">
                <a:latin typeface="Arial" charset="0"/>
              </a:rPr>
              <a:t>Treatment: epinephrine </a:t>
            </a:r>
          </a:p>
        </p:txBody>
      </p:sp>
    </p:spTree>
    <p:extLst>
      <p:ext uri="{BB962C8B-B14F-4D97-AF65-F5344CB8AC3E}">
        <p14:creationId xmlns:p14="http://schemas.microsoft.com/office/powerpoint/2010/main" val="47034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465"/>
            <a:ext cx="8382000" cy="954107"/>
          </a:xfrm>
        </p:spPr>
        <p:txBody>
          <a:bodyPr wrap="square">
            <a:spAutoFit/>
          </a:bodyPr>
          <a:lstStyle/>
          <a:p>
            <a:r>
              <a:rPr lang="en-US" altLang="en-US" dirty="0">
                <a:latin typeface="Times New Roman"/>
              </a:rPr>
              <a:t>MHC Proteins and Antigen Presentation</a:t>
            </a:r>
            <a:br>
              <a:rPr lang="en-US" altLang="en-US" dirty="0">
                <a:latin typeface="Times New Roman"/>
              </a:rPr>
            </a:br>
            <a:r>
              <a:rPr lang="en-US" altLang="en-US" sz="2800" dirty="0">
                <a:latin typeface="Times New Roman"/>
              </a:rPr>
              <a:t>(1 of 6)</a:t>
            </a:r>
            <a:endParaRPr lang="en-IN" sz="2800" dirty="0">
              <a:latin typeface="Times New Roman"/>
            </a:endParaRPr>
          </a:p>
        </p:txBody>
      </p:sp>
      <p:sp>
        <p:nvSpPr>
          <p:cNvPr id="4" name="Content Placeholder 3"/>
          <p:cNvSpPr>
            <a:spLocks noGrp="1"/>
          </p:cNvSpPr>
          <p:nvPr>
            <p:ph idx="1"/>
          </p:nvPr>
        </p:nvSpPr>
        <p:spPr>
          <a:xfrm>
            <a:off x="457581" y="1643126"/>
            <a:ext cx="8229600" cy="1177245"/>
          </a:xfrm>
        </p:spPr>
        <p:txBody>
          <a:bodyPr>
            <a:spAutoFit/>
          </a:bodyPr>
          <a:lstStyle/>
          <a:p>
            <a:r>
              <a:rPr lang="en-US" dirty="0">
                <a:latin typeface="Arial"/>
              </a:rPr>
              <a:t>T cells respond only to </a:t>
            </a:r>
            <a:r>
              <a:rPr lang="en-US" i="1" dirty="0">
                <a:latin typeface="Arial"/>
              </a:rPr>
              <a:t>processed</a:t>
            </a:r>
            <a:r>
              <a:rPr lang="en-US" dirty="0">
                <a:latin typeface="Arial"/>
              </a:rPr>
              <a:t> fragments of antigens displayed on surfaces of cells by major histocompatibility complex (MHC) proteins</a:t>
            </a:r>
          </a:p>
          <a:p>
            <a:r>
              <a:rPr lang="en-US" dirty="0">
                <a:latin typeface="Arial"/>
              </a:rPr>
              <a:t>Antigen presentation is vital for activation of naive T cells and normal functioning of effector T cells</a:t>
            </a:r>
          </a:p>
        </p:txBody>
      </p:sp>
    </p:spTree>
    <p:extLst>
      <p:ext uri="{BB962C8B-B14F-4D97-AF65-F5344CB8AC3E}">
        <p14:creationId xmlns:p14="http://schemas.microsoft.com/office/powerpoint/2010/main" val="875492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68268"/>
            <a:ext cx="4114419" cy="1969770"/>
          </a:xfrm>
        </p:spPr>
        <p:txBody>
          <a:bodyPr wrap="square">
            <a:spAutoFit/>
          </a:bodyPr>
          <a:lstStyle/>
          <a:p>
            <a:r>
              <a:rPr lang="en-US" sz="3200" dirty="0">
                <a:latin typeface="Times New Roman"/>
              </a:rPr>
              <a:t>Mechanism of an Acute Allergic (Immediate</a:t>
            </a:r>
            <a:br>
              <a:rPr lang="en-US" sz="3200" dirty="0">
                <a:latin typeface="Times New Roman"/>
              </a:rPr>
            </a:br>
            <a:r>
              <a:rPr lang="en-US" sz="3200" dirty="0">
                <a:latin typeface="Times New Roman"/>
              </a:rPr>
              <a:t>Hypersensitivity) Response </a:t>
            </a:r>
            <a:r>
              <a:rPr lang="en-US" altLang="en-US" sz="2400" dirty="0">
                <a:latin typeface="Times New Roman"/>
              </a:rPr>
              <a:t>(1 of 6)</a:t>
            </a:r>
            <a:endParaRPr lang="en-US" sz="2400" dirty="0">
              <a:latin typeface="Times New Roman"/>
            </a:endParaRPr>
          </a:p>
        </p:txBody>
      </p:sp>
      <p:pic>
        <p:nvPicPr>
          <p:cNvPr id="7170" name="Picture 2" descr="This figure depicts the steps involved in the sensitization stage and subsequent (secondary) responses to an allergen.&#10;- Sensitization stage:&#10;- Step 1: Antigen (allergen) invades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40" y="229561"/>
            <a:ext cx="2400300" cy="56324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a:xfrm>
            <a:off x="457200" y="5991870"/>
            <a:ext cx="8229600" cy="230832"/>
          </a:xfrm>
        </p:spPr>
        <p:txBody>
          <a:bodyPr/>
          <a:lstStyle/>
          <a:p>
            <a:r>
              <a:rPr lang="en-US" sz="1500" b="1" dirty="0">
                <a:solidFill>
                  <a:srgbClr val="007FA3"/>
                </a:solidFill>
              </a:rPr>
              <a:t>Figure 21.20 </a:t>
            </a:r>
            <a:r>
              <a:rPr lang="en-US" sz="1500" dirty="0"/>
              <a:t>Mechanism of an acute allergic (immediate hypersensitivity) response.</a:t>
            </a:r>
          </a:p>
        </p:txBody>
      </p:sp>
    </p:spTree>
    <p:extLst>
      <p:ext uri="{BB962C8B-B14F-4D97-AF65-F5344CB8AC3E}">
        <p14:creationId xmlns:p14="http://schemas.microsoft.com/office/powerpoint/2010/main" val="2188174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68268"/>
            <a:ext cx="4114419" cy="1969770"/>
          </a:xfrm>
        </p:spPr>
        <p:txBody>
          <a:bodyPr wrap="square">
            <a:spAutoFit/>
          </a:bodyPr>
          <a:lstStyle/>
          <a:p>
            <a:r>
              <a:rPr lang="en-US" sz="3200" dirty="0">
                <a:latin typeface="Times New Roman"/>
              </a:rPr>
              <a:t>Mechanism of an Acute Allergic (Immediate</a:t>
            </a:r>
            <a:br>
              <a:rPr lang="en-US" sz="3200" dirty="0">
                <a:latin typeface="Times New Roman"/>
              </a:rPr>
            </a:br>
            <a:r>
              <a:rPr lang="en-US" sz="3200" dirty="0">
                <a:latin typeface="Times New Roman"/>
              </a:rPr>
              <a:t>Hypersensitivity) Response </a:t>
            </a:r>
            <a:r>
              <a:rPr lang="en-US" altLang="en-US" sz="2400" dirty="0">
                <a:latin typeface="Times New Roman"/>
              </a:rPr>
              <a:t>(2 of 6)</a:t>
            </a:r>
            <a:endParaRPr lang="en-US" sz="2400" dirty="0">
              <a:latin typeface="Times New Roman"/>
            </a:endParaRPr>
          </a:p>
        </p:txBody>
      </p:sp>
      <p:pic>
        <p:nvPicPr>
          <p:cNvPr id="8194" name="Picture 2" descr="This figure depicts the steps involved in the sensitization stage and subsequent (secondary) responses to an allergen.&#10;- Sensitization stage:&#10;- Step 1: Antigen (allergen) invades body.&#10;- Step 2: Plasma cells produce large amounts of class IgE antibodies against aller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189" y="228600"/>
            <a:ext cx="2420256" cy="56770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a:xfrm>
            <a:off x="457200" y="5989949"/>
            <a:ext cx="8229600" cy="230832"/>
          </a:xfrm>
        </p:spPr>
        <p:txBody>
          <a:bodyPr/>
          <a:lstStyle/>
          <a:p>
            <a:r>
              <a:rPr lang="en-US" sz="1500" b="1" dirty="0">
                <a:solidFill>
                  <a:srgbClr val="007FA3"/>
                </a:solidFill>
              </a:rPr>
              <a:t>Figure 21.20 </a:t>
            </a:r>
            <a:r>
              <a:rPr lang="en-US" sz="1500" dirty="0"/>
              <a:t>Mechanism of an acute allergic (immediate hypersensitivity) response.</a:t>
            </a:r>
          </a:p>
        </p:txBody>
      </p:sp>
    </p:spTree>
    <p:extLst>
      <p:ext uri="{BB962C8B-B14F-4D97-AF65-F5344CB8AC3E}">
        <p14:creationId xmlns:p14="http://schemas.microsoft.com/office/powerpoint/2010/main" val="3446408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68268"/>
            <a:ext cx="4114419" cy="1969770"/>
          </a:xfrm>
        </p:spPr>
        <p:txBody>
          <a:bodyPr wrap="square">
            <a:spAutoFit/>
          </a:bodyPr>
          <a:lstStyle/>
          <a:p>
            <a:r>
              <a:rPr lang="en-US" sz="3200" dirty="0">
                <a:latin typeface="Times New Roman"/>
              </a:rPr>
              <a:t>Mechanism of an Acute Allergic (Immediate</a:t>
            </a:r>
            <a:br>
              <a:rPr lang="en-US" sz="3200" dirty="0">
                <a:latin typeface="Times New Roman"/>
              </a:rPr>
            </a:br>
            <a:r>
              <a:rPr lang="en-US" sz="3200" dirty="0">
                <a:latin typeface="Times New Roman"/>
              </a:rPr>
              <a:t>Hypersensitivity) Response </a:t>
            </a:r>
            <a:r>
              <a:rPr lang="en-US" altLang="en-US" sz="2200" dirty="0">
                <a:latin typeface="Times New Roman"/>
              </a:rPr>
              <a:t>(3 of 6)</a:t>
            </a:r>
            <a:endParaRPr lang="en-US" sz="2200" dirty="0">
              <a:latin typeface="Times New Roman"/>
            </a:endParaRPr>
          </a:p>
        </p:txBody>
      </p:sp>
      <p:pic>
        <p:nvPicPr>
          <p:cNvPr id="9218" name="Picture 2" descr="This figure depicts the steps involved in the sensitization stage and subsequent (secondary) responses to an allergen.&#10;- Sensitization stage:&#10;- Step 1: Antigen (allergen) invades body.&#10;- Step 2: Plasma cells produce large amounts of class IgE antibodies against allergen.&#10;- Step 3: IgE antibodies attach to mast cells in body tissues (and to circulating basoph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40" y="228600"/>
            <a:ext cx="2406650" cy="56451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a:xfrm>
            <a:off x="457200" y="5991870"/>
            <a:ext cx="8229600" cy="230832"/>
          </a:xfrm>
        </p:spPr>
        <p:txBody>
          <a:bodyPr/>
          <a:lstStyle/>
          <a:p>
            <a:r>
              <a:rPr lang="en-US" sz="1500" b="1" dirty="0">
                <a:solidFill>
                  <a:srgbClr val="007FA3"/>
                </a:solidFill>
              </a:rPr>
              <a:t>Figure 21.20 </a:t>
            </a:r>
            <a:r>
              <a:rPr lang="en-US" sz="1500" dirty="0"/>
              <a:t>Mechanism of an acute allergic (immediate hypersensitivity) response.</a:t>
            </a:r>
          </a:p>
        </p:txBody>
      </p:sp>
    </p:spTree>
    <p:extLst>
      <p:ext uri="{BB962C8B-B14F-4D97-AF65-F5344CB8AC3E}">
        <p14:creationId xmlns:p14="http://schemas.microsoft.com/office/powerpoint/2010/main" val="3446408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68268"/>
            <a:ext cx="4114419" cy="1969770"/>
          </a:xfrm>
        </p:spPr>
        <p:txBody>
          <a:bodyPr wrap="square">
            <a:spAutoFit/>
          </a:bodyPr>
          <a:lstStyle/>
          <a:p>
            <a:r>
              <a:rPr lang="en-US" sz="3200" dirty="0">
                <a:latin typeface="Times New Roman"/>
              </a:rPr>
              <a:t>Mechanism of an Acute Allergic (Immediate</a:t>
            </a:r>
            <a:br>
              <a:rPr lang="en-US" sz="3200" dirty="0">
                <a:latin typeface="Times New Roman"/>
              </a:rPr>
            </a:br>
            <a:r>
              <a:rPr lang="en-US" sz="3200" dirty="0">
                <a:latin typeface="Times New Roman"/>
              </a:rPr>
              <a:t>Hypersensitivity) Response </a:t>
            </a:r>
            <a:r>
              <a:rPr lang="en-US" altLang="en-US" sz="2200" dirty="0">
                <a:latin typeface="Times New Roman"/>
              </a:rPr>
              <a:t>(4 of 6)</a:t>
            </a:r>
            <a:endParaRPr lang="en-US" sz="2200" dirty="0">
              <a:latin typeface="Times New Roman"/>
            </a:endParaRPr>
          </a:p>
        </p:txBody>
      </p:sp>
      <p:pic>
        <p:nvPicPr>
          <p:cNvPr id="10242" name="Picture 2" descr="This figure depicts the steps involved in the sensitization stage and subsequent (secondary) responses to an allergen.&#10;- Sensitization stage:&#10;- Step 1:  Antigen (allergen) invades body.&#10;- Step 2:  Plasma cells produce large amounts of class IgE antibodies against allergen.&#10;- Step 3:  IgE antibodies attach to mast cells in body tissues (and to circulating basophils).&#10;- Subsequent (secondary) responses:&#10;- Step 4:  More of same antigen invades bod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348" y="188639"/>
            <a:ext cx="2438747" cy="57246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a:xfrm>
            <a:off x="457200" y="5994006"/>
            <a:ext cx="8229600" cy="270843"/>
          </a:xfrm>
        </p:spPr>
        <p:txBody>
          <a:bodyPr/>
          <a:lstStyle/>
          <a:p>
            <a:r>
              <a:rPr lang="en-US" b="1" dirty="0">
                <a:solidFill>
                  <a:srgbClr val="007FA3"/>
                </a:solidFill>
              </a:rPr>
              <a:t>Figure 21.20 </a:t>
            </a:r>
            <a:r>
              <a:rPr lang="en-US" dirty="0"/>
              <a:t>Mechanism of an acute allergic (immediate hypersensitivity) response.</a:t>
            </a:r>
          </a:p>
        </p:txBody>
      </p:sp>
    </p:spTree>
    <p:extLst>
      <p:ext uri="{BB962C8B-B14F-4D97-AF65-F5344CB8AC3E}">
        <p14:creationId xmlns:p14="http://schemas.microsoft.com/office/powerpoint/2010/main" val="3446408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68268"/>
            <a:ext cx="4114419" cy="1969770"/>
          </a:xfrm>
        </p:spPr>
        <p:txBody>
          <a:bodyPr wrap="square">
            <a:spAutoFit/>
          </a:bodyPr>
          <a:lstStyle/>
          <a:p>
            <a:r>
              <a:rPr lang="en-US" sz="3200" dirty="0">
                <a:latin typeface="Times New Roman"/>
              </a:rPr>
              <a:t>Mechanism of an Acute Allergic (Immediate</a:t>
            </a:r>
            <a:br>
              <a:rPr lang="en-US" sz="3200" dirty="0">
                <a:latin typeface="Times New Roman"/>
              </a:rPr>
            </a:br>
            <a:r>
              <a:rPr lang="en-US" sz="3200" dirty="0">
                <a:latin typeface="Times New Roman"/>
              </a:rPr>
              <a:t>Hypersensitivity) Response </a:t>
            </a:r>
            <a:r>
              <a:rPr lang="en-US" altLang="en-US" sz="2200" dirty="0">
                <a:latin typeface="Times New Roman"/>
              </a:rPr>
              <a:t>(5 of 6)</a:t>
            </a:r>
            <a:endParaRPr lang="en-US" sz="2200" dirty="0">
              <a:latin typeface="Times New Roman"/>
            </a:endParaRPr>
          </a:p>
        </p:txBody>
      </p:sp>
      <p:pic>
        <p:nvPicPr>
          <p:cNvPr id="11266" name="Picture 2" descr="This figure depicts the steps involved in the sensitization stage and subsequent (secondary) responses to an allergen.&#10;- Sensitization stage:&#10;- Step 1:  Antigen (allergen) invades body.&#10;- Step 2:  Plasma cells produce large amounts of class IgE antibodies against allergen.&#10;- Step 3:  IgE antibodies attach to mast cells in body tissues (and to circulating basophils).&#10;- Subsequent (secondary) responses:&#10;- Step 4:  More of same antigen invades body.&#10;- Step 5:  Antigen combines with IgE attached to mast cells (and basophils), which triggers degranulation and release of histamine (and other chemical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215279"/>
            <a:ext cx="2506740" cy="56650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a:xfrm>
            <a:off x="457200" y="5991870"/>
            <a:ext cx="8229600" cy="270843"/>
          </a:xfrm>
        </p:spPr>
        <p:txBody>
          <a:bodyPr/>
          <a:lstStyle/>
          <a:p>
            <a:r>
              <a:rPr lang="en-US" b="1" dirty="0">
                <a:solidFill>
                  <a:srgbClr val="007FA3"/>
                </a:solidFill>
              </a:rPr>
              <a:t>Figure 21.20 </a:t>
            </a:r>
            <a:r>
              <a:rPr lang="en-US" dirty="0"/>
              <a:t>Mechanism of an acute allergic (immediate hypersensitivity) response.</a:t>
            </a:r>
          </a:p>
        </p:txBody>
      </p:sp>
    </p:spTree>
    <p:extLst>
      <p:ext uri="{BB962C8B-B14F-4D97-AF65-F5344CB8AC3E}">
        <p14:creationId xmlns:p14="http://schemas.microsoft.com/office/powerpoint/2010/main" val="3446408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68268"/>
            <a:ext cx="4114419" cy="1969770"/>
          </a:xfrm>
        </p:spPr>
        <p:txBody>
          <a:bodyPr wrap="square">
            <a:spAutoFit/>
          </a:bodyPr>
          <a:lstStyle/>
          <a:p>
            <a:r>
              <a:rPr lang="en-US" sz="3200" dirty="0">
                <a:latin typeface="Times New Roman"/>
              </a:rPr>
              <a:t>Mechanism of an Acute Allergic (Immediate</a:t>
            </a:r>
            <a:br>
              <a:rPr lang="en-US" sz="3200" dirty="0">
                <a:latin typeface="Times New Roman"/>
              </a:rPr>
            </a:br>
            <a:r>
              <a:rPr lang="en-US" sz="3200" dirty="0">
                <a:latin typeface="Times New Roman"/>
              </a:rPr>
              <a:t>Hypersensitivity) Response </a:t>
            </a:r>
            <a:r>
              <a:rPr lang="en-US" altLang="en-US" sz="2200" dirty="0">
                <a:latin typeface="Times New Roman"/>
              </a:rPr>
              <a:t>(6 of 6)</a:t>
            </a:r>
            <a:endParaRPr lang="en-US" sz="2200" dirty="0">
              <a:latin typeface="Times New Roman"/>
            </a:endParaRPr>
          </a:p>
        </p:txBody>
      </p:sp>
      <p:pic>
        <p:nvPicPr>
          <p:cNvPr id="12290" name="Picture 2" descr="This figure depicts the steps involved in the sensitization stage and subsequent (secondary) responses to an allergen.&#10;- Sensitization stage:&#10;- Step 1:  Antigen (allergen) invades body.&#10;- Step 2:  Plasma cells produce large amounts of class IgE antibodies against allergen.&#10;- Step 3:  IgE antibodies attach to mast cells in body tissues (and to circulating basophils).&#10;- Subsequent (secondary) responses:&#10;- Step 4:  More of same antigen invades body.&#10;- Step 5:  Antigen combines with IgE attached to mast cells (and basophils), which triggers degranulation and release of histamine (and other chemicals).&#10;- Step 6:  Histamine causes blood vessels to dilate and become leaky, which promotes edema; stimulates secretion of large amounts of mucus; and causes smooth muscles to contract. (If respiratory system is site of antigen entry, asthma may ensure).&#10;"/>
          <p:cNvPicPr>
            <a:picLocks noChangeAspect="1" noChangeArrowheads="1"/>
          </p:cNvPicPr>
          <p:nvPr/>
        </p:nvPicPr>
        <p:blipFill rotWithShape="1">
          <a:blip r:embed="rId3">
            <a:extLst>
              <a:ext uri="{28A0092B-C50C-407E-A947-70E740481C1C}">
                <a14:useLocalDpi xmlns:a14="http://schemas.microsoft.com/office/drawing/2010/main" val="0"/>
              </a:ext>
            </a:extLst>
          </a:blip>
          <a:srcRect b="2539"/>
          <a:stretch/>
        </p:blipFill>
        <p:spPr bwMode="auto">
          <a:xfrm>
            <a:off x="6263640" y="224231"/>
            <a:ext cx="2424745" cy="563608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a:xfrm>
            <a:off x="457200" y="5994006"/>
            <a:ext cx="8229600" cy="270843"/>
          </a:xfrm>
        </p:spPr>
        <p:txBody>
          <a:bodyPr/>
          <a:lstStyle/>
          <a:p>
            <a:r>
              <a:rPr lang="en-US" b="1" dirty="0">
                <a:solidFill>
                  <a:srgbClr val="007FA3"/>
                </a:solidFill>
              </a:rPr>
              <a:t>Figure 21.20 </a:t>
            </a:r>
            <a:r>
              <a:rPr lang="en-US" dirty="0"/>
              <a:t>Mechanism of an acute allergic (immediate hypersensitivity) response.</a:t>
            </a:r>
          </a:p>
        </p:txBody>
      </p:sp>
    </p:spTree>
    <p:extLst>
      <p:ext uri="{BB962C8B-B14F-4D97-AF65-F5344CB8AC3E}">
        <p14:creationId xmlns:p14="http://schemas.microsoft.com/office/powerpoint/2010/main" val="3446408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Hypersensitivities </a:t>
            </a:r>
            <a:r>
              <a:rPr lang="en-US" altLang="en-US" sz="2800" dirty="0">
                <a:latin typeface="Times New Roman"/>
              </a:rPr>
              <a:t>(1 of 3)</a:t>
            </a:r>
            <a:endParaRPr lang="en-IN" sz="2800" dirty="0">
              <a:latin typeface="Times New Roman"/>
            </a:endParaRPr>
          </a:p>
        </p:txBody>
      </p:sp>
      <p:sp>
        <p:nvSpPr>
          <p:cNvPr id="3" name="Content Placeholder 2"/>
          <p:cNvSpPr>
            <a:spLocks noGrp="1"/>
          </p:cNvSpPr>
          <p:nvPr>
            <p:ph idx="1"/>
          </p:nvPr>
        </p:nvSpPr>
        <p:spPr>
          <a:xfrm>
            <a:off x="457200" y="1600200"/>
            <a:ext cx="8229600" cy="2354491"/>
          </a:xfrm>
        </p:spPr>
        <p:txBody>
          <a:bodyPr>
            <a:spAutoFit/>
          </a:bodyPr>
          <a:lstStyle/>
          <a:p>
            <a:r>
              <a:rPr lang="en-US" b="1" dirty="0">
                <a:latin typeface="Arial" charset="0"/>
              </a:rPr>
              <a:t>Subacute hypersensitivities</a:t>
            </a:r>
          </a:p>
          <a:p>
            <a:pPr lvl="1"/>
            <a:r>
              <a:rPr lang="en-US" dirty="0">
                <a:latin typeface="Arial" charset="0"/>
              </a:rPr>
              <a:t>Caused by IgM and IgG transferred via blood plasma or serum</a:t>
            </a:r>
          </a:p>
          <a:p>
            <a:pPr lvl="1"/>
            <a:r>
              <a:rPr lang="en-US" dirty="0">
                <a:latin typeface="Arial" charset="0"/>
              </a:rPr>
              <a:t>Slow onset (1–3 hours) and long duration </a:t>
            </a:r>
            <a:br>
              <a:rPr lang="en-US" dirty="0">
                <a:latin typeface="Arial" charset="0"/>
              </a:rPr>
            </a:br>
            <a:r>
              <a:rPr lang="en-US" dirty="0">
                <a:latin typeface="Arial" charset="0"/>
              </a:rPr>
              <a:t>(10–15 hours)</a:t>
            </a:r>
          </a:p>
          <a:p>
            <a:pPr lvl="1"/>
            <a:r>
              <a:rPr lang="en-US" b="1" dirty="0">
                <a:latin typeface="Arial" charset="0"/>
              </a:rPr>
              <a:t>Cytotoxic (type II) reactions</a:t>
            </a:r>
          </a:p>
          <a:p>
            <a:pPr lvl="2">
              <a:buFont typeface="Arial" panose="020B0604020202020204" pitchFamily="34" charset="0"/>
              <a:buChar char="•"/>
            </a:pPr>
            <a:r>
              <a:rPr lang="en-US" dirty="0">
                <a:latin typeface="Arial" charset="0"/>
              </a:rPr>
              <a:t>Antibodies bind to antigens on specific body cells, stimulate phagocytosis and complement-mediated lysis of cellular antigens</a:t>
            </a:r>
          </a:p>
          <a:p>
            <a:pPr lvl="2">
              <a:buFont typeface="Arial" panose="020B0604020202020204" pitchFamily="34" charset="0"/>
              <a:buChar char="•"/>
            </a:pPr>
            <a:r>
              <a:rPr lang="en-US" dirty="0">
                <a:latin typeface="Arial" charset="0"/>
              </a:rPr>
              <a:t>Example: mismatched blood transfusion reaction</a:t>
            </a:r>
          </a:p>
        </p:txBody>
      </p:sp>
    </p:spTree>
    <p:extLst>
      <p:ext uri="{BB962C8B-B14F-4D97-AF65-F5344CB8AC3E}">
        <p14:creationId xmlns:p14="http://schemas.microsoft.com/office/powerpoint/2010/main" val="1231636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Hypersensitivities </a:t>
            </a:r>
            <a:r>
              <a:rPr lang="en-US" altLang="en-US" sz="2800" dirty="0">
                <a:latin typeface="Times New Roman"/>
              </a:rPr>
              <a:t>(2 of 3)</a:t>
            </a:r>
            <a:endParaRPr lang="en-IN" sz="2800" dirty="0">
              <a:latin typeface="Times New Roman"/>
            </a:endParaRPr>
          </a:p>
        </p:txBody>
      </p:sp>
      <p:sp>
        <p:nvSpPr>
          <p:cNvPr id="3" name="Content Placeholder 2"/>
          <p:cNvSpPr>
            <a:spLocks noGrp="1"/>
          </p:cNvSpPr>
          <p:nvPr>
            <p:ph idx="1"/>
          </p:nvPr>
        </p:nvSpPr>
        <p:spPr>
          <a:xfrm>
            <a:off x="457200" y="1600200"/>
            <a:ext cx="8229600" cy="2185214"/>
          </a:xfrm>
        </p:spPr>
        <p:txBody>
          <a:bodyPr>
            <a:spAutoFit/>
          </a:bodyPr>
          <a:lstStyle/>
          <a:p>
            <a:r>
              <a:rPr lang="en-US" b="1" dirty="0">
                <a:latin typeface="Arial" charset="0"/>
              </a:rPr>
              <a:t>Subacute hypersensitivities (cont.)</a:t>
            </a:r>
          </a:p>
          <a:p>
            <a:pPr lvl="1"/>
            <a:r>
              <a:rPr lang="en-US" b="1" dirty="0">
                <a:latin typeface="Arial" charset="0"/>
              </a:rPr>
              <a:t>Immune complex (type III) hypersensitivity</a:t>
            </a:r>
          </a:p>
          <a:p>
            <a:pPr lvl="2"/>
            <a:r>
              <a:rPr lang="en-US" dirty="0">
                <a:latin typeface="Arial" charset="0"/>
              </a:rPr>
              <a:t>Antigens widely distributed in body or blood</a:t>
            </a:r>
          </a:p>
          <a:p>
            <a:pPr lvl="2"/>
            <a:r>
              <a:rPr lang="en-US" dirty="0">
                <a:latin typeface="Arial" charset="0"/>
              </a:rPr>
              <a:t>Insoluble antigen-antibody complexes form </a:t>
            </a:r>
          </a:p>
          <a:p>
            <a:pPr lvl="2"/>
            <a:r>
              <a:rPr lang="en-US" dirty="0">
                <a:latin typeface="Arial" charset="0"/>
              </a:rPr>
              <a:t>Complexes cannot be cleared from particular area of body</a:t>
            </a:r>
          </a:p>
          <a:p>
            <a:pPr lvl="2"/>
            <a:r>
              <a:rPr lang="en-US" dirty="0">
                <a:latin typeface="Arial" charset="0"/>
              </a:rPr>
              <a:t>Intense inflammation, local cell lysis, and cell killing by neutrophils</a:t>
            </a:r>
          </a:p>
          <a:p>
            <a:pPr lvl="2"/>
            <a:r>
              <a:rPr lang="en-US" dirty="0">
                <a:latin typeface="Arial" charset="0"/>
              </a:rPr>
              <a:t>Example: systemic lupus erythematosus (SLE)</a:t>
            </a:r>
          </a:p>
        </p:txBody>
      </p:sp>
    </p:spTree>
    <p:extLst>
      <p:ext uri="{BB962C8B-B14F-4D97-AF65-F5344CB8AC3E}">
        <p14:creationId xmlns:p14="http://schemas.microsoft.com/office/powerpoint/2010/main" val="1231636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Hypersensitivities </a:t>
            </a:r>
            <a:r>
              <a:rPr lang="en-US" altLang="en-US" sz="2800" dirty="0">
                <a:latin typeface="Times New Roman"/>
              </a:rPr>
              <a:t>(3 of 3)</a:t>
            </a:r>
            <a:endParaRPr lang="en-IN" sz="2800" dirty="0">
              <a:latin typeface="Times New Roman"/>
            </a:endParaRPr>
          </a:p>
        </p:txBody>
      </p:sp>
      <p:sp>
        <p:nvSpPr>
          <p:cNvPr id="3" name="Content Placeholder 2"/>
          <p:cNvSpPr>
            <a:spLocks noGrp="1"/>
          </p:cNvSpPr>
          <p:nvPr>
            <p:ph idx="1"/>
          </p:nvPr>
        </p:nvSpPr>
        <p:spPr>
          <a:xfrm>
            <a:off x="457200" y="1600200"/>
            <a:ext cx="8229600" cy="2185214"/>
          </a:xfrm>
        </p:spPr>
        <p:txBody>
          <a:bodyPr>
            <a:spAutoFit/>
          </a:bodyPr>
          <a:lstStyle/>
          <a:p>
            <a:r>
              <a:rPr lang="en-US" b="1" dirty="0">
                <a:latin typeface="Arial" charset="0"/>
              </a:rPr>
              <a:t>Delayed hypersensitivities </a:t>
            </a:r>
            <a:r>
              <a:rPr lang="en-US" dirty="0">
                <a:latin typeface="Arial" charset="0"/>
              </a:rPr>
              <a:t>(</a:t>
            </a:r>
            <a:r>
              <a:rPr lang="en-US" b="1" dirty="0">
                <a:latin typeface="Arial" charset="0"/>
              </a:rPr>
              <a:t>type</a:t>
            </a:r>
            <a:r>
              <a:rPr lang="en-US" dirty="0">
                <a:latin typeface="Arial" charset="0"/>
              </a:rPr>
              <a:t> </a:t>
            </a:r>
            <a:r>
              <a:rPr lang="en-US" b="1" dirty="0">
                <a:latin typeface="Arial" charset="0"/>
              </a:rPr>
              <a:t>IV</a:t>
            </a:r>
            <a:r>
              <a:rPr lang="en-US" dirty="0">
                <a:latin typeface="Arial" charset="0"/>
              </a:rPr>
              <a:t>)</a:t>
            </a:r>
          </a:p>
          <a:p>
            <a:pPr lvl="1"/>
            <a:r>
              <a:rPr lang="en-US" dirty="0">
                <a:latin typeface="Arial" charset="0"/>
              </a:rPr>
              <a:t>Slow onset (1–3 days) </a:t>
            </a:r>
          </a:p>
          <a:p>
            <a:pPr lvl="1"/>
            <a:r>
              <a:rPr lang="en-US" dirty="0">
                <a:latin typeface="Arial" charset="0"/>
              </a:rPr>
              <a:t>Mechanism depends on helper T cells </a:t>
            </a:r>
          </a:p>
          <a:p>
            <a:pPr lvl="1"/>
            <a:r>
              <a:rPr lang="en-US" dirty="0">
                <a:latin typeface="Arial" charset="0"/>
              </a:rPr>
              <a:t>Cytokine-activated macrophages and cytotoxic T cells cause damage</a:t>
            </a:r>
          </a:p>
          <a:p>
            <a:pPr lvl="1"/>
            <a:r>
              <a:rPr lang="en-US" dirty="0">
                <a:latin typeface="Arial" charset="0"/>
              </a:rPr>
              <a:t>Example: allergic contact dermatitis (e.g., poison ivy) </a:t>
            </a:r>
          </a:p>
          <a:p>
            <a:pPr lvl="1"/>
            <a:r>
              <a:rPr lang="en-US" dirty="0">
                <a:latin typeface="Arial" charset="0"/>
              </a:rPr>
              <a:t>Agents act as haptens</a:t>
            </a:r>
          </a:p>
          <a:p>
            <a:pPr lvl="1"/>
            <a:r>
              <a:rPr lang="en-US" dirty="0">
                <a:latin typeface="Arial" charset="0"/>
              </a:rPr>
              <a:t>TB skin test depends on this reaction</a:t>
            </a:r>
          </a:p>
        </p:txBody>
      </p:sp>
    </p:spTree>
    <p:extLst>
      <p:ext uri="{BB962C8B-B14F-4D97-AF65-F5344CB8AC3E}">
        <p14:creationId xmlns:p14="http://schemas.microsoft.com/office/powerpoint/2010/main" val="12316361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90333"/>
            <a:ext cx="8229600" cy="954107"/>
          </a:xfrm>
        </p:spPr>
        <p:txBody>
          <a:bodyPr>
            <a:spAutoFit/>
          </a:bodyPr>
          <a:lstStyle/>
          <a:p>
            <a:r>
              <a:rPr lang="en-US" dirty="0">
                <a:latin typeface="Times New Roman"/>
              </a:rPr>
              <a:t>Developmental Aspects of Immune System </a:t>
            </a:r>
            <a:br>
              <a:rPr lang="en-US" dirty="0">
                <a:latin typeface="Times New Roman"/>
              </a:rPr>
            </a:br>
            <a:r>
              <a:rPr lang="en-US" altLang="en-US" sz="2800" dirty="0">
                <a:latin typeface="Times New Roman"/>
              </a:rPr>
              <a:t>(1 of 3)</a:t>
            </a:r>
            <a:endParaRPr lang="en-IN" sz="2800" dirty="0">
              <a:latin typeface="Times New Roman"/>
            </a:endParaRPr>
          </a:p>
        </p:txBody>
      </p:sp>
      <p:sp>
        <p:nvSpPr>
          <p:cNvPr id="3" name="Content Placeholder 2"/>
          <p:cNvSpPr>
            <a:spLocks noGrp="1"/>
          </p:cNvSpPr>
          <p:nvPr>
            <p:ph idx="1"/>
          </p:nvPr>
        </p:nvSpPr>
        <p:spPr>
          <a:xfrm>
            <a:off x="457200" y="1600200"/>
            <a:ext cx="8229600" cy="1808187"/>
          </a:xfrm>
        </p:spPr>
        <p:txBody>
          <a:bodyPr vert="horz" lIns="0" tIns="0" rIns="0" bIns="0" rtlCol="0">
            <a:spAutoFit/>
          </a:bodyPr>
          <a:lstStyle/>
          <a:p>
            <a:r>
              <a:rPr lang="en-US" dirty="0">
                <a:latin typeface="Arial" charset="0"/>
              </a:rPr>
              <a:t>Immune system stem cells develop in liver and spleen in weeks 1–9 </a:t>
            </a:r>
          </a:p>
          <a:p>
            <a:r>
              <a:rPr lang="en-US" dirty="0">
                <a:latin typeface="Arial" charset="0"/>
              </a:rPr>
              <a:t>Bone marrow becomes primary source of stem cells later and through adult life </a:t>
            </a:r>
          </a:p>
          <a:p>
            <a:r>
              <a:rPr lang="en-US" dirty="0">
                <a:latin typeface="Arial" charset="0"/>
              </a:rPr>
              <a:t>Lymphocyte development continues in bone marrow and thymus </a:t>
            </a:r>
          </a:p>
          <a:p>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charset="0"/>
              </a:rPr>
              <a:t>2 lymphocytes predominate in newborn; </a:t>
            </a: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H</a:t>
            </a:r>
            <a:r>
              <a:rPr lang="en-US" dirty="0">
                <a:latin typeface="Arial" charset="0"/>
              </a:rPr>
              <a:t>1 system educated as person encounters antigens</a:t>
            </a:r>
          </a:p>
        </p:txBody>
      </p:sp>
    </p:spTree>
    <p:extLst>
      <p:ext uri="{BB962C8B-B14F-4D97-AF65-F5344CB8AC3E}">
        <p14:creationId xmlns:p14="http://schemas.microsoft.com/office/powerpoint/2010/main" val="176332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465"/>
            <a:ext cx="8458200" cy="954107"/>
          </a:xfrm>
        </p:spPr>
        <p:txBody>
          <a:bodyPr wrap="square">
            <a:spAutoFit/>
          </a:bodyPr>
          <a:lstStyle/>
          <a:p>
            <a:r>
              <a:rPr lang="en-US" altLang="en-US" dirty="0">
                <a:latin typeface="Times New Roman"/>
              </a:rPr>
              <a:t>MHC Proteins and Antigen Presentation </a:t>
            </a:r>
            <a:br>
              <a:rPr lang="en-US" altLang="en-US" dirty="0">
                <a:latin typeface="Times New Roman"/>
              </a:rPr>
            </a:br>
            <a:r>
              <a:rPr lang="en-US" altLang="en-US" sz="2800" dirty="0">
                <a:latin typeface="Times New Roman"/>
              </a:rPr>
              <a:t>(2 of 6)</a:t>
            </a:r>
            <a:endParaRPr lang="en-IN" sz="2800" dirty="0">
              <a:latin typeface="Times New Roman"/>
            </a:endParaRPr>
          </a:p>
        </p:txBody>
      </p:sp>
      <p:sp>
        <p:nvSpPr>
          <p:cNvPr id="4" name="Content Placeholder 3"/>
          <p:cNvSpPr>
            <a:spLocks noGrp="1"/>
          </p:cNvSpPr>
          <p:nvPr>
            <p:ph idx="1"/>
          </p:nvPr>
        </p:nvSpPr>
        <p:spPr>
          <a:xfrm>
            <a:off x="457581" y="1643126"/>
            <a:ext cx="8229600" cy="1577355"/>
          </a:xfrm>
        </p:spPr>
        <p:txBody>
          <a:bodyPr>
            <a:spAutoFit/>
          </a:bodyPr>
          <a:lstStyle/>
          <a:p>
            <a:r>
              <a:rPr lang="en-US" dirty="0">
                <a:latin typeface="Arial"/>
              </a:rPr>
              <a:t>Two classes of MHC proteins:</a:t>
            </a:r>
          </a:p>
          <a:p>
            <a:pPr lvl="1"/>
            <a:r>
              <a:rPr lang="en-US" b="1" dirty="0">
                <a:latin typeface="Arial"/>
              </a:rPr>
              <a:t>Class I MHC proteins</a:t>
            </a:r>
            <a:r>
              <a:rPr lang="en-US" dirty="0">
                <a:latin typeface="Arial"/>
              </a:rPr>
              <a:t>: displayed by all cells except RBCs</a:t>
            </a:r>
          </a:p>
          <a:p>
            <a:pPr lvl="1"/>
            <a:r>
              <a:rPr lang="en-US" b="1" dirty="0">
                <a:latin typeface="Arial"/>
              </a:rPr>
              <a:t>Class II MHC proteins</a:t>
            </a:r>
            <a:r>
              <a:rPr lang="en-US" dirty="0">
                <a:latin typeface="Arial"/>
              </a:rPr>
              <a:t>: displayed by APCs (dendritic cells, macrophages, and B cells)</a:t>
            </a:r>
          </a:p>
          <a:p>
            <a:r>
              <a:rPr lang="en-US" dirty="0">
                <a:latin typeface="Arial"/>
              </a:rPr>
              <a:t>Both types are synthesized in ER and bind to peptide fragments</a:t>
            </a:r>
          </a:p>
        </p:txBody>
      </p:sp>
    </p:spTree>
    <p:extLst>
      <p:ext uri="{BB962C8B-B14F-4D97-AF65-F5344CB8AC3E}">
        <p14:creationId xmlns:p14="http://schemas.microsoft.com/office/powerpoint/2010/main" val="2151242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90333"/>
            <a:ext cx="8229600" cy="954107"/>
          </a:xfrm>
        </p:spPr>
        <p:txBody>
          <a:bodyPr>
            <a:spAutoFit/>
          </a:bodyPr>
          <a:lstStyle/>
          <a:p>
            <a:r>
              <a:rPr lang="en-US" dirty="0">
                <a:latin typeface="Times New Roman"/>
              </a:rPr>
              <a:t>Developmental Aspects of Immune System</a:t>
            </a:r>
            <a:br>
              <a:rPr lang="en-US" dirty="0">
                <a:latin typeface="Times New Roman"/>
              </a:rPr>
            </a:br>
            <a:r>
              <a:rPr lang="en-US" altLang="en-US" sz="2800" dirty="0">
                <a:latin typeface="Times New Roman"/>
              </a:rPr>
              <a:t>(2 of 3)</a:t>
            </a:r>
            <a:endParaRPr lang="en-IN" sz="2800" dirty="0">
              <a:latin typeface="Times New Roman"/>
            </a:endParaRPr>
          </a:p>
        </p:txBody>
      </p:sp>
      <p:sp>
        <p:nvSpPr>
          <p:cNvPr id="3" name="Content Placeholder 2"/>
          <p:cNvSpPr>
            <a:spLocks noGrp="1"/>
          </p:cNvSpPr>
          <p:nvPr>
            <p:ph idx="1"/>
          </p:nvPr>
        </p:nvSpPr>
        <p:spPr>
          <a:xfrm>
            <a:off x="457200" y="1600200"/>
            <a:ext cx="8229600" cy="892552"/>
          </a:xfrm>
        </p:spPr>
        <p:txBody>
          <a:bodyPr vert="horz" lIns="0" tIns="0" rIns="0" bIns="0" rtlCol="0">
            <a:spAutoFit/>
          </a:bodyPr>
          <a:lstStyle/>
          <a:p>
            <a:r>
              <a:rPr lang="en-US" dirty="0">
                <a:latin typeface="Arial" charset="0"/>
              </a:rPr>
              <a:t>Influences on immune system function</a:t>
            </a:r>
          </a:p>
          <a:p>
            <a:pPr lvl="1"/>
            <a:r>
              <a:rPr lang="en-US" dirty="0">
                <a:latin typeface="Arial" charset="0"/>
              </a:rPr>
              <a:t>Nervous system: depression, emotional stress, and grief impair immune response</a:t>
            </a:r>
          </a:p>
          <a:p>
            <a:pPr lvl="1"/>
            <a:r>
              <a:rPr lang="en-US" dirty="0">
                <a:latin typeface="Arial" charset="0"/>
              </a:rPr>
              <a:t>Diet: vitamin D is required for activation of CD8 cells </a:t>
            </a:r>
            <a:r>
              <a:rPr lang="en-US" dirty="0">
                <a:latin typeface="Arial" charset="0"/>
                <a:sym typeface="Symbol" panose="05050102010706020507" pitchFamily="18" charset="2"/>
              </a:rPr>
              <a:t></a:t>
            </a:r>
            <a:r>
              <a:rPr lang="en-US" dirty="0">
                <a:latin typeface="Arial" charset="0"/>
                <a:sym typeface="Wingdings" charset="0"/>
              </a:rPr>
              <a:t> TC cells</a:t>
            </a:r>
          </a:p>
        </p:txBody>
      </p:sp>
    </p:spTree>
    <p:extLst>
      <p:ext uri="{BB962C8B-B14F-4D97-AF65-F5344CB8AC3E}">
        <p14:creationId xmlns:p14="http://schemas.microsoft.com/office/powerpoint/2010/main" val="2505490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90333"/>
            <a:ext cx="8229600" cy="954107"/>
          </a:xfrm>
        </p:spPr>
        <p:txBody>
          <a:bodyPr>
            <a:spAutoFit/>
          </a:bodyPr>
          <a:lstStyle/>
          <a:p>
            <a:r>
              <a:rPr lang="en-US" dirty="0">
                <a:latin typeface="Times New Roman"/>
              </a:rPr>
              <a:t>Developmental Aspects of Immune System</a:t>
            </a:r>
            <a:br>
              <a:rPr lang="en-US" dirty="0">
                <a:latin typeface="Times New Roman"/>
              </a:rPr>
            </a:br>
            <a:r>
              <a:rPr lang="en-US" altLang="en-US" sz="2800" dirty="0">
                <a:latin typeface="Times New Roman"/>
              </a:rPr>
              <a:t>(3 of 3)</a:t>
            </a:r>
            <a:endParaRPr lang="en-IN" sz="2800" dirty="0">
              <a:latin typeface="Times New Roman"/>
            </a:endParaRPr>
          </a:p>
        </p:txBody>
      </p:sp>
      <p:sp>
        <p:nvSpPr>
          <p:cNvPr id="3" name="Content Placeholder 2"/>
          <p:cNvSpPr>
            <a:spLocks noGrp="1"/>
          </p:cNvSpPr>
          <p:nvPr>
            <p:ph idx="1"/>
          </p:nvPr>
        </p:nvSpPr>
        <p:spPr>
          <a:xfrm>
            <a:off x="457200" y="1600200"/>
            <a:ext cx="7643192" cy="1461939"/>
          </a:xfrm>
        </p:spPr>
        <p:txBody>
          <a:bodyPr vert="horz" wrap="square" lIns="0" tIns="0" rIns="0" bIns="0" rtlCol="0">
            <a:spAutoFit/>
          </a:bodyPr>
          <a:lstStyle/>
          <a:p>
            <a:r>
              <a:rPr lang="en-US" dirty="0">
                <a:latin typeface="Arial" charset="0"/>
              </a:rPr>
              <a:t>With age, immune system begins to wane</a:t>
            </a:r>
          </a:p>
          <a:p>
            <a:pPr lvl="1"/>
            <a:r>
              <a:rPr lang="en-US" dirty="0">
                <a:latin typeface="Arial" charset="0"/>
              </a:rPr>
              <a:t>Greater susceptibility to immunodeficiency and autoimmune diseases</a:t>
            </a:r>
          </a:p>
          <a:p>
            <a:pPr lvl="1"/>
            <a:r>
              <a:rPr lang="en-US" dirty="0">
                <a:latin typeface="Arial" charset="0"/>
              </a:rPr>
              <a:t>Greater incidence of cancer</a:t>
            </a:r>
          </a:p>
          <a:p>
            <a:pPr lvl="1"/>
            <a:r>
              <a:rPr lang="en-US" dirty="0">
                <a:latin typeface="Arial" charset="0"/>
              </a:rPr>
              <a:t>Why immune system fails is unknown, but may be due to atrophy of thymus and decreased production of naive T and B cells</a:t>
            </a:r>
          </a:p>
        </p:txBody>
      </p:sp>
    </p:spTree>
    <p:extLst>
      <p:ext uri="{BB962C8B-B14F-4D97-AF65-F5344CB8AC3E}">
        <p14:creationId xmlns:p14="http://schemas.microsoft.com/office/powerpoint/2010/main" val="35068847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5" name="Picture 4"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2209800"/>
            <a:ext cx="8051824" cy="2589840"/>
          </a:xfrm>
          <a:prstGeom prst="rect">
            <a:avLst/>
          </a:prstGeom>
        </p:spPr>
      </p:pic>
    </p:spTree>
    <p:extLst>
      <p:ext uri="{BB962C8B-B14F-4D97-AF65-F5344CB8AC3E}">
        <p14:creationId xmlns:p14="http://schemas.microsoft.com/office/powerpoint/2010/main" val="793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465"/>
            <a:ext cx="8534400" cy="954107"/>
          </a:xfrm>
        </p:spPr>
        <p:txBody>
          <a:bodyPr wrap="square">
            <a:spAutoFit/>
          </a:bodyPr>
          <a:lstStyle/>
          <a:p>
            <a:r>
              <a:rPr lang="en-US" altLang="en-US" dirty="0">
                <a:latin typeface="Times New Roman"/>
              </a:rPr>
              <a:t>MHC Proteins and Antigen Presentation </a:t>
            </a:r>
            <a:br>
              <a:rPr lang="en-US" altLang="en-US" dirty="0">
                <a:latin typeface="Times New Roman"/>
              </a:rPr>
            </a:br>
            <a:r>
              <a:rPr lang="en-US" altLang="en-US" sz="2800" dirty="0">
                <a:latin typeface="Times New Roman"/>
              </a:rPr>
              <a:t>(3 of 6)</a:t>
            </a:r>
            <a:endParaRPr lang="en-IN" sz="2800" dirty="0">
              <a:latin typeface="Times New Roman"/>
            </a:endParaRPr>
          </a:p>
        </p:txBody>
      </p:sp>
      <p:sp>
        <p:nvSpPr>
          <p:cNvPr id="4" name="Content Placeholder 3"/>
          <p:cNvSpPr>
            <a:spLocks noGrp="1"/>
          </p:cNvSpPr>
          <p:nvPr>
            <p:ph idx="1"/>
          </p:nvPr>
        </p:nvSpPr>
        <p:spPr>
          <a:xfrm>
            <a:off x="457581" y="1643126"/>
            <a:ext cx="8229600" cy="3000821"/>
          </a:xfrm>
        </p:spPr>
        <p:txBody>
          <a:bodyPr vert="horz" lIns="0" tIns="0" rIns="0" bIns="0" rtlCol="0">
            <a:spAutoFit/>
          </a:bodyPr>
          <a:lstStyle/>
          <a:p>
            <a:r>
              <a:rPr lang="en-US" b="1" dirty="0">
                <a:latin typeface="Arial"/>
              </a:rPr>
              <a:t>Class I MHC proteins</a:t>
            </a:r>
          </a:p>
          <a:p>
            <a:pPr lvl="1"/>
            <a:r>
              <a:rPr lang="en-US" dirty="0">
                <a:latin typeface="Arial"/>
              </a:rPr>
              <a:t>Bind with short fragment (8–9 amino acids) of </a:t>
            </a:r>
            <a:r>
              <a:rPr lang="en-US" b="1" dirty="0">
                <a:latin typeface="Arial"/>
              </a:rPr>
              <a:t>endogenous antigen</a:t>
            </a:r>
            <a:r>
              <a:rPr lang="en-US" dirty="0">
                <a:latin typeface="Arial"/>
              </a:rPr>
              <a:t>, protein synthesized inside cell</a:t>
            </a:r>
          </a:p>
          <a:p>
            <a:pPr lvl="2"/>
            <a:r>
              <a:rPr lang="en-US" dirty="0">
                <a:latin typeface="Arial"/>
              </a:rPr>
              <a:t>Endogenous antigen can be:</a:t>
            </a:r>
          </a:p>
          <a:p>
            <a:pPr lvl="3"/>
            <a:r>
              <a:rPr lang="en-US" dirty="0">
                <a:latin typeface="Arial"/>
              </a:rPr>
              <a:t>Self-antigen: normal proteins of cell</a:t>
            </a:r>
          </a:p>
          <a:p>
            <a:pPr lvl="3"/>
            <a:r>
              <a:rPr lang="en-US" dirty="0">
                <a:latin typeface="Arial"/>
              </a:rPr>
              <a:t>Nonself antigen: abnormal proteins found in infected or abnormal cell</a:t>
            </a:r>
          </a:p>
          <a:p>
            <a:pPr lvl="1"/>
            <a:r>
              <a:rPr lang="en-US" dirty="0">
                <a:latin typeface="Arial"/>
              </a:rPr>
              <a:t>Class I MHC crucial for CD8 cell activation</a:t>
            </a:r>
          </a:p>
          <a:p>
            <a:pPr lvl="2"/>
            <a:r>
              <a:rPr lang="en-US" dirty="0">
                <a:latin typeface="Arial"/>
              </a:rPr>
              <a:t>Act as antigen holders; form “self” part that T cells recognize</a:t>
            </a:r>
          </a:p>
          <a:p>
            <a:pPr lvl="2"/>
            <a:r>
              <a:rPr lang="en-US" dirty="0">
                <a:latin typeface="Arial"/>
              </a:rPr>
              <a:t>Inform cytotoxic T cells of microorganisms hiding in cells (cytotoxic T cells ignore displayed self-antigens)</a:t>
            </a:r>
          </a:p>
        </p:txBody>
      </p:sp>
    </p:spTree>
    <p:extLst>
      <p:ext uri="{BB962C8B-B14F-4D97-AF65-F5344CB8AC3E}">
        <p14:creationId xmlns:p14="http://schemas.microsoft.com/office/powerpoint/2010/main" val="215124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465"/>
            <a:ext cx="8382000" cy="954107"/>
          </a:xfrm>
        </p:spPr>
        <p:txBody>
          <a:bodyPr wrap="square">
            <a:spAutoFit/>
          </a:bodyPr>
          <a:lstStyle/>
          <a:p>
            <a:r>
              <a:rPr lang="en-US" altLang="en-US" dirty="0">
                <a:latin typeface="Times New Roman"/>
              </a:rPr>
              <a:t>MHC Proteins and Antigen Presentation </a:t>
            </a:r>
            <a:br>
              <a:rPr lang="en-US" altLang="en-US" dirty="0">
                <a:latin typeface="Times New Roman"/>
              </a:rPr>
            </a:br>
            <a:r>
              <a:rPr lang="en-US" altLang="en-US" sz="2800" dirty="0">
                <a:latin typeface="Times New Roman"/>
              </a:rPr>
              <a:t>(4 of 6)</a:t>
            </a:r>
            <a:endParaRPr lang="en-IN" sz="2800" dirty="0">
              <a:latin typeface="Times New Roman"/>
            </a:endParaRPr>
          </a:p>
        </p:txBody>
      </p:sp>
      <p:sp>
        <p:nvSpPr>
          <p:cNvPr id="4" name="Content Placeholder 3"/>
          <p:cNvSpPr>
            <a:spLocks noGrp="1"/>
          </p:cNvSpPr>
          <p:nvPr>
            <p:ph idx="1"/>
          </p:nvPr>
        </p:nvSpPr>
        <p:spPr>
          <a:xfrm>
            <a:off x="457581" y="1643126"/>
            <a:ext cx="8229600" cy="1708160"/>
          </a:xfrm>
        </p:spPr>
        <p:txBody>
          <a:bodyPr>
            <a:spAutoFit/>
          </a:bodyPr>
          <a:lstStyle/>
          <a:p>
            <a:r>
              <a:rPr lang="en-US" b="1" dirty="0">
                <a:latin typeface="Arial"/>
              </a:rPr>
              <a:t>Class II MHC proteins</a:t>
            </a:r>
          </a:p>
          <a:p>
            <a:pPr lvl="1"/>
            <a:r>
              <a:rPr lang="en-US" dirty="0">
                <a:latin typeface="Arial"/>
              </a:rPr>
              <a:t>Bind with longer fragments (14–17 amino acids) of exogenous (extracellular) antigens that have been engulfed and broken down in a phagolysosome by antigen-presenting cell</a:t>
            </a:r>
          </a:p>
          <a:p>
            <a:pPr lvl="1"/>
            <a:r>
              <a:rPr lang="en-US" dirty="0">
                <a:latin typeface="Arial"/>
              </a:rPr>
              <a:t>Class II MHC proteins recognized by helper T cells</a:t>
            </a:r>
          </a:p>
          <a:p>
            <a:pPr lvl="2"/>
            <a:r>
              <a:rPr lang="en-US" dirty="0">
                <a:latin typeface="Arial"/>
              </a:rPr>
              <a:t>Signal CD4 cells that help is required </a:t>
            </a:r>
          </a:p>
        </p:txBody>
      </p:sp>
    </p:spTree>
    <p:extLst>
      <p:ext uri="{BB962C8B-B14F-4D97-AF65-F5344CB8AC3E}">
        <p14:creationId xmlns:p14="http://schemas.microsoft.com/office/powerpoint/2010/main" val="215124227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2193</TotalTime>
  <Words>3521</Words>
  <Application>Microsoft Office PowerPoint</Application>
  <PresentationFormat>On-screen Show (4:3)</PresentationFormat>
  <Paragraphs>442</Paragraphs>
  <Slides>72</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Tahoma</vt:lpstr>
      <vt:lpstr>Times</vt:lpstr>
      <vt:lpstr>Times New Roman</vt:lpstr>
      <vt:lpstr>Verdana</vt:lpstr>
      <vt:lpstr>Wingdings</vt:lpstr>
      <vt:lpstr>508 Lecture</vt:lpstr>
      <vt:lpstr>Human Anatomy and Physiology</vt:lpstr>
      <vt:lpstr>21.6 Cellular Immune Response (1 of 3)</vt:lpstr>
      <vt:lpstr>21.6 Cellular Immune Response (2 of 3)</vt:lpstr>
      <vt:lpstr>21.6 Cellular Immune Response (3 of 3)</vt:lpstr>
      <vt:lpstr>Major Types of T Cells</vt:lpstr>
      <vt:lpstr>MHC Proteins and Antigen Presentation (1 of 6)</vt:lpstr>
      <vt:lpstr>MHC Proteins and Antigen Presentation  (2 of 6)</vt:lpstr>
      <vt:lpstr>MHC Proteins and Antigen Presentation  (3 of 6)</vt:lpstr>
      <vt:lpstr>MHC Proteins and Antigen Presentation  (4 of 6)</vt:lpstr>
      <vt:lpstr>Table 21.6 Role of MHC Proteins in Cellular Immunity</vt:lpstr>
      <vt:lpstr>MHC Proteins and Antigen Presentation  (5 of 6)</vt:lpstr>
      <vt:lpstr>MHC Proteins and Antigen Presentation  (6 of 6)</vt:lpstr>
      <vt:lpstr>Activation and Differentiation of T Cells  (1 of 7) </vt:lpstr>
      <vt:lpstr>Activation and Differentiation of T Cells  (2 of 7) </vt:lpstr>
      <vt:lpstr>Activation and Differentiation of T Cells  (3 of 7) </vt:lpstr>
      <vt:lpstr>Activation and Differentiation of T Cells  (4 of 7) </vt:lpstr>
      <vt:lpstr>Activation and Differentiation of T Cells  (5 of 7) </vt:lpstr>
      <vt:lpstr>Clonal Selection of T Cells Involves Simultaneous Recognition of Self and Nonself (1 of 3)</vt:lpstr>
      <vt:lpstr>Clonal Selection of T Cells Involves Simultaneous Recognition of Self and Nonself (2 of 3)</vt:lpstr>
      <vt:lpstr>Clonal Selection of T Cells Involves Simultaneous Recognition of Self and Nonself (3 of 3)</vt:lpstr>
      <vt:lpstr>Activation and Differentiation of T Cells  (6 of 7) </vt:lpstr>
      <vt:lpstr>Activation and Differentiation of T Cells  (7 of 7) </vt:lpstr>
      <vt:lpstr>Table 21.7 Selected Cytokines</vt:lpstr>
      <vt:lpstr>Roles of Specific Effector T Cells (1 of 9) </vt:lpstr>
      <vt:lpstr>Roles of Specific Effector T Cells (2 of 9)</vt:lpstr>
      <vt:lpstr>The Central Role of Helper T Cells in Mobilizing Both Humoral and Cellular Immunity (1 of 5)</vt:lpstr>
      <vt:lpstr>The Central Role of Helper T Cells in Mobilizing Both Humoral and Cellular Immunity (2 of 5)</vt:lpstr>
      <vt:lpstr>Roles of Specific Effector T Cells (3 of 9)</vt:lpstr>
      <vt:lpstr>The Central Role of Helper T Cells in Mobilizing Both Humoral and Cellular Immunity (3 of 5)</vt:lpstr>
      <vt:lpstr>The Central Role of Helper T Cells in Mobilizing Both Humoral and Cellular Immunity (4 of 5)</vt:lpstr>
      <vt:lpstr>The Central Role of Helper T Cells in Mobilizing Both Humoral and Cellular Immunity (5 of 5)</vt:lpstr>
      <vt:lpstr>Roles of Specific Effector T Cells (4 of 9)</vt:lpstr>
      <vt:lpstr>Roles of Specific Effector T Cells (5 of 9)</vt:lpstr>
      <vt:lpstr>Roles of Specific Effector T Cells (6 of 9)</vt:lpstr>
      <vt:lpstr>Roles of Specific Effector T Cells (7 of 9)</vt:lpstr>
      <vt:lpstr>Cytotoxic T Cells Attack Infected and Cancerous Cells (1 of 2)</vt:lpstr>
      <vt:lpstr>Cytotoxic T Cells Attack Infected and Cancerous Cells (2 of 2)</vt:lpstr>
      <vt:lpstr>Roles of Specific Effector T Cells (8 of 9)</vt:lpstr>
      <vt:lpstr>Roles of Specific Effector T Cells (9 of 9)</vt:lpstr>
      <vt:lpstr>Table 21.8 Cells and Molecules of the Adaptive Immune Response</vt:lpstr>
      <vt:lpstr>MicroFlix: Immunology</vt:lpstr>
      <vt:lpstr>Organ Transplants and Prevention of Rejection (1 of 2)</vt:lpstr>
      <vt:lpstr>Organ Transplants and Prevention of Rejection (2 of 2)</vt:lpstr>
      <vt:lpstr>12.7 Immune Problems</vt:lpstr>
      <vt:lpstr>Immunodeficiencies (1 of 7)</vt:lpstr>
      <vt:lpstr>Immunodeficiencies (2 of 7)</vt:lpstr>
      <vt:lpstr>Immunodeficiencies (3 of 7)</vt:lpstr>
      <vt:lpstr>Immunodeficiencies (4 of 7)</vt:lpstr>
      <vt:lpstr>Immunodeficiencies (5 of 7)</vt:lpstr>
      <vt:lpstr>Immunodeficiencies (6 of 7)</vt:lpstr>
      <vt:lpstr>Immunodeficiencies (7 of 7)</vt:lpstr>
      <vt:lpstr>Autoimmune Diseases (1 of 4)</vt:lpstr>
      <vt:lpstr>Autoimmune Diseases (2 of 4)</vt:lpstr>
      <vt:lpstr>Autoimmune Diseases (3 of 4)</vt:lpstr>
      <vt:lpstr>Autoimmune Diseases (4 of 4)</vt:lpstr>
      <vt:lpstr>Hypersensitivities (1 of 4)</vt:lpstr>
      <vt:lpstr>Hypersensitivities (2 of 4)</vt:lpstr>
      <vt:lpstr>Hypersensitivities (3 of 4)</vt:lpstr>
      <vt:lpstr>Hypersensitivities (4 of 4)</vt:lpstr>
      <vt:lpstr>Mechanism of an Acute Allergic (Immediate Hypersensitivity) Response (1 of 6)</vt:lpstr>
      <vt:lpstr>Mechanism of an Acute Allergic (Immediate Hypersensitivity) Response (2 of 6)</vt:lpstr>
      <vt:lpstr>Mechanism of an Acute Allergic (Immediate Hypersensitivity) Response (3 of 6)</vt:lpstr>
      <vt:lpstr>Mechanism of an Acute Allergic (Immediate Hypersensitivity) Response (4 of 6)</vt:lpstr>
      <vt:lpstr>Mechanism of an Acute Allergic (Immediate Hypersensitivity) Response (5 of 6)</vt:lpstr>
      <vt:lpstr>Mechanism of an Acute Allergic (Immediate Hypersensitivity) Response (6 of 6)</vt:lpstr>
      <vt:lpstr>Hypersensitivities (1 of 3)</vt:lpstr>
      <vt:lpstr>Hypersensitivities (2 of 3)</vt:lpstr>
      <vt:lpstr>Hypersensitivities (3 of 3)</vt:lpstr>
      <vt:lpstr>Developmental Aspects of Immune System  (1 of 3)</vt:lpstr>
      <vt:lpstr>Developmental Aspects of Immune System (2 of 3)</vt:lpstr>
      <vt:lpstr>Developmental Aspects of Immune System (3 of 3)</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Chiranjeevi, Kumar</cp:lastModifiedBy>
  <cp:revision>450</cp:revision>
  <dcterms:created xsi:type="dcterms:W3CDTF">2014-07-14T20:04:21Z</dcterms:created>
  <dcterms:modified xsi:type="dcterms:W3CDTF">2021-06-09T10:01:53Z</dcterms:modified>
</cp:coreProperties>
</file>