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633" r:id="rId2"/>
    <p:sldId id="361" r:id="rId3"/>
    <p:sldId id="591" r:id="rId4"/>
    <p:sldId id="592" r:id="rId5"/>
    <p:sldId id="593" r:id="rId6"/>
    <p:sldId id="363" r:id="rId7"/>
    <p:sldId id="545" r:id="rId8"/>
    <p:sldId id="594" r:id="rId9"/>
    <p:sldId id="595" r:id="rId10"/>
    <p:sldId id="546" r:id="rId11"/>
    <p:sldId id="366" r:id="rId12"/>
    <p:sldId id="382" r:id="rId13"/>
    <p:sldId id="548" r:id="rId14"/>
    <p:sldId id="384" r:id="rId15"/>
    <p:sldId id="385" r:id="rId16"/>
    <p:sldId id="596" r:id="rId17"/>
    <p:sldId id="597" r:id="rId18"/>
    <p:sldId id="598" r:id="rId19"/>
    <p:sldId id="599" r:id="rId20"/>
    <p:sldId id="600" r:id="rId21"/>
    <p:sldId id="601" r:id="rId22"/>
    <p:sldId id="602" r:id="rId23"/>
    <p:sldId id="603" r:id="rId24"/>
    <p:sldId id="604" r:id="rId25"/>
    <p:sldId id="605" r:id="rId26"/>
    <p:sldId id="552" r:id="rId27"/>
    <p:sldId id="553" r:id="rId28"/>
    <p:sldId id="606" r:id="rId29"/>
    <p:sldId id="608" r:id="rId30"/>
    <p:sldId id="607" r:id="rId31"/>
    <p:sldId id="609" r:id="rId32"/>
    <p:sldId id="554" r:id="rId33"/>
    <p:sldId id="558" r:id="rId34"/>
    <p:sldId id="386" r:id="rId35"/>
    <p:sldId id="610" r:id="rId36"/>
    <p:sldId id="389" r:id="rId37"/>
    <p:sldId id="611" r:id="rId38"/>
    <p:sldId id="612" r:id="rId39"/>
    <p:sldId id="563" r:id="rId40"/>
    <p:sldId id="613" r:id="rId41"/>
    <p:sldId id="423" r:id="rId42"/>
    <p:sldId id="390" r:id="rId43"/>
    <p:sldId id="614" r:id="rId44"/>
    <p:sldId id="573" r:id="rId45"/>
    <p:sldId id="578" r:id="rId46"/>
    <p:sldId id="615" r:id="rId47"/>
    <p:sldId id="616" r:id="rId48"/>
    <p:sldId id="584" r:id="rId49"/>
    <p:sldId id="617" r:id="rId50"/>
    <p:sldId id="618" r:id="rId51"/>
    <p:sldId id="586" r:id="rId52"/>
    <p:sldId id="619" r:id="rId53"/>
    <p:sldId id="631" r:id="rId54"/>
    <p:sldId id="620" r:id="rId55"/>
    <p:sldId id="621" r:id="rId56"/>
    <p:sldId id="622" r:id="rId57"/>
    <p:sldId id="623" r:id="rId58"/>
    <p:sldId id="624" r:id="rId59"/>
    <p:sldId id="625" r:id="rId60"/>
    <p:sldId id="626" r:id="rId61"/>
    <p:sldId id="627" r:id="rId62"/>
    <p:sldId id="628" r:id="rId63"/>
    <p:sldId id="629" r:id="rId64"/>
    <p:sldId id="63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768">
          <p15:clr>
            <a:srgbClr val="A4A3A4"/>
          </p15:clr>
        </p15:guide>
        <p15:guide id="5" orient="horz" pos="432">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4" autoAdjust="0"/>
    <p:restoredTop sz="94279" autoAdjust="0"/>
  </p:normalViewPr>
  <p:slideViewPr>
    <p:cSldViewPr>
      <p:cViewPr varScale="1">
        <p:scale>
          <a:sx n="83" d="100"/>
          <a:sy n="83" d="100"/>
        </p:scale>
        <p:origin x="372" y="90"/>
      </p:cViewPr>
      <p:guideLst>
        <p:guide orient="horz" pos="2160"/>
        <p:guide pos="2880"/>
        <p:guide orient="horz" pos="3984"/>
        <p:guide orient="horz" pos="768"/>
        <p:guide orient="horz" pos="432"/>
        <p:guide pos="288"/>
        <p:guide pos="5472"/>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412986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14</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16</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18</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20</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22</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6</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24</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25</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27</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28</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30</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31</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33</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7</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34</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35</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37</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39</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40</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42</a:t>
            </a:fld>
            <a:endParaRPr lang="en-US" altLang="en-US" dirty="0"/>
          </a:p>
        </p:txBody>
      </p:sp>
    </p:spTree>
    <p:extLst>
      <p:ext uri="{BB962C8B-B14F-4D97-AF65-F5344CB8AC3E}">
        <p14:creationId xmlns:p14="http://schemas.microsoft.com/office/powerpoint/2010/main" val="4017091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43</a:t>
            </a:fld>
            <a:endParaRPr lang="en-US" altLang="en-US" dirty="0"/>
          </a:p>
        </p:txBody>
      </p:sp>
    </p:spTree>
    <p:extLst>
      <p:ext uri="{BB962C8B-B14F-4D97-AF65-F5344CB8AC3E}">
        <p14:creationId xmlns:p14="http://schemas.microsoft.com/office/powerpoint/2010/main" val="150411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8</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45</a:t>
            </a:fld>
            <a:endParaRPr lang="en-US" altLang="en-US" dirty="0"/>
          </a:p>
        </p:txBody>
      </p:sp>
    </p:spTree>
    <p:extLst>
      <p:ext uri="{BB962C8B-B14F-4D97-AF65-F5344CB8AC3E}">
        <p14:creationId xmlns:p14="http://schemas.microsoft.com/office/powerpoint/2010/main" val="842136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46</a:t>
            </a:fld>
            <a:endParaRPr lang="en-US" altLang="en-US" dirty="0"/>
          </a:p>
        </p:txBody>
      </p:sp>
    </p:spTree>
    <p:extLst>
      <p:ext uri="{BB962C8B-B14F-4D97-AF65-F5344CB8AC3E}">
        <p14:creationId xmlns:p14="http://schemas.microsoft.com/office/powerpoint/2010/main" val="4251714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47</a:t>
            </a:fld>
            <a:endParaRPr lang="en-US" altLang="en-US" dirty="0"/>
          </a:p>
        </p:txBody>
      </p:sp>
    </p:spTree>
    <p:extLst>
      <p:ext uri="{BB962C8B-B14F-4D97-AF65-F5344CB8AC3E}">
        <p14:creationId xmlns:p14="http://schemas.microsoft.com/office/powerpoint/2010/main" val="940637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50</a:t>
            </a:fld>
            <a:endParaRPr lang="en-US" altLang="en-US" dirty="0"/>
          </a:p>
        </p:txBody>
      </p:sp>
    </p:spTree>
    <p:extLst>
      <p:ext uri="{BB962C8B-B14F-4D97-AF65-F5344CB8AC3E}">
        <p14:creationId xmlns:p14="http://schemas.microsoft.com/office/powerpoint/2010/main" val="1723508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52</a:t>
            </a:fld>
            <a:endParaRPr lang="en-US" altLang="en-US" dirty="0"/>
          </a:p>
        </p:txBody>
      </p:sp>
    </p:spTree>
    <p:extLst>
      <p:ext uri="{BB962C8B-B14F-4D97-AF65-F5344CB8AC3E}">
        <p14:creationId xmlns:p14="http://schemas.microsoft.com/office/powerpoint/2010/main" val="1769843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54</a:t>
            </a:fld>
            <a:endParaRPr lang="en-US" altLang="en-US" dirty="0"/>
          </a:p>
        </p:txBody>
      </p:sp>
    </p:spTree>
    <p:extLst>
      <p:ext uri="{BB962C8B-B14F-4D97-AF65-F5344CB8AC3E}">
        <p14:creationId xmlns:p14="http://schemas.microsoft.com/office/powerpoint/2010/main" val="45323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9</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55</a:t>
            </a:fld>
            <a:endParaRPr lang="en-US" altLang="en-US" dirty="0"/>
          </a:p>
        </p:txBody>
      </p:sp>
    </p:spTree>
    <p:extLst>
      <p:ext uri="{BB962C8B-B14F-4D97-AF65-F5344CB8AC3E}">
        <p14:creationId xmlns:p14="http://schemas.microsoft.com/office/powerpoint/2010/main" val="1509126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56</a:t>
            </a:fld>
            <a:endParaRPr lang="en-US" altLang="en-US" dirty="0"/>
          </a:p>
        </p:txBody>
      </p:sp>
    </p:spTree>
    <p:extLst>
      <p:ext uri="{BB962C8B-B14F-4D97-AF65-F5344CB8AC3E}">
        <p14:creationId xmlns:p14="http://schemas.microsoft.com/office/powerpoint/2010/main" val="2715630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57</a:t>
            </a:fld>
            <a:endParaRPr lang="en-US" altLang="en-US" dirty="0"/>
          </a:p>
        </p:txBody>
      </p:sp>
    </p:spTree>
    <p:extLst>
      <p:ext uri="{BB962C8B-B14F-4D97-AF65-F5344CB8AC3E}">
        <p14:creationId xmlns:p14="http://schemas.microsoft.com/office/powerpoint/2010/main" val="2827236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58</a:t>
            </a:fld>
            <a:endParaRPr lang="en-US" altLang="en-US" dirty="0"/>
          </a:p>
        </p:txBody>
      </p:sp>
    </p:spTree>
    <p:extLst>
      <p:ext uri="{BB962C8B-B14F-4D97-AF65-F5344CB8AC3E}">
        <p14:creationId xmlns:p14="http://schemas.microsoft.com/office/powerpoint/2010/main" val="491421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59</a:t>
            </a:fld>
            <a:endParaRPr lang="en-US" altLang="en-US" dirty="0"/>
          </a:p>
        </p:txBody>
      </p:sp>
    </p:spTree>
    <p:extLst>
      <p:ext uri="{BB962C8B-B14F-4D97-AF65-F5344CB8AC3E}">
        <p14:creationId xmlns:p14="http://schemas.microsoft.com/office/powerpoint/2010/main" val="273989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61</a:t>
            </a:fld>
            <a:endParaRPr lang="en-US" altLang="en-US" dirty="0"/>
          </a:p>
        </p:txBody>
      </p:sp>
    </p:spTree>
    <p:extLst>
      <p:ext uri="{BB962C8B-B14F-4D97-AF65-F5344CB8AC3E}">
        <p14:creationId xmlns:p14="http://schemas.microsoft.com/office/powerpoint/2010/main" val="1589189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62</a:t>
            </a:fld>
            <a:endParaRPr lang="en-US" altLang="en-US" dirty="0"/>
          </a:p>
        </p:txBody>
      </p:sp>
    </p:spTree>
    <p:extLst>
      <p:ext uri="{BB962C8B-B14F-4D97-AF65-F5344CB8AC3E}">
        <p14:creationId xmlns:p14="http://schemas.microsoft.com/office/powerpoint/2010/main" val="2245153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63</a:t>
            </a:fld>
            <a:endParaRPr lang="en-US" altLang="en-US" dirty="0"/>
          </a:p>
        </p:txBody>
      </p:sp>
    </p:spTree>
    <p:extLst>
      <p:ext uri="{BB962C8B-B14F-4D97-AF65-F5344CB8AC3E}">
        <p14:creationId xmlns:p14="http://schemas.microsoft.com/office/powerpoint/2010/main" val="311056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10</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smtClean="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12</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13</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urple Ba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5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4165786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69107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1879"/>
            <a:ext cx="8229600" cy="423049"/>
          </a:xfrm>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21318"/>
            <a:ext cx="8229600" cy="423049"/>
          </a:xfrm>
        </p:spPr>
        <p:txBody>
          <a:bodyPr/>
          <a:lstStyle/>
          <a:p>
            <a:r>
              <a:rPr lang="en-US" dirty="0" smtClean="0"/>
              <a:t>Click to edit Master title style</a:t>
            </a:r>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6096000"/>
            <a:ext cx="8229600" cy="2286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70813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6070833"/>
            <a:ext cx="8229600" cy="228600"/>
          </a:xfrm>
        </p:spPr>
        <p:txBody>
          <a:bodyPr/>
          <a:lstStyle>
            <a:lvl1pPr marL="0" indent="0">
              <a:buNone/>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92402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799827" y="6429345"/>
            <a:ext cx="6096000" cy="276999"/>
          </a:xfrm>
          <a:prstGeom prst="rect">
            <a:avLst/>
          </a:prstGeom>
          <a:noFill/>
        </p:spPr>
        <p:txBody>
          <a:bodyPr wrap="square" rtlCol="0">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69" r:id="rId6"/>
    <p:sldLayoutId id="2147483668" r:id="rId7"/>
    <p:sldLayoutId id="2147483659" r:id="rId8"/>
    <p:sldLayoutId id="2147483658" r:id="rId9"/>
    <p:sldLayoutId id="2147483660" r:id="rId10"/>
    <p:sldLayoutId id="2147483651" r:id="rId11"/>
    <p:sldLayoutId id="2147483654" r:id="rId12"/>
    <p:sldLayoutId id="2147483655" r:id="rId13"/>
    <p:sldLayoutId id="2147483664" r:id="rId14"/>
    <p:sldLayoutId id="2147483667" r:id="rId15"/>
    <p:sldLayoutId id="2147483671"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a:t>
            </a:r>
            <a:r>
              <a:rPr lang="en-US" sz="2000" dirty="0" smtClean="0">
                <a:latin typeface="+mn-lt"/>
                <a:ea typeface="+mj-ea"/>
                <a:cs typeface="Times New Roman" panose="02020603050405020304" pitchFamily="18" charset="0"/>
              </a:rPr>
              <a:t>Edition</a:t>
            </a:r>
            <a:endParaRPr lang="en-US" sz="2000" dirty="0">
              <a:latin typeface="+mn-lt"/>
              <a:ea typeface="+mj-ea"/>
              <a:cs typeface="Times New Roman" panose="02020603050405020304" pitchFamily="18" charset="0"/>
            </a:endParaRP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a:t>
            </a:r>
            <a:r>
              <a:rPr lang="en-US" sz="3000" dirty="0" smtClean="0">
                <a:solidFill>
                  <a:schemeClr val="tx1"/>
                </a:solidFill>
                <a:latin typeface="+mj-lt"/>
                <a:cs typeface="Calibri" panose="020F0502020204030204" pitchFamily="34" charset="0"/>
              </a:rPr>
              <a:t>21 </a:t>
            </a:r>
            <a:r>
              <a:rPr lang="en-US" sz="3000" dirty="0">
                <a:solidFill>
                  <a:schemeClr val="tx1"/>
                </a:solidFill>
                <a:latin typeface="+mj-lt"/>
                <a:cs typeface="Calibri" panose="020F0502020204030204" pitchFamily="34" charset="0"/>
              </a:rPr>
              <a:t>Part B</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9658"/>
            <a:ext cx="3657600" cy="677108"/>
          </a:xfrm>
        </p:spPr>
        <p:txBody>
          <a:bodyPr wrap="square">
            <a:spAutoFit/>
          </a:bodyPr>
          <a:lstStyle/>
          <a:p>
            <a:r>
              <a:rPr lang="en-US" sz="2200" dirty="0"/>
              <a:t>The Immune System: Innate</a:t>
            </a:r>
          </a:p>
          <a:p>
            <a:r>
              <a:rPr lang="en-US" sz="2200" dirty="0"/>
              <a:t>and Adaptive Body Defenses</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a:t>
            </a:r>
            <a:r>
              <a:rPr lang="en-US" sz="1200" dirty="0" smtClean="0">
                <a:latin typeface="Arial" panose="020B0604020202020204" pitchFamily="34" charset="0"/>
                <a:ea typeface="ＭＳ Ｐゴシック" pitchFamily="-108" charset="-128"/>
                <a:cs typeface="ＭＳ Ｐゴシック" pitchFamily="-108" charset="-128"/>
              </a:rPr>
              <a:t>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2019, 2016, 2013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Pearson Education, Inc. </a:t>
            </a: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All Rights </a:t>
            </a: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0830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Antigenic Determinants</a:t>
            </a:r>
            <a:endParaRPr lang="en-IN" b="0" dirty="0">
              <a:latin typeface="Times New Roman"/>
            </a:endParaRPr>
          </a:p>
        </p:txBody>
      </p:sp>
      <p:sp>
        <p:nvSpPr>
          <p:cNvPr id="2" name="Content Placeholder 1"/>
          <p:cNvSpPr>
            <a:spLocks noGrp="1"/>
          </p:cNvSpPr>
          <p:nvPr>
            <p:ph idx="1"/>
          </p:nvPr>
        </p:nvSpPr>
        <p:spPr>
          <a:xfrm>
            <a:off x="457200" y="1600200"/>
            <a:ext cx="8229600" cy="2015936"/>
          </a:xfrm>
        </p:spPr>
        <p:txBody>
          <a:bodyPr>
            <a:spAutoFit/>
          </a:bodyPr>
          <a:lstStyle/>
          <a:p>
            <a:r>
              <a:rPr lang="en-US" b="1" dirty="0">
                <a:latin typeface="Arial" charset="0"/>
              </a:rPr>
              <a:t>Antigenic determinants</a:t>
            </a:r>
            <a:r>
              <a:rPr lang="en-US" dirty="0">
                <a:latin typeface="Arial" charset="0"/>
              </a:rPr>
              <a:t>: parts of antigen that antibodies or lymphocyte receptors bind to</a:t>
            </a:r>
          </a:p>
          <a:p>
            <a:r>
              <a:rPr lang="en-US" dirty="0">
                <a:latin typeface="Arial" charset="0"/>
              </a:rPr>
              <a:t>Most naturally occurring antigens have numerous antigenic determinants that:</a:t>
            </a:r>
          </a:p>
          <a:p>
            <a:pPr lvl="1"/>
            <a:r>
              <a:rPr lang="en-US" dirty="0">
                <a:latin typeface="Arial" charset="0"/>
              </a:rPr>
              <a:t>Mobilize several different lymphocyte populations</a:t>
            </a:r>
          </a:p>
          <a:p>
            <a:pPr lvl="1"/>
            <a:r>
              <a:rPr lang="en-US" dirty="0">
                <a:latin typeface="Arial" charset="0"/>
              </a:rPr>
              <a:t>Form different kinds of antibodies against them</a:t>
            </a:r>
          </a:p>
          <a:p>
            <a:r>
              <a:rPr lang="en-US" dirty="0">
                <a:latin typeface="Arial" charset="0"/>
              </a:rPr>
              <a:t>Large, chemically simple molecules (such as plastics) have little or no </a:t>
            </a:r>
            <a:r>
              <a:rPr lang="en-US" dirty="0" smtClean="0">
                <a:latin typeface="Arial" charset="0"/>
              </a:rPr>
              <a:t>immunogenicity</a:t>
            </a:r>
            <a:endParaRPr lang="en-US" dirty="0">
              <a:latin typeface="Arial" charset="0"/>
            </a:endParaRPr>
          </a:p>
        </p:txBody>
      </p:sp>
    </p:spTree>
    <p:extLst>
      <p:ext uri="{BB962C8B-B14F-4D97-AF65-F5344CB8AC3E}">
        <p14:creationId xmlns:p14="http://schemas.microsoft.com/office/powerpoint/2010/main" val="53512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46440"/>
          </a:xfrm>
        </p:spPr>
        <p:txBody>
          <a:bodyPr wrap="square">
            <a:spAutoFit/>
          </a:bodyPr>
          <a:lstStyle/>
          <a:p>
            <a:r>
              <a:rPr lang="en-US" dirty="0">
                <a:latin typeface="Times New Roman"/>
              </a:rPr>
              <a:t>Most </a:t>
            </a:r>
            <a:r>
              <a:rPr lang="en-US" dirty="0" smtClean="0">
                <a:latin typeface="Times New Roman"/>
              </a:rPr>
              <a:t>Antigens </a:t>
            </a:r>
            <a:r>
              <a:rPr lang="en-US" dirty="0">
                <a:latin typeface="Times New Roman"/>
              </a:rPr>
              <a:t>H</a:t>
            </a:r>
            <a:r>
              <a:rPr lang="en-US" dirty="0" smtClean="0">
                <a:latin typeface="Times New Roman"/>
              </a:rPr>
              <a:t>ave </a:t>
            </a:r>
            <a:r>
              <a:rPr lang="en-US" dirty="0">
                <a:latin typeface="Times New Roman"/>
              </a:rPr>
              <a:t>S</a:t>
            </a:r>
            <a:r>
              <a:rPr lang="en-US" dirty="0" smtClean="0">
                <a:latin typeface="Times New Roman"/>
              </a:rPr>
              <a:t>everal Different Antigenic Determinants</a:t>
            </a:r>
            <a:endParaRPr lang="en-US" dirty="0">
              <a:latin typeface="Times New Roman"/>
            </a:endParaRPr>
          </a:p>
        </p:txBody>
      </p:sp>
      <p:pic>
        <p:nvPicPr>
          <p:cNvPr id="5" name="Picture 4" descr="This figure is a drawing that illustrates the schematic structure of an antigen with three antigen-binding sites.  Antibodies (and related receptors on lymphocytes) bind to small areas on the antigen surface called antigenic determinants.  &#10;&#10;In this example, three different types of antibodies (A, B and C) react with different antigenic determinants on the same antigen molecule.&#10;"/>
          <p:cNvPicPr>
            <a:picLocks noChangeAspect="1"/>
          </p:cNvPicPr>
          <p:nvPr/>
        </p:nvPicPr>
        <p:blipFill rotWithShape="1">
          <a:blip r:embed="rId3">
            <a:extLst>
              <a:ext uri="{28A0092B-C50C-407E-A947-70E740481C1C}">
                <a14:useLocalDpi xmlns:a14="http://schemas.microsoft.com/office/drawing/2010/main" val="0"/>
              </a:ext>
            </a:extLst>
          </a:blip>
          <a:srcRect b="4808"/>
          <a:stretch/>
        </p:blipFill>
        <p:spPr>
          <a:xfrm>
            <a:off x="1046772" y="1734766"/>
            <a:ext cx="7050456" cy="3370634"/>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21.7 </a:t>
            </a:r>
            <a:r>
              <a:rPr lang="en-US" dirty="0"/>
              <a:t>Most antigens have several different antigenic determinants.</a:t>
            </a:r>
          </a:p>
        </p:txBody>
      </p:sp>
    </p:spTree>
    <p:extLst>
      <p:ext uri="{BB962C8B-B14F-4D97-AF65-F5344CB8AC3E}">
        <p14:creationId xmlns:p14="http://schemas.microsoft.com/office/powerpoint/2010/main" val="261870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altLang="en-US" dirty="0">
                <a:latin typeface="Times New Roman"/>
              </a:rPr>
              <a:t>Self-Antigens: MHC Proteins</a:t>
            </a:r>
            <a:endParaRPr lang="en-IN" b="0" dirty="0">
              <a:latin typeface="Times New Roman"/>
            </a:endParaRPr>
          </a:p>
        </p:txBody>
      </p:sp>
      <p:sp>
        <p:nvSpPr>
          <p:cNvPr id="3" name="Content Placeholder 2"/>
          <p:cNvSpPr>
            <a:spLocks noGrp="1"/>
          </p:cNvSpPr>
          <p:nvPr>
            <p:ph idx="1"/>
          </p:nvPr>
        </p:nvSpPr>
        <p:spPr>
          <a:xfrm>
            <a:off x="457200" y="1600200"/>
            <a:ext cx="8229600" cy="2174954"/>
          </a:xfrm>
        </p:spPr>
        <p:txBody>
          <a:bodyPr>
            <a:spAutoFit/>
          </a:bodyPr>
          <a:lstStyle/>
          <a:p>
            <a:pPr>
              <a:spcBef>
                <a:spcPts val="400"/>
              </a:spcBef>
            </a:pPr>
            <a:r>
              <a:rPr lang="en-US" b="1" dirty="0">
                <a:latin typeface="Arial" charset="0"/>
              </a:rPr>
              <a:t>Self-antigens</a:t>
            </a:r>
            <a:r>
              <a:rPr lang="en-US" dirty="0">
                <a:latin typeface="Arial" charset="0"/>
              </a:rPr>
              <a:t>: all cells are covered with variety of proteins located on surface that are not antigenic to self, but may be antigenic to others in transfusions or grafts </a:t>
            </a:r>
          </a:p>
          <a:p>
            <a:pPr>
              <a:spcBef>
                <a:spcPts val="400"/>
              </a:spcBef>
            </a:pPr>
            <a:r>
              <a:rPr lang="en-US" dirty="0">
                <a:latin typeface="Arial" charset="0"/>
              </a:rPr>
              <a:t>One set of important self-proteins are group of glycoproteins called </a:t>
            </a:r>
            <a:r>
              <a:rPr lang="en-US" b="1" dirty="0">
                <a:latin typeface="Arial" charset="0"/>
              </a:rPr>
              <a:t>MHC proteins</a:t>
            </a:r>
          </a:p>
          <a:p>
            <a:pPr lvl="1">
              <a:spcBef>
                <a:spcPts val="400"/>
              </a:spcBef>
            </a:pPr>
            <a:r>
              <a:rPr lang="en-US" dirty="0">
                <a:latin typeface="Arial" charset="0"/>
              </a:rPr>
              <a:t>Coded by genes of </a:t>
            </a:r>
            <a:r>
              <a:rPr lang="en-US" b="1" dirty="0">
                <a:latin typeface="Arial" charset="0"/>
              </a:rPr>
              <a:t>major histocompatibility complex </a:t>
            </a:r>
            <a:r>
              <a:rPr lang="en-US" dirty="0">
                <a:latin typeface="Arial" charset="0"/>
              </a:rPr>
              <a:t>(</a:t>
            </a:r>
            <a:r>
              <a:rPr lang="en-US" b="1" dirty="0">
                <a:latin typeface="Arial" charset="0"/>
              </a:rPr>
              <a:t>MHC</a:t>
            </a:r>
            <a:r>
              <a:rPr lang="en-US" dirty="0">
                <a:latin typeface="Arial" charset="0"/>
              </a:rPr>
              <a:t>) and unique to each individual</a:t>
            </a:r>
          </a:p>
          <a:p>
            <a:pPr lvl="1">
              <a:spcBef>
                <a:spcPts val="400"/>
              </a:spcBef>
            </a:pPr>
            <a:r>
              <a:rPr lang="en-US" dirty="0">
                <a:latin typeface="Arial" charset="0"/>
              </a:rPr>
              <a:t>Contain groove that can hold piece of self-antigen or foreign antigen</a:t>
            </a:r>
          </a:p>
          <a:p>
            <a:pPr lvl="2">
              <a:spcBef>
                <a:spcPts val="400"/>
              </a:spcBef>
            </a:pPr>
            <a:r>
              <a:rPr lang="en-US" dirty="0">
                <a:latin typeface="Arial" charset="0"/>
              </a:rPr>
              <a:t>T lymphocytes can recognize only antigens that are presented on MHC proteins </a:t>
            </a:r>
          </a:p>
        </p:txBody>
      </p:sp>
    </p:spTree>
    <p:extLst>
      <p:ext uri="{BB962C8B-B14F-4D97-AF65-F5344CB8AC3E}">
        <p14:creationId xmlns:p14="http://schemas.microsoft.com/office/powerpoint/2010/main" val="1296385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198000"/>
            <a:ext cx="8229600" cy="1046440"/>
          </a:xfrm>
        </p:spPr>
        <p:txBody>
          <a:bodyPr>
            <a:spAutoFit/>
          </a:bodyPr>
          <a:lstStyle/>
          <a:p>
            <a:r>
              <a:rPr lang="en-US" altLang="en-US" dirty="0" smtClean="0">
                <a:latin typeface="Times New Roman"/>
              </a:rPr>
              <a:t>21.4 Lymphocytes </a:t>
            </a:r>
            <a:r>
              <a:rPr lang="en-US" altLang="en-US" dirty="0">
                <a:latin typeface="Times New Roman"/>
              </a:rPr>
              <a:t>and Antigen-Presenting Cells</a:t>
            </a:r>
            <a:endParaRPr lang="en-IN" b="0" dirty="0">
              <a:latin typeface="Times New Roman"/>
            </a:endParaRPr>
          </a:p>
        </p:txBody>
      </p:sp>
      <p:sp>
        <p:nvSpPr>
          <p:cNvPr id="3" name="Content Placeholder 2"/>
          <p:cNvSpPr>
            <a:spLocks noGrp="1"/>
          </p:cNvSpPr>
          <p:nvPr>
            <p:ph idx="1"/>
          </p:nvPr>
        </p:nvSpPr>
        <p:spPr>
          <a:xfrm>
            <a:off x="457200" y="1600200"/>
            <a:ext cx="8229600" cy="2185214"/>
          </a:xfrm>
        </p:spPr>
        <p:txBody>
          <a:bodyPr>
            <a:spAutoFit/>
          </a:bodyPr>
          <a:lstStyle/>
          <a:p>
            <a:r>
              <a:rPr lang="en-US" dirty="0">
                <a:latin typeface="Arial" charset="0"/>
              </a:rPr>
              <a:t>Adaptive immune system involves three crucial types of cells</a:t>
            </a:r>
          </a:p>
          <a:p>
            <a:pPr lvl="1"/>
            <a:r>
              <a:rPr lang="en-US" dirty="0">
                <a:latin typeface="Arial" charset="0"/>
              </a:rPr>
              <a:t>Two types of </a:t>
            </a:r>
            <a:r>
              <a:rPr lang="en-US" b="1" dirty="0">
                <a:latin typeface="Arial" charset="0"/>
              </a:rPr>
              <a:t>lymphocytes</a:t>
            </a:r>
            <a:endParaRPr lang="en-US" dirty="0">
              <a:latin typeface="Arial" charset="0"/>
            </a:endParaRPr>
          </a:p>
          <a:p>
            <a:pPr lvl="2"/>
            <a:r>
              <a:rPr lang="en-US" dirty="0">
                <a:latin typeface="Arial" charset="0"/>
              </a:rPr>
              <a:t>B lymphocytes (B cells)—humoral immunity</a:t>
            </a:r>
          </a:p>
          <a:p>
            <a:pPr lvl="2"/>
            <a:r>
              <a:rPr lang="en-US" dirty="0">
                <a:latin typeface="Arial" charset="0"/>
              </a:rPr>
              <a:t>T lymphocytes (T cells)—cellular immunity</a:t>
            </a:r>
          </a:p>
          <a:p>
            <a:pPr lvl="1"/>
            <a:r>
              <a:rPr lang="en-US" b="1" dirty="0">
                <a:latin typeface="Arial" charset="0"/>
              </a:rPr>
              <a:t>Antigen-presenting cells </a:t>
            </a:r>
            <a:r>
              <a:rPr lang="en-US" dirty="0">
                <a:latin typeface="Arial" charset="0"/>
              </a:rPr>
              <a:t>(</a:t>
            </a:r>
            <a:r>
              <a:rPr lang="en-US" b="1" dirty="0">
                <a:latin typeface="Arial" charset="0"/>
              </a:rPr>
              <a:t>APCs</a:t>
            </a:r>
            <a:r>
              <a:rPr lang="en-US" dirty="0">
                <a:latin typeface="Arial" charset="0"/>
              </a:rPr>
              <a:t>)</a:t>
            </a:r>
          </a:p>
          <a:p>
            <a:pPr lvl="2"/>
            <a:r>
              <a:rPr lang="en-US" dirty="0">
                <a:latin typeface="Arial" charset="0"/>
              </a:rPr>
              <a:t>Do not respond to specific antigens</a:t>
            </a:r>
          </a:p>
          <a:p>
            <a:pPr lvl="2"/>
            <a:r>
              <a:rPr lang="en-US" dirty="0">
                <a:latin typeface="Arial" charset="0"/>
              </a:rPr>
              <a:t>Play essential auxiliary roles in </a:t>
            </a:r>
            <a:r>
              <a:rPr lang="en-US" dirty="0" smtClean="0">
                <a:latin typeface="Arial" charset="0"/>
              </a:rPr>
              <a:t>immunity</a:t>
            </a:r>
            <a:endParaRPr lang="en-US" dirty="0">
              <a:latin typeface="Arial" charset="0"/>
            </a:endParaRPr>
          </a:p>
        </p:txBody>
      </p:sp>
    </p:spTree>
    <p:extLst>
      <p:ext uri="{BB962C8B-B14F-4D97-AF65-F5344CB8AC3E}">
        <p14:creationId xmlns:p14="http://schemas.microsoft.com/office/powerpoint/2010/main" val="2601116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Lymphocytes </a:t>
            </a:r>
            <a:r>
              <a:rPr lang="en-US" altLang="en-US" sz="2800" dirty="0">
                <a:latin typeface="Times New Roman"/>
              </a:rPr>
              <a:t>(1 of 7)</a:t>
            </a:r>
            <a:endParaRPr lang="en-US" sz="2800" dirty="0">
              <a:latin typeface="Times New Roman"/>
            </a:endParaRPr>
          </a:p>
        </p:txBody>
      </p:sp>
      <p:sp>
        <p:nvSpPr>
          <p:cNvPr id="3" name="Content Placeholder 2"/>
          <p:cNvSpPr>
            <a:spLocks noGrp="1"/>
          </p:cNvSpPr>
          <p:nvPr>
            <p:ph idx="1"/>
          </p:nvPr>
        </p:nvSpPr>
        <p:spPr>
          <a:xfrm>
            <a:off x="457200" y="1600200"/>
            <a:ext cx="8229600" cy="1215717"/>
          </a:xfrm>
        </p:spPr>
        <p:txBody>
          <a:bodyPr vert="horz" lIns="0" tIns="0" rIns="0" bIns="0" rtlCol="0">
            <a:spAutoFit/>
          </a:bodyPr>
          <a:lstStyle/>
          <a:p>
            <a:r>
              <a:rPr lang="en-US" b="1" dirty="0">
                <a:latin typeface="Arial" charset="0"/>
              </a:rPr>
              <a:t>Lymphocyte development, maturation, and activation</a:t>
            </a:r>
          </a:p>
          <a:p>
            <a:pPr lvl="1"/>
            <a:r>
              <a:rPr lang="en-US" dirty="0">
                <a:latin typeface="Arial" charset="0"/>
              </a:rPr>
              <a:t>T and B lymphocytes share common development and steps in their life cycles </a:t>
            </a:r>
          </a:p>
          <a:p>
            <a:pPr lvl="1"/>
            <a:r>
              <a:rPr lang="en-US" dirty="0">
                <a:latin typeface="Arial" charset="0"/>
              </a:rPr>
              <a:t>Five general steps:</a:t>
            </a:r>
          </a:p>
          <a:p>
            <a:pPr marL="1257300" lvl="2" indent="-342900">
              <a:buFont typeface="+mj-lt"/>
              <a:buAutoNum type="arabicPeriod"/>
            </a:pPr>
            <a:r>
              <a:rPr lang="en-US" b="1" dirty="0" smtClean="0">
                <a:latin typeface="Arial" charset="0"/>
              </a:rPr>
              <a:t>Origin</a:t>
            </a:r>
            <a:r>
              <a:rPr lang="en-US" dirty="0">
                <a:latin typeface="Arial" charset="0"/>
              </a:rPr>
              <a:t>: both lymphocytes originate in red bone marrow</a:t>
            </a:r>
          </a:p>
        </p:txBody>
      </p:sp>
    </p:spTree>
    <p:extLst>
      <p:ext uri="{BB962C8B-B14F-4D97-AF65-F5344CB8AC3E}">
        <p14:creationId xmlns:p14="http://schemas.microsoft.com/office/powerpoint/2010/main" val="234127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198000"/>
            <a:ext cx="8229600" cy="1046440"/>
          </a:xfrm>
        </p:spPr>
        <p:txBody>
          <a:bodyPr>
            <a:spAutoFit/>
          </a:bodyPr>
          <a:lstStyle/>
          <a:p>
            <a:r>
              <a:rPr lang="en-US" dirty="0">
                <a:latin typeface="Times New Roman"/>
              </a:rPr>
              <a:t>Lymphocyte </a:t>
            </a:r>
            <a:r>
              <a:rPr lang="en-US" dirty="0" smtClean="0">
                <a:latin typeface="Times New Roman"/>
              </a:rPr>
              <a:t>Development</a:t>
            </a:r>
            <a:r>
              <a:rPr lang="en-US" dirty="0">
                <a:latin typeface="Times New Roman"/>
              </a:rPr>
              <a:t>, </a:t>
            </a:r>
            <a:r>
              <a:rPr lang="en-US" dirty="0" smtClean="0">
                <a:latin typeface="Times New Roman"/>
              </a:rPr>
              <a:t>Maturation</a:t>
            </a:r>
            <a:r>
              <a:rPr lang="en-US" dirty="0">
                <a:latin typeface="Times New Roman"/>
              </a:rPr>
              <a:t>, and A</a:t>
            </a:r>
            <a:r>
              <a:rPr lang="en-US" dirty="0" smtClean="0">
                <a:latin typeface="Times New Roman"/>
              </a:rPr>
              <a:t>ctivation </a:t>
            </a:r>
            <a:r>
              <a:rPr lang="en-US" altLang="en-US" sz="2800" dirty="0">
                <a:latin typeface="Times New Roman"/>
              </a:rPr>
              <a:t>(1 of 5)</a:t>
            </a:r>
            <a:endParaRPr lang="en-US" sz="2800" dirty="0">
              <a:latin typeface="Times New Roman"/>
            </a:endParaRPr>
          </a:p>
        </p:txBody>
      </p:sp>
      <p:pic>
        <p:nvPicPr>
          <p:cNvPr id="6146" name="Picture 2" descr="This figure is an illustration depicting five steps involved in the development, maturation and activation of lymphocytes.&#10;- Step 1 Origin:&#10;- Both B and T lymphocyte precursors originate in red bone marrow. (Illustration shows a close up of an area of red bone marrow from a section of a femur bone, along with two blue colored lymphoc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776" y="1288269"/>
            <a:ext cx="4675245" cy="470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Figure 21.8 </a:t>
            </a:r>
            <a:r>
              <a:rPr lang="en-US" dirty="0"/>
              <a:t>Lymphocyte development, maturation, and activation</a:t>
            </a:r>
            <a:r>
              <a:rPr lang="en-US" dirty="0" smtClean="0"/>
              <a:t>.</a:t>
            </a:r>
            <a:endParaRPr lang="en-US" dirty="0"/>
          </a:p>
        </p:txBody>
      </p:sp>
    </p:spTree>
    <p:extLst>
      <p:ext uri="{BB962C8B-B14F-4D97-AF65-F5344CB8AC3E}">
        <p14:creationId xmlns:p14="http://schemas.microsoft.com/office/powerpoint/2010/main" val="395059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Lymphocytes </a:t>
            </a:r>
            <a:r>
              <a:rPr lang="en-US" altLang="en-US" sz="2800" dirty="0">
                <a:latin typeface="Times New Roman"/>
              </a:rPr>
              <a:t>(2 of 7)</a:t>
            </a:r>
            <a:endParaRPr lang="en-US" sz="2800" dirty="0">
              <a:latin typeface="Times New Roman"/>
            </a:endParaRPr>
          </a:p>
        </p:txBody>
      </p:sp>
      <p:sp>
        <p:nvSpPr>
          <p:cNvPr id="3" name="Content Placeholder 2"/>
          <p:cNvSpPr>
            <a:spLocks noGrp="1"/>
          </p:cNvSpPr>
          <p:nvPr>
            <p:ph idx="1"/>
          </p:nvPr>
        </p:nvSpPr>
        <p:spPr>
          <a:xfrm>
            <a:off x="457200" y="1600200"/>
            <a:ext cx="8229600" cy="2808461"/>
          </a:xfrm>
        </p:spPr>
        <p:txBody>
          <a:bodyPr vert="horz" lIns="0" tIns="0" rIns="0" bIns="0" rtlCol="0">
            <a:spAutoFit/>
          </a:bodyPr>
          <a:lstStyle/>
          <a:p>
            <a:pPr marL="1257300" lvl="2" indent="-342900">
              <a:buFont typeface="+mj-lt"/>
              <a:buAutoNum type="arabicPeriod" startAt="2"/>
            </a:pPr>
            <a:r>
              <a:rPr lang="en-US" b="1" dirty="0" smtClean="0">
                <a:latin typeface="Arial" charset="0"/>
              </a:rPr>
              <a:t>Maturation</a:t>
            </a:r>
          </a:p>
          <a:p>
            <a:pPr lvl="3"/>
            <a:r>
              <a:rPr lang="en-US" dirty="0" smtClean="0"/>
              <a:t>Lymphocytes are </a:t>
            </a:r>
            <a:r>
              <a:rPr lang="ja-JP" altLang="en-US" dirty="0" smtClean="0"/>
              <a:t>“</a:t>
            </a:r>
            <a:r>
              <a:rPr lang="en-US" altLang="ja-JP" dirty="0" smtClean="0"/>
              <a:t>educated” in a 2-3 day process and mature in </a:t>
            </a:r>
            <a:r>
              <a:rPr lang="en-US" altLang="ja-JP" b="1" dirty="0" smtClean="0"/>
              <a:t>primary lymphoid organs</a:t>
            </a:r>
            <a:r>
              <a:rPr lang="en-US" altLang="ja-JP" dirty="0" smtClean="0"/>
              <a:t> (B cells in bone marrow and thymus)</a:t>
            </a:r>
          </a:p>
          <a:p>
            <a:pPr lvl="3"/>
            <a:r>
              <a:rPr lang="en-US" altLang="ja-JP" dirty="0" smtClean="0"/>
              <a:t>Lymphocytes are educated for 2 reasons:</a:t>
            </a:r>
          </a:p>
          <a:p>
            <a:pPr lvl="4"/>
            <a:r>
              <a:rPr lang="en-US" b="1" dirty="0" smtClean="0"/>
              <a:t>1. Immunocompetence</a:t>
            </a:r>
            <a:r>
              <a:rPr lang="en-US" dirty="0" smtClean="0"/>
              <a:t>: lymphocytes must be able to recognize only 1 specific antigen</a:t>
            </a:r>
          </a:p>
          <a:p>
            <a:pPr lvl="5"/>
            <a:r>
              <a:rPr lang="en-US" dirty="0" smtClean="0"/>
              <a:t>B or T cells display only one unique type of antigen receptor on surface when mature so bind only one specific antigen</a:t>
            </a:r>
          </a:p>
          <a:p>
            <a:pPr lvl="4"/>
            <a:r>
              <a:rPr lang="en-US" b="1" dirty="0" smtClean="0"/>
              <a:t>2. Self-tolerance</a:t>
            </a:r>
            <a:r>
              <a:rPr lang="en-US" dirty="0" smtClean="0"/>
              <a:t>: lymphocytes must be unresponsive to own antigens</a:t>
            </a:r>
            <a:endParaRPr lang="en-US" dirty="0"/>
          </a:p>
        </p:txBody>
      </p:sp>
    </p:spTree>
    <p:extLst>
      <p:ext uri="{BB962C8B-B14F-4D97-AF65-F5344CB8AC3E}">
        <p14:creationId xmlns:p14="http://schemas.microsoft.com/office/powerpoint/2010/main" val="122245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198000"/>
            <a:ext cx="8229600" cy="1046440"/>
          </a:xfrm>
        </p:spPr>
        <p:txBody>
          <a:bodyPr>
            <a:spAutoFit/>
          </a:bodyPr>
          <a:lstStyle/>
          <a:p>
            <a:r>
              <a:rPr lang="en-US" dirty="0">
                <a:latin typeface="Times New Roman"/>
              </a:rPr>
              <a:t>Lymphocyte </a:t>
            </a:r>
            <a:r>
              <a:rPr lang="en-US" dirty="0" smtClean="0">
                <a:latin typeface="Times New Roman"/>
              </a:rPr>
              <a:t>Development</a:t>
            </a:r>
            <a:r>
              <a:rPr lang="en-US" dirty="0">
                <a:latin typeface="Times New Roman"/>
              </a:rPr>
              <a:t>, </a:t>
            </a:r>
            <a:r>
              <a:rPr lang="en-US" dirty="0" smtClean="0">
                <a:latin typeface="Times New Roman"/>
              </a:rPr>
              <a:t>Maturation</a:t>
            </a:r>
            <a:r>
              <a:rPr lang="en-US" dirty="0">
                <a:latin typeface="Times New Roman"/>
              </a:rPr>
              <a:t>, and A</a:t>
            </a:r>
            <a:r>
              <a:rPr lang="en-US" dirty="0" smtClean="0">
                <a:latin typeface="Times New Roman"/>
              </a:rPr>
              <a:t>ctivation </a:t>
            </a:r>
            <a:r>
              <a:rPr lang="en-US" altLang="en-US" sz="2800" dirty="0">
                <a:latin typeface="Times New Roman"/>
              </a:rPr>
              <a:t>(2 of 5)</a:t>
            </a:r>
            <a:endParaRPr lang="en-US" sz="2800" dirty="0">
              <a:latin typeface="Times New Roman"/>
            </a:endParaRPr>
          </a:p>
        </p:txBody>
      </p:sp>
      <p:pic>
        <p:nvPicPr>
          <p:cNvPr id="8" name="Picture 2" descr="This figure is an illustration depicting five steps involved in the development, maturation and activation of lymphocytes.&#10;- Step 1 Origin:&#10;- Both B and T lymphocyte precursors originate in red bone marrow. (Illustration shows a close up of an area of red bone marrow from a section of a femur bone, along with two blue colored lymphocytes.&#10;- Step 2 Maturation:&#10;- Lymphocyte precursors destined to become T cells migrate (in blood) to the thymus and mature there. (Illustration shows a drawing of thymus with arrow pointing from lymphocyte in bone marrow to thymus.)&#10;- B cells mature in the bone marrow. (Illustration shows an arrow from lymphocyte to another drawing of femur indicating B cell remains where it was formed.)&#10;- During maturation lymphocytes develop immunocompetence and self-tole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190" y="1297338"/>
            <a:ext cx="4746247" cy="468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3"/>
          </p:nvPr>
        </p:nvSpPr>
        <p:spPr/>
        <p:txBody>
          <a:bodyPr/>
          <a:lstStyle/>
          <a:p>
            <a:r>
              <a:rPr lang="en-US" b="1" dirty="0">
                <a:solidFill>
                  <a:srgbClr val="007FA3"/>
                </a:solidFill>
              </a:rPr>
              <a:t>Figure 21.8 </a:t>
            </a:r>
            <a:r>
              <a:rPr lang="en-US" dirty="0"/>
              <a:t>Lymphocyte development, maturation, and activation</a:t>
            </a:r>
            <a:r>
              <a:rPr lang="en-US" dirty="0" smtClean="0"/>
              <a:t>.</a:t>
            </a:r>
            <a:endParaRPr lang="en-US" dirty="0"/>
          </a:p>
        </p:txBody>
      </p:sp>
    </p:spTree>
    <p:extLst>
      <p:ext uri="{BB962C8B-B14F-4D97-AF65-F5344CB8AC3E}">
        <p14:creationId xmlns:p14="http://schemas.microsoft.com/office/powerpoint/2010/main" val="327590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Lymphocytes </a:t>
            </a:r>
            <a:r>
              <a:rPr lang="en-US" altLang="en-US" sz="2800" dirty="0">
                <a:latin typeface="Times New Roman"/>
              </a:rPr>
              <a:t>(3 of 7)</a:t>
            </a:r>
            <a:endParaRPr lang="en-US" sz="2800" dirty="0">
              <a:latin typeface="Times New Roman"/>
            </a:endParaRPr>
          </a:p>
        </p:txBody>
      </p:sp>
      <p:sp>
        <p:nvSpPr>
          <p:cNvPr id="3" name="Content Placeholder 2"/>
          <p:cNvSpPr>
            <a:spLocks noGrp="1"/>
          </p:cNvSpPr>
          <p:nvPr>
            <p:ph idx="1"/>
          </p:nvPr>
        </p:nvSpPr>
        <p:spPr>
          <a:xfrm>
            <a:off x="457200" y="1600200"/>
            <a:ext cx="8229600" cy="1954381"/>
          </a:xfrm>
        </p:spPr>
        <p:txBody>
          <a:bodyPr vert="horz" lIns="0" tIns="0" rIns="0" bIns="0" rtlCol="0">
            <a:spAutoFit/>
          </a:bodyPr>
          <a:lstStyle/>
          <a:p>
            <a:pPr marL="1257300" lvl="2" indent="-342900">
              <a:buFont typeface="+mj-lt"/>
              <a:buAutoNum type="arabicPeriod" startAt="3"/>
            </a:pPr>
            <a:r>
              <a:rPr lang="en-US" dirty="0">
                <a:latin typeface="Arial" charset="0"/>
              </a:rPr>
              <a:t> </a:t>
            </a:r>
            <a:r>
              <a:rPr lang="en-US" b="1" dirty="0">
                <a:latin typeface="Arial" charset="0"/>
              </a:rPr>
              <a:t>Seeding secondary lymphoid organs </a:t>
            </a:r>
            <a:r>
              <a:rPr lang="en-US" b="1" dirty="0" smtClean="0">
                <a:latin typeface="Arial" charset="0"/>
              </a:rPr>
              <a:t>and circulation</a:t>
            </a:r>
            <a:endParaRPr lang="en-US" b="1" dirty="0">
              <a:latin typeface="Arial" charset="0"/>
            </a:endParaRPr>
          </a:p>
          <a:p>
            <a:pPr lvl="3"/>
            <a:r>
              <a:rPr lang="en-US" dirty="0"/>
              <a:t>Immunocompetent B and T cells not yet exposed to antigen are called naive</a:t>
            </a:r>
          </a:p>
          <a:p>
            <a:pPr lvl="3"/>
            <a:r>
              <a:rPr lang="en-US" dirty="0"/>
              <a:t>Exported from primary lymphoid organs (bone marrow and thymus) to “seed” (colonize) </a:t>
            </a:r>
            <a:r>
              <a:rPr lang="en-US" b="1" dirty="0"/>
              <a:t>secondary lymphoid organs </a:t>
            </a:r>
            <a:r>
              <a:rPr lang="en-US" dirty="0"/>
              <a:t>(lymph nodes, spleen, etc.)</a:t>
            </a:r>
          </a:p>
          <a:p>
            <a:pPr lvl="4"/>
            <a:r>
              <a:rPr lang="en-US" dirty="0"/>
              <a:t>Increases chance of encounter with antigen</a:t>
            </a:r>
          </a:p>
        </p:txBody>
      </p:sp>
    </p:spTree>
    <p:extLst>
      <p:ext uri="{BB962C8B-B14F-4D97-AF65-F5344CB8AC3E}">
        <p14:creationId xmlns:p14="http://schemas.microsoft.com/office/powerpoint/2010/main" val="154336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198000"/>
            <a:ext cx="8229600" cy="1046440"/>
          </a:xfrm>
        </p:spPr>
        <p:txBody>
          <a:bodyPr>
            <a:spAutoFit/>
          </a:bodyPr>
          <a:lstStyle/>
          <a:p>
            <a:r>
              <a:rPr lang="en-US" dirty="0">
                <a:latin typeface="Times New Roman"/>
              </a:rPr>
              <a:t>Lymphocyte </a:t>
            </a:r>
            <a:r>
              <a:rPr lang="en-US" dirty="0" smtClean="0">
                <a:latin typeface="Times New Roman"/>
              </a:rPr>
              <a:t>Development</a:t>
            </a:r>
            <a:r>
              <a:rPr lang="en-US" dirty="0">
                <a:latin typeface="Times New Roman"/>
              </a:rPr>
              <a:t>, M</a:t>
            </a:r>
            <a:r>
              <a:rPr lang="en-US" dirty="0" smtClean="0">
                <a:latin typeface="Times New Roman"/>
              </a:rPr>
              <a:t>aturation</a:t>
            </a:r>
            <a:r>
              <a:rPr lang="en-US" dirty="0">
                <a:latin typeface="Times New Roman"/>
              </a:rPr>
              <a:t>, and A</a:t>
            </a:r>
            <a:r>
              <a:rPr lang="en-US" dirty="0" smtClean="0">
                <a:latin typeface="Times New Roman"/>
              </a:rPr>
              <a:t>ctivation </a:t>
            </a:r>
            <a:r>
              <a:rPr lang="en-US" altLang="en-US" sz="2800" dirty="0">
                <a:latin typeface="Times New Roman"/>
              </a:rPr>
              <a:t>(3 of 5)</a:t>
            </a:r>
            <a:endParaRPr lang="en-US" sz="2800" dirty="0">
              <a:latin typeface="Times New Roman"/>
            </a:endParaRPr>
          </a:p>
        </p:txBody>
      </p:sp>
      <p:pic>
        <p:nvPicPr>
          <p:cNvPr id="4098" name="Picture 2" descr="This figure is an illustration depicting five steps involved in the development, maturation and activation of lymphocytes.&#10;- Step 1 Origin:&#10;- Both B and T lymphocyte precursors originate in red bone marrow. (Illustration shows a close up of an area of red bone marrow from a section of a femur bone, along with two blue colored lymphocytes.&#10;- Step 2 Maturation:&#10;- Lymphocyte precursors destined to become T cells migrate (in blood) to the thymus and mature there. (Illustration shows a drawing of thymus with arrow pointing from lymphocyte in bone marrow to thymus.)&#10;- B cells mature in the bone marrow. (Illustration shows an arrow from lymphocyte to another drawing of femur indicating B cell remains where it was formed.)&#10;- During maturation lymphocytes develop immunocompetence and self-tolerance&#10;- Step 3 Seeding secondary lymphoid organs and circulation:&#10;- Immunocompetent but still naïve lymphocytes leave the thymus and bone marrow&#10;- They “seed” the secondary lymphoid organs and circulate through blood and lymph. (Illustration shows arrows leading from thymus and femur to lymph n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465" y="1314730"/>
            <a:ext cx="4981103" cy="468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Figure 21.8 </a:t>
            </a:r>
            <a:r>
              <a:rPr lang="en-US" dirty="0"/>
              <a:t>Lymphocyte development, maturation, and activation</a:t>
            </a:r>
            <a:r>
              <a:rPr lang="en-US" dirty="0" smtClean="0"/>
              <a:t>.</a:t>
            </a:r>
            <a:endParaRPr lang="en-US" dirty="0"/>
          </a:p>
        </p:txBody>
      </p:sp>
    </p:spTree>
    <p:extLst>
      <p:ext uri="{BB962C8B-B14F-4D97-AF65-F5344CB8AC3E}">
        <p14:creationId xmlns:p14="http://schemas.microsoft.com/office/powerpoint/2010/main" val="323924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2400"/>
            <a:ext cx="8229600" cy="523220"/>
          </a:xfrm>
        </p:spPr>
        <p:txBody>
          <a:bodyPr>
            <a:spAutoFit/>
          </a:bodyPr>
          <a:lstStyle/>
          <a:p>
            <a:r>
              <a:rPr lang="en-US" altLang="en-US" dirty="0">
                <a:latin typeface="Times New Roman"/>
              </a:rPr>
              <a:t>Part 2 – Adaptive Defenses </a:t>
            </a:r>
            <a:r>
              <a:rPr lang="en-US" altLang="en-US" sz="2800" dirty="0" smtClean="0">
                <a:latin typeface="Times New Roman"/>
              </a:rPr>
              <a:t>(1 </a:t>
            </a:r>
            <a:r>
              <a:rPr lang="en-US" altLang="en-US" sz="2800" dirty="0">
                <a:latin typeface="Times New Roman"/>
              </a:rPr>
              <a:t>of 4)</a:t>
            </a:r>
            <a:endParaRPr lang="en-IN" sz="2800" dirty="0">
              <a:latin typeface="Times New Roman"/>
            </a:endParaRPr>
          </a:p>
        </p:txBody>
      </p:sp>
      <p:sp>
        <p:nvSpPr>
          <p:cNvPr id="4" name="Content Placeholder 3"/>
          <p:cNvSpPr>
            <a:spLocks noGrp="1"/>
          </p:cNvSpPr>
          <p:nvPr>
            <p:ph idx="1"/>
          </p:nvPr>
        </p:nvSpPr>
        <p:spPr>
          <a:xfrm>
            <a:off x="457200" y="1600200"/>
            <a:ext cx="8229600" cy="2339102"/>
          </a:xfrm>
        </p:spPr>
        <p:txBody>
          <a:bodyPr>
            <a:spAutoFit/>
          </a:bodyPr>
          <a:lstStyle/>
          <a:p>
            <a:r>
              <a:rPr lang="en-US" b="1" dirty="0">
                <a:latin typeface="Arial" charset="0"/>
              </a:rPr>
              <a:t>Adaptive immune system </a:t>
            </a:r>
            <a:r>
              <a:rPr lang="en-US" dirty="0">
                <a:latin typeface="Arial" charset="0"/>
              </a:rPr>
              <a:t>is a </a:t>
            </a:r>
            <a:r>
              <a:rPr lang="en-US" i="1" dirty="0">
                <a:latin typeface="Arial" charset="0"/>
              </a:rPr>
              <a:t>specific defensive system</a:t>
            </a:r>
            <a:r>
              <a:rPr lang="en-US" dirty="0">
                <a:latin typeface="Arial" charset="0"/>
              </a:rPr>
              <a:t> that eliminates almost any pathogen or abnormal cell in body</a:t>
            </a:r>
          </a:p>
          <a:p>
            <a:r>
              <a:rPr lang="en-US" dirty="0">
                <a:latin typeface="Arial" charset="0"/>
              </a:rPr>
              <a:t>Activities</a:t>
            </a:r>
          </a:p>
          <a:p>
            <a:pPr lvl="1"/>
            <a:r>
              <a:rPr lang="en-US" dirty="0">
                <a:latin typeface="Arial" charset="0"/>
              </a:rPr>
              <a:t>Amplifies inflammatory response</a:t>
            </a:r>
          </a:p>
          <a:p>
            <a:pPr lvl="1"/>
            <a:r>
              <a:rPr lang="en-US" dirty="0">
                <a:latin typeface="Arial" charset="0"/>
              </a:rPr>
              <a:t>Activates complement</a:t>
            </a:r>
          </a:p>
          <a:p>
            <a:r>
              <a:rPr lang="en-US" dirty="0">
                <a:latin typeface="Arial" charset="0"/>
              </a:rPr>
              <a:t>Shortcoming: must be primed by initial exposure to specific foreign substance</a:t>
            </a:r>
          </a:p>
          <a:p>
            <a:pPr lvl="1"/>
            <a:r>
              <a:rPr lang="en-US" dirty="0">
                <a:latin typeface="Arial" charset="0"/>
              </a:rPr>
              <a:t>Priming takes </a:t>
            </a:r>
            <a:r>
              <a:rPr lang="en-US" dirty="0" smtClean="0">
                <a:latin typeface="Arial" charset="0"/>
              </a:rPr>
              <a:t>time</a:t>
            </a:r>
            <a:endParaRPr lang="en-US" dirty="0">
              <a:latin typeface="Arial" charset="0"/>
            </a:endParaRPr>
          </a:p>
        </p:txBody>
      </p:sp>
    </p:spTree>
    <p:extLst>
      <p:ext uri="{BB962C8B-B14F-4D97-AF65-F5344CB8AC3E}">
        <p14:creationId xmlns:p14="http://schemas.microsoft.com/office/powerpoint/2010/main" val="87549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Lymphocytes </a:t>
            </a:r>
            <a:r>
              <a:rPr lang="en-US" altLang="en-US" sz="2800" dirty="0">
                <a:latin typeface="Times New Roman"/>
              </a:rPr>
              <a:t>(4 of 7)</a:t>
            </a:r>
            <a:endParaRPr lang="en-US" sz="2800" dirty="0">
              <a:latin typeface="Times New Roman"/>
            </a:endParaRPr>
          </a:p>
        </p:txBody>
      </p:sp>
      <p:sp>
        <p:nvSpPr>
          <p:cNvPr id="3" name="Content Placeholder 2"/>
          <p:cNvSpPr>
            <a:spLocks noGrp="1"/>
          </p:cNvSpPr>
          <p:nvPr>
            <p:ph idx="1"/>
          </p:nvPr>
        </p:nvSpPr>
        <p:spPr>
          <a:xfrm>
            <a:off x="457200" y="1600200"/>
            <a:ext cx="8229600" cy="2277547"/>
          </a:xfrm>
        </p:spPr>
        <p:txBody>
          <a:bodyPr vert="horz" lIns="0" tIns="0" rIns="0" bIns="0" rtlCol="0">
            <a:spAutoFit/>
          </a:bodyPr>
          <a:lstStyle/>
          <a:p>
            <a:pPr marL="1257300" lvl="2" indent="-342900">
              <a:buFont typeface="+mj-lt"/>
              <a:buAutoNum type="arabicPeriod" startAt="4"/>
            </a:pPr>
            <a:r>
              <a:rPr lang="en-US" b="1" dirty="0">
                <a:latin typeface="Arial" charset="0"/>
              </a:rPr>
              <a:t> Antigen encounter and activation</a:t>
            </a:r>
          </a:p>
          <a:p>
            <a:pPr lvl="3"/>
            <a:r>
              <a:rPr lang="en-US" dirty="0"/>
              <a:t>Naive lymphocyte’s first encounter with antigen </a:t>
            </a:r>
            <a:r>
              <a:rPr lang="en-US" dirty="0">
                <a:sym typeface="Wingdings" charset="0"/>
              </a:rPr>
              <a:t>triggers lymphocyte to develop further</a:t>
            </a:r>
          </a:p>
          <a:p>
            <a:pPr lvl="3"/>
            <a:r>
              <a:rPr lang="en-US" dirty="0">
                <a:sym typeface="Wingdings" charset="0"/>
              </a:rPr>
              <a:t>Lymphocyte is selected to differentiate into active cell by binding to its specific antigen</a:t>
            </a:r>
          </a:p>
          <a:p>
            <a:pPr lvl="4"/>
            <a:r>
              <a:rPr lang="en-US" dirty="0">
                <a:sym typeface="Wingdings" charset="0"/>
              </a:rPr>
              <a:t>Referred to as </a:t>
            </a:r>
            <a:r>
              <a:rPr lang="en-US" b="1" dirty="0">
                <a:sym typeface="Wingdings" charset="0"/>
              </a:rPr>
              <a:t>clonal selection</a:t>
            </a:r>
          </a:p>
          <a:p>
            <a:pPr lvl="3"/>
            <a:r>
              <a:rPr lang="en-US" dirty="0">
                <a:sym typeface="Wingdings" charset="0"/>
              </a:rPr>
              <a:t>If correct signals are present, lymphocyte will complete its differentiation into active cell</a:t>
            </a:r>
            <a:endParaRPr lang="en-US" dirty="0"/>
          </a:p>
        </p:txBody>
      </p:sp>
    </p:spTree>
    <p:extLst>
      <p:ext uri="{BB962C8B-B14F-4D97-AF65-F5344CB8AC3E}">
        <p14:creationId xmlns:p14="http://schemas.microsoft.com/office/powerpoint/2010/main" val="1668702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198000"/>
            <a:ext cx="8229600" cy="1046440"/>
          </a:xfrm>
        </p:spPr>
        <p:txBody>
          <a:bodyPr>
            <a:spAutoFit/>
          </a:bodyPr>
          <a:lstStyle/>
          <a:p>
            <a:r>
              <a:rPr lang="en-US" dirty="0">
                <a:latin typeface="Times New Roman"/>
              </a:rPr>
              <a:t>Lymphocyte </a:t>
            </a:r>
            <a:r>
              <a:rPr lang="en-US" dirty="0" smtClean="0">
                <a:latin typeface="Times New Roman"/>
              </a:rPr>
              <a:t>Development</a:t>
            </a:r>
            <a:r>
              <a:rPr lang="en-US" dirty="0">
                <a:latin typeface="Times New Roman"/>
              </a:rPr>
              <a:t>, </a:t>
            </a:r>
            <a:r>
              <a:rPr lang="en-US" dirty="0" smtClean="0">
                <a:latin typeface="Times New Roman"/>
              </a:rPr>
              <a:t>Maturation</a:t>
            </a:r>
            <a:r>
              <a:rPr lang="en-US" dirty="0">
                <a:latin typeface="Times New Roman"/>
              </a:rPr>
              <a:t>, and A</a:t>
            </a:r>
            <a:r>
              <a:rPr lang="en-US" dirty="0" smtClean="0">
                <a:latin typeface="Times New Roman"/>
              </a:rPr>
              <a:t>ctivation </a:t>
            </a:r>
            <a:r>
              <a:rPr lang="en-US" altLang="en-US" sz="2800" dirty="0">
                <a:latin typeface="Times New Roman"/>
              </a:rPr>
              <a:t>(4 of 5)</a:t>
            </a:r>
            <a:endParaRPr lang="en-US" sz="2800" dirty="0">
              <a:latin typeface="Times New Roman"/>
            </a:endParaRPr>
          </a:p>
        </p:txBody>
      </p:sp>
      <p:pic>
        <p:nvPicPr>
          <p:cNvPr id="3074" name="Picture 2" descr="This figure is an illustration depicting five steps involved in the development, maturation and activation of lymphocytes.&#10;- Step 1 Origin:&#10;- Both B and T lymphocyte precursors originate in red bone marrow. (Illustration shows a close up of an area of red bone marrow from a section of a femur bone, along with two blue colored lymphocytes.&#10;- Step 2 Maturation:&#10;- Lymphocyte precursors destined to become T cells migrate (in blood) to the thymus and mature there. (Illustration shows a drawing of thymus with arrow pointing from lymphocyte in bone marrow to thymus.)&#10;- B cells mature in the bone marrow. (Illustration shows an arrow from lymphocyte to another drawing of femur indicating B cell remains where it was formed.)&#10;- During maturation lymphocytes develop immunocompetence and self-tolerance&#10;- Step 3 Seeding secondary lymphoid organs and circulation:&#10;- Immunocompetent but still naïve lymphocytes leave the thymus and bone marrow&#10;- They “seed” the secondary lymphoid organs and circulate through blood and lymph. (Illustration shows arrows leading from thymus and femur to lymph node.)&#10;- Step 4 Antigen encounter and activation:&#10;- When a lymphocyte’s antigen receptors bind its antigen, that lymphocyte can be activated. (Illustration shows a B cell coming into contact with its 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530" y="1298289"/>
            <a:ext cx="5034940" cy="471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21.8 </a:t>
            </a:r>
            <a:r>
              <a:rPr lang="en-US" dirty="0"/>
              <a:t>Lymphocyte development, maturation, and activation</a:t>
            </a:r>
            <a:r>
              <a:rPr lang="en-US" dirty="0" smtClean="0"/>
              <a:t>.</a:t>
            </a:r>
            <a:endParaRPr lang="en-US" dirty="0"/>
          </a:p>
        </p:txBody>
      </p:sp>
    </p:spTree>
    <p:extLst>
      <p:ext uri="{BB962C8B-B14F-4D97-AF65-F5344CB8AC3E}">
        <p14:creationId xmlns:p14="http://schemas.microsoft.com/office/powerpoint/2010/main" val="9341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Lymphocytes </a:t>
            </a:r>
            <a:r>
              <a:rPr lang="en-US" altLang="en-US" sz="2800" dirty="0">
                <a:latin typeface="Times New Roman"/>
              </a:rPr>
              <a:t>(5 of 7)</a:t>
            </a:r>
            <a:endParaRPr lang="en-US" sz="2800" dirty="0">
              <a:latin typeface="Times New Roman"/>
            </a:endParaRPr>
          </a:p>
        </p:txBody>
      </p:sp>
      <p:sp>
        <p:nvSpPr>
          <p:cNvPr id="3" name="Content Placeholder 2"/>
          <p:cNvSpPr>
            <a:spLocks noGrp="1"/>
          </p:cNvSpPr>
          <p:nvPr>
            <p:ph idx="1"/>
          </p:nvPr>
        </p:nvSpPr>
        <p:spPr>
          <a:xfrm>
            <a:off x="457200" y="1600200"/>
            <a:ext cx="8229600" cy="2754600"/>
          </a:xfrm>
        </p:spPr>
        <p:txBody>
          <a:bodyPr vert="horz" lIns="0" tIns="0" rIns="0" bIns="0" rtlCol="0">
            <a:spAutoFit/>
          </a:bodyPr>
          <a:lstStyle/>
          <a:p>
            <a:pPr marL="1257300" lvl="2" indent="-342900">
              <a:buFont typeface="+mj-lt"/>
              <a:buAutoNum type="arabicPeriod" startAt="5"/>
            </a:pPr>
            <a:r>
              <a:rPr lang="en-US" b="1" dirty="0">
                <a:latin typeface="Arial" charset="0"/>
              </a:rPr>
              <a:t> Proliferation and differentiation</a:t>
            </a:r>
          </a:p>
          <a:p>
            <a:pPr lvl="3"/>
            <a:r>
              <a:rPr lang="en-US" dirty="0"/>
              <a:t>Once selected and activated, lymphocyte proliferates</a:t>
            </a:r>
          </a:p>
          <a:p>
            <a:pPr lvl="4"/>
            <a:r>
              <a:rPr lang="en-US" dirty="0">
                <a:sym typeface="Wingdings" charset="0"/>
              </a:rPr>
              <a:t>Forms army of exact copies of itself</a:t>
            </a:r>
          </a:p>
          <a:p>
            <a:pPr lvl="4"/>
            <a:r>
              <a:rPr lang="en-US" dirty="0">
                <a:sym typeface="Wingdings" charset="0"/>
              </a:rPr>
              <a:t>Referred to as</a:t>
            </a:r>
            <a:r>
              <a:rPr lang="en-US" dirty="0"/>
              <a:t> </a:t>
            </a:r>
            <a:r>
              <a:rPr lang="en-US" b="1" dirty="0"/>
              <a:t>clones</a:t>
            </a:r>
          </a:p>
          <a:p>
            <a:pPr lvl="3"/>
            <a:r>
              <a:rPr lang="en-US" dirty="0"/>
              <a:t>Most clones </a:t>
            </a:r>
            <a:r>
              <a:rPr lang="en-US" dirty="0">
                <a:sym typeface="Wingdings" charset="0"/>
              </a:rPr>
              <a:t>become </a:t>
            </a:r>
            <a:r>
              <a:rPr lang="en-US" b="1" dirty="0">
                <a:sym typeface="Wingdings" charset="0"/>
              </a:rPr>
              <a:t>effector cells </a:t>
            </a:r>
            <a:r>
              <a:rPr lang="en-US" dirty="0">
                <a:sym typeface="Wingdings" charset="0"/>
              </a:rPr>
              <a:t>that fight infections</a:t>
            </a:r>
          </a:p>
          <a:p>
            <a:pPr lvl="3"/>
            <a:r>
              <a:rPr lang="en-US" dirty="0"/>
              <a:t>A few remain as </a:t>
            </a:r>
            <a:r>
              <a:rPr lang="en-US" b="1" dirty="0"/>
              <a:t>memory cells</a:t>
            </a:r>
          </a:p>
          <a:p>
            <a:pPr lvl="4"/>
            <a:r>
              <a:rPr lang="en-US" dirty="0"/>
              <a:t>Able to respond to same antigen more quickly second time it is encountered</a:t>
            </a:r>
          </a:p>
          <a:p>
            <a:pPr lvl="3"/>
            <a:r>
              <a:rPr lang="en-US" dirty="0"/>
              <a:t>B and T memory cells and effector T cells circulate continuously</a:t>
            </a:r>
          </a:p>
        </p:txBody>
      </p:sp>
    </p:spTree>
    <p:extLst>
      <p:ext uri="{BB962C8B-B14F-4D97-AF65-F5344CB8AC3E}">
        <p14:creationId xmlns:p14="http://schemas.microsoft.com/office/powerpoint/2010/main" val="294869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198000"/>
            <a:ext cx="8229600" cy="1046440"/>
          </a:xfrm>
        </p:spPr>
        <p:txBody>
          <a:bodyPr>
            <a:spAutoFit/>
          </a:bodyPr>
          <a:lstStyle/>
          <a:p>
            <a:r>
              <a:rPr lang="en-US" dirty="0">
                <a:latin typeface="Times New Roman"/>
              </a:rPr>
              <a:t>Lymphocyte </a:t>
            </a:r>
            <a:r>
              <a:rPr lang="en-US" dirty="0" smtClean="0">
                <a:latin typeface="Times New Roman"/>
              </a:rPr>
              <a:t>Development</a:t>
            </a:r>
            <a:r>
              <a:rPr lang="en-US" dirty="0">
                <a:latin typeface="Times New Roman"/>
              </a:rPr>
              <a:t>, </a:t>
            </a:r>
            <a:r>
              <a:rPr lang="en-US" dirty="0" smtClean="0">
                <a:latin typeface="Times New Roman"/>
              </a:rPr>
              <a:t>Maturation</a:t>
            </a:r>
            <a:r>
              <a:rPr lang="en-US" dirty="0">
                <a:latin typeface="Times New Roman"/>
              </a:rPr>
              <a:t>, and A</a:t>
            </a:r>
            <a:r>
              <a:rPr lang="en-US" dirty="0" smtClean="0">
                <a:latin typeface="Times New Roman"/>
              </a:rPr>
              <a:t>ctivation </a:t>
            </a:r>
            <a:r>
              <a:rPr lang="en-US" altLang="en-US" sz="2800" dirty="0">
                <a:latin typeface="Times New Roman"/>
              </a:rPr>
              <a:t>(5 of 5)</a:t>
            </a:r>
            <a:endParaRPr lang="en-US" sz="2800" dirty="0">
              <a:latin typeface="Times New Roman"/>
            </a:endParaRPr>
          </a:p>
        </p:txBody>
      </p:sp>
      <p:pic>
        <p:nvPicPr>
          <p:cNvPr id="2050" name="Picture 2" descr="This figure is an illustration depicting five steps involved in the development, maturation and activation of lymphocytes.&#10;- Step 1 Origin:&#10;- Both B and T lymphocyte precursors originate in red bone marrow. (Illustration shows a close up of an area of red bone marrow from a section of a femur bone, along with two blue colored lymphocytes.&#10;- Step 2 Maturation:&#10;- Lymphocyte precursors destined to become T cells migrate (in blood) to the thymus and mature there. (Illustration shows a drawing of thymus with arrow pointing from lymphocyte in bone marrow to thymus.)&#10;- B cells mature in the bone marrow. (Illustration shows an arrow from lymphocyte to another drawing of femur indicating B cell remains where it was formed.)&#10;- During maturation lymphocytes develop immunocompetence and self-tolerance&#10;- Step 3 Seeding secondary lymphoid organs and circulation:&#10;- Immunocompetent but still naïve lymphocytes leave the thymus and bone marrow&#10;- They “seed” the secondary lymphoid organs and circulate through blood and lymph. (Illustration shows arrows leading from thymus and femur to lymph node.)&#10;- Step 4 Antigen encounter and activation:&#10;- When a lymphocyte’s antigen receptors bind its antigen, that lymphocyte can be activated. (Illustration shows a B cell coming into contact with its target.)"/>
          <p:cNvPicPr>
            <a:picLocks noChangeAspect="1" noChangeArrowheads="1"/>
          </p:cNvPicPr>
          <p:nvPr/>
        </p:nvPicPr>
        <p:blipFill rotWithShape="1">
          <a:blip r:embed="rId3">
            <a:extLst>
              <a:ext uri="{28A0092B-C50C-407E-A947-70E740481C1C}">
                <a14:useLocalDpi xmlns:a14="http://schemas.microsoft.com/office/drawing/2010/main" val="0"/>
              </a:ext>
            </a:extLst>
          </a:blip>
          <a:srcRect b="2303"/>
          <a:stretch/>
        </p:blipFill>
        <p:spPr bwMode="auto">
          <a:xfrm>
            <a:off x="2202438" y="1310929"/>
            <a:ext cx="4739120" cy="452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Figure 21.8 </a:t>
            </a:r>
            <a:r>
              <a:rPr lang="en-US" dirty="0"/>
              <a:t>Lymphocyte development, maturation, and activation</a:t>
            </a:r>
            <a:r>
              <a:rPr lang="en-US" dirty="0" smtClean="0"/>
              <a:t>.</a:t>
            </a:r>
            <a:endParaRPr lang="en-US" dirty="0"/>
          </a:p>
        </p:txBody>
      </p:sp>
    </p:spTree>
    <p:extLst>
      <p:ext uri="{BB962C8B-B14F-4D97-AF65-F5344CB8AC3E}">
        <p14:creationId xmlns:p14="http://schemas.microsoft.com/office/powerpoint/2010/main" val="9341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Lymphocytes </a:t>
            </a:r>
            <a:r>
              <a:rPr lang="en-US" altLang="en-US" sz="2800" dirty="0">
                <a:latin typeface="Times New Roman"/>
              </a:rPr>
              <a:t>(6 of 7)</a:t>
            </a:r>
            <a:endParaRPr lang="en-US" sz="2800" dirty="0">
              <a:latin typeface="Times New Roman"/>
            </a:endParaRPr>
          </a:p>
        </p:txBody>
      </p:sp>
      <p:sp>
        <p:nvSpPr>
          <p:cNvPr id="3" name="Content Placeholder 2"/>
          <p:cNvSpPr>
            <a:spLocks noGrp="1"/>
          </p:cNvSpPr>
          <p:nvPr>
            <p:ph idx="1"/>
          </p:nvPr>
        </p:nvSpPr>
        <p:spPr>
          <a:xfrm>
            <a:off x="457200" y="1600200"/>
            <a:ext cx="8229600" cy="2523768"/>
          </a:xfrm>
        </p:spPr>
        <p:txBody>
          <a:bodyPr vert="horz" lIns="0" tIns="0" rIns="0" bIns="0" rtlCol="0">
            <a:spAutoFit/>
          </a:bodyPr>
          <a:lstStyle/>
          <a:p>
            <a:r>
              <a:rPr lang="en-US" b="1" dirty="0">
                <a:latin typeface="Arial" charset="0"/>
              </a:rPr>
              <a:t>Antigen receptor diversity</a:t>
            </a:r>
          </a:p>
          <a:p>
            <a:pPr lvl="1"/>
            <a:r>
              <a:rPr lang="en-US" dirty="0">
                <a:latin typeface="Arial" charset="0"/>
              </a:rPr>
              <a:t>Genes, not antigens, determine which foreign substances the immune system will recognize</a:t>
            </a:r>
          </a:p>
          <a:p>
            <a:pPr lvl="2"/>
            <a:r>
              <a:rPr lang="en-US" dirty="0">
                <a:latin typeface="Arial" charset="0"/>
              </a:rPr>
              <a:t>Variety of immune cell receptors are result of acquired genetic knowledge of microbes </a:t>
            </a:r>
          </a:p>
          <a:p>
            <a:pPr lvl="1"/>
            <a:r>
              <a:rPr lang="en-US" dirty="0">
                <a:latin typeface="Arial" charset="0"/>
              </a:rPr>
              <a:t>∼25,000 different genes codes for up to a billion different types of lymphocyte antigen receptors</a:t>
            </a:r>
          </a:p>
          <a:p>
            <a:pPr lvl="2"/>
            <a:r>
              <a:rPr lang="en-US" dirty="0">
                <a:latin typeface="Arial" charset="0"/>
              </a:rPr>
              <a:t>Huge variety of receptors: gene segments are shuffled around, resulting in many combinations</a:t>
            </a:r>
          </a:p>
        </p:txBody>
      </p:sp>
    </p:spTree>
    <p:extLst>
      <p:ext uri="{BB962C8B-B14F-4D97-AF65-F5344CB8AC3E}">
        <p14:creationId xmlns:p14="http://schemas.microsoft.com/office/powerpoint/2010/main" val="294869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Lymphocytes </a:t>
            </a:r>
            <a:r>
              <a:rPr lang="en-US" altLang="en-US" sz="2800" dirty="0">
                <a:latin typeface="Times New Roman"/>
              </a:rPr>
              <a:t>(7 of 7)</a:t>
            </a:r>
            <a:endParaRPr lang="en-US" sz="2800" dirty="0">
              <a:latin typeface="Times New Roman"/>
            </a:endParaRPr>
          </a:p>
        </p:txBody>
      </p:sp>
      <p:sp>
        <p:nvSpPr>
          <p:cNvPr id="3" name="Content Placeholder 2"/>
          <p:cNvSpPr>
            <a:spLocks noGrp="1"/>
          </p:cNvSpPr>
          <p:nvPr>
            <p:ph idx="1"/>
          </p:nvPr>
        </p:nvSpPr>
        <p:spPr>
          <a:xfrm>
            <a:off x="457200" y="1600200"/>
            <a:ext cx="8229600" cy="2808461"/>
          </a:xfrm>
        </p:spPr>
        <p:txBody>
          <a:bodyPr vert="horz" lIns="0" tIns="0" rIns="0" bIns="0" rtlCol="0">
            <a:spAutoFit/>
          </a:bodyPr>
          <a:lstStyle/>
          <a:p>
            <a:r>
              <a:rPr lang="en-US" b="1" dirty="0">
                <a:latin typeface="Arial" charset="0"/>
              </a:rPr>
              <a:t>Lymphocyte Education during Maturation</a:t>
            </a:r>
          </a:p>
          <a:p>
            <a:pPr lvl="3"/>
            <a:r>
              <a:rPr lang="en-US" dirty="0"/>
              <a:t>T cells mature in thymus under negative and positive selection pressures (“tests”)</a:t>
            </a:r>
          </a:p>
          <a:p>
            <a:pPr lvl="4"/>
            <a:r>
              <a:rPr lang="en-US" dirty="0"/>
              <a:t>Positive selection process</a:t>
            </a:r>
          </a:p>
          <a:p>
            <a:pPr lvl="5"/>
            <a:r>
              <a:rPr lang="en-US" dirty="0"/>
              <a:t>Selects T cells capable of recognizing self-MHC proteins (MHC restriction); those that can</a:t>
            </a:r>
            <a:r>
              <a:rPr lang="ja-JP" altLang="en-US" dirty="0"/>
              <a:t>’</a:t>
            </a:r>
            <a:r>
              <a:rPr lang="en-US" altLang="ja-JP" dirty="0"/>
              <a:t>t are destroyed by apoptosis</a:t>
            </a:r>
          </a:p>
          <a:p>
            <a:pPr lvl="4"/>
            <a:r>
              <a:rPr lang="en-US" dirty="0"/>
              <a:t>Negative selection</a:t>
            </a:r>
          </a:p>
          <a:p>
            <a:pPr lvl="5"/>
            <a:r>
              <a:rPr lang="en-US" dirty="0"/>
              <a:t>Prompts apoptosis of T cells that bind to self-antigens displayed by self-MHC</a:t>
            </a:r>
          </a:p>
          <a:p>
            <a:pPr lvl="5"/>
            <a:r>
              <a:rPr lang="en-US" dirty="0"/>
              <a:t>Process, called </a:t>
            </a:r>
            <a:r>
              <a:rPr lang="en-US" i="1" dirty="0"/>
              <a:t>clonal deletion</a:t>
            </a:r>
            <a:r>
              <a:rPr lang="en-US" dirty="0"/>
              <a:t>, ensures self-tolerance</a:t>
            </a:r>
          </a:p>
        </p:txBody>
      </p:sp>
    </p:spTree>
    <p:extLst>
      <p:ext uri="{BB962C8B-B14F-4D97-AF65-F5344CB8AC3E}">
        <p14:creationId xmlns:p14="http://schemas.microsoft.com/office/powerpoint/2010/main" val="1767024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753110"/>
            <a:ext cx="8229600" cy="523220"/>
          </a:xfrm>
        </p:spPr>
        <p:txBody>
          <a:bodyPr>
            <a:spAutoFit/>
          </a:bodyPr>
          <a:lstStyle/>
          <a:p>
            <a:r>
              <a:rPr lang="en-US" dirty="0">
                <a:latin typeface="Times New Roman"/>
              </a:rPr>
              <a:t>T C</a:t>
            </a:r>
            <a:r>
              <a:rPr lang="en-US" dirty="0" smtClean="0">
                <a:latin typeface="Times New Roman"/>
              </a:rPr>
              <a:t>ell Education </a:t>
            </a:r>
            <a:r>
              <a:rPr lang="en-US" dirty="0">
                <a:latin typeface="Times New Roman"/>
              </a:rPr>
              <a:t>in the </a:t>
            </a:r>
            <a:r>
              <a:rPr lang="en-US" dirty="0" smtClean="0">
                <a:latin typeface="Times New Roman"/>
              </a:rPr>
              <a:t>Thymus</a:t>
            </a:r>
            <a:endParaRPr lang="en-US" dirty="0">
              <a:latin typeface="Times New Roman"/>
            </a:endParaRPr>
          </a:p>
        </p:txBody>
      </p:sp>
      <p:pic>
        <p:nvPicPr>
          <p:cNvPr id="4" name="Picture 3" descr="This figure illustrates positive selection and negative selection. These processes are part of cellular immunity, which is part of our adaptive defenses.&#10; - 1. Positive selection:  T cells must recognize self major histocompatibility proteins (self-   MHC). &#10;  - Failure to recognize self-MHC results in apotosis (death by cell suicide):  top      illustration depicts an antigen-presenting thymic cell and a developing T cell.  The     thymic cell displays a self-MHC protein and a self antigen, but the developing T     cell does not recognize the MHC protein so will undergo apoptosis. &#10;  - Recognizing self-MHC results in survival. Illustration shows antigen-presenting     thymic cell with self-MHC protein and a self antigen.  Developing T cell does     recognize the self-MHC protein, so it will survive and proceed to the second test,     negative selection.&#10; - 2.  Negative selection:  T cells must not recognize self-antigens. &#10;  - Recognizing self-antigen results in apoptosis. This eliminates self-reactive T cells that     could cause autoimmune diseases.&#10;  - Failure to recognize (bind tightly to) self-antigen results in survival and continued      maturation.&#10;"/>
          <p:cNvPicPr>
            <a:picLocks noChangeAspect="1"/>
          </p:cNvPicPr>
          <p:nvPr/>
        </p:nvPicPr>
        <p:blipFill rotWithShape="1">
          <a:blip r:embed="rId3">
            <a:extLst>
              <a:ext uri="{28A0092B-C50C-407E-A947-70E740481C1C}">
                <a14:useLocalDpi xmlns:a14="http://schemas.microsoft.com/office/drawing/2010/main" val="0"/>
              </a:ext>
            </a:extLst>
          </a:blip>
          <a:srcRect b="1646"/>
          <a:stretch/>
        </p:blipFill>
        <p:spPr>
          <a:xfrm>
            <a:off x="3295853" y="1389888"/>
            <a:ext cx="2510246" cy="455371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21.9 </a:t>
            </a:r>
            <a:r>
              <a:rPr lang="en-US" dirty="0"/>
              <a:t>T cell education in the thymus</a:t>
            </a:r>
            <a:r>
              <a:rPr lang="en-US" dirty="0" smtClean="0"/>
              <a:t>.</a:t>
            </a:r>
            <a:endParaRPr lang="en-US" dirty="0"/>
          </a:p>
        </p:txBody>
      </p:sp>
    </p:spTree>
    <p:extLst>
      <p:ext uri="{BB962C8B-B14F-4D97-AF65-F5344CB8AC3E}">
        <p14:creationId xmlns:p14="http://schemas.microsoft.com/office/powerpoint/2010/main" val="204785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Antigen-Presenting Cells (APCs</a:t>
            </a:r>
            <a:r>
              <a:rPr lang="en-US" dirty="0" smtClean="0">
                <a:latin typeface="Times New Roman"/>
              </a:rPr>
              <a:t>) </a:t>
            </a:r>
            <a:r>
              <a:rPr lang="en-US" altLang="en-US" sz="2800" dirty="0">
                <a:latin typeface="Times New Roman"/>
              </a:rPr>
              <a:t>(1 of 4)</a:t>
            </a:r>
            <a:endParaRPr lang="en-US" sz="2800" dirty="0">
              <a:latin typeface="Times New Roman"/>
            </a:endParaRPr>
          </a:p>
        </p:txBody>
      </p:sp>
      <p:sp>
        <p:nvSpPr>
          <p:cNvPr id="3" name="Content Placeholder 2"/>
          <p:cNvSpPr>
            <a:spLocks noGrp="1"/>
          </p:cNvSpPr>
          <p:nvPr>
            <p:ph idx="1"/>
          </p:nvPr>
        </p:nvSpPr>
        <p:spPr>
          <a:xfrm>
            <a:off x="457200" y="1600200"/>
            <a:ext cx="8229600" cy="1654299"/>
          </a:xfrm>
        </p:spPr>
        <p:txBody>
          <a:bodyPr>
            <a:spAutoFit/>
          </a:bodyPr>
          <a:lstStyle/>
          <a:p>
            <a:r>
              <a:rPr lang="en-US" dirty="0">
                <a:latin typeface="Arial" charset="0"/>
              </a:rPr>
              <a:t>Engulf antigens and present fragments of antigens to T cells for recognition</a:t>
            </a:r>
          </a:p>
          <a:p>
            <a:r>
              <a:rPr lang="en-US" dirty="0">
                <a:latin typeface="Arial" charset="0"/>
              </a:rPr>
              <a:t>Major types</a:t>
            </a:r>
          </a:p>
          <a:p>
            <a:pPr lvl="1"/>
            <a:r>
              <a:rPr lang="en-US" b="1" dirty="0">
                <a:latin typeface="Arial" charset="0"/>
              </a:rPr>
              <a:t>Dendritic cells</a:t>
            </a:r>
          </a:p>
          <a:p>
            <a:pPr lvl="1"/>
            <a:r>
              <a:rPr lang="en-US" b="1" dirty="0">
                <a:latin typeface="Arial" charset="0"/>
              </a:rPr>
              <a:t>Macrophages</a:t>
            </a:r>
          </a:p>
          <a:p>
            <a:pPr lvl="1"/>
            <a:r>
              <a:rPr lang="en-US" b="1" dirty="0">
                <a:latin typeface="Arial" charset="0"/>
              </a:rPr>
              <a:t>B </a:t>
            </a:r>
            <a:r>
              <a:rPr lang="en-US" b="1" dirty="0" smtClean="0">
                <a:latin typeface="Arial" charset="0"/>
              </a:rPr>
              <a:t>cells</a:t>
            </a:r>
            <a:endParaRPr lang="en-US" b="1" dirty="0">
              <a:latin typeface="Arial" charset="0"/>
            </a:endParaRPr>
          </a:p>
        </p:txBody>
      </p:sp>
    </p:spTree>
    <p:extLst>
      <p:ext uri="{BB962C8B-B14F-4D97-AF65-F5344CB8AC3E}">
        <p14:creationId xmlns:p14="http://schemas.microsoft.com/office/powerpoint/2010/main" val="2521545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Antigen-Presenting Cells (APCs</a:t>
            </a:r>
            <a:r>
              <a:rPr lang="en-US" dirty="0" smtClean="0">
                <a:latin typeface="Times New Roman"/>
              </a:rPr>
              <a:t>) </a:t>
            </a:r>
            <a:r>
              <a:rPr lang="en-US" altLang="en-US" sz="2800" dirty="0">
                <a:latin typeface="Times New Roman"/>
              </a:rPr>
              <a:t>(2 of 4)</a:t>
            </a:r>
            <a:endParaRPr lang="en-US" sz="2800" dirty="0">
              <a:latin typeface="Times New Roman"/>
            </a:endParaRPr>
          </a:p>
        </p:txBody>
      </p:sp>
      <p:sp>
        <p:nvSpPr>
          <p:cNvPr id="3" name="Content Placeholder 2"/>
          <p:cNvSpPr>
            <a:spLocks noGrp="1"/>
          </p:cNvSpPr>
          <p:nvPr>
            <p:ph idx="1"/>
          </p:nvPr>
        </p:nvSpPr>
        <p:spPr>
          <a:xfrm>
            <a:off x="457200" y="1600200"/>
            <a:ext cx="8229600" cy="2108269"/>
          </a:xfrm>
        </p:spPr>
        <p:txBody>
          <a:bodyPr>
            <a:spAutoFit/>
          </a:bodyPr>
          <a:lstStyle/>
          <a:p>
            <a:r>
              <a:rPr lang="en-US" b="1" dirty="0">
                <a:latin typeface="Arial" charset="0"/>
              </a:rPr>
              <a:t>Dendritic cells </a:t>
            </a:r>
          </a:p>
          <a:p>
            <a:pPr lvl="1"/>
            <a:r>
              <a:rPr lang="en-US" dirty="0">
                <a:latin typeface="Arial" charset="0"/>
              </a:rPr>
              <a:t>Found in connective tissues and epidermis</a:t>
            </a:r>
          </a:p>
          <a:p>
            <a:pPr lvl="2"/>
            <a:r>
              <a:rPr lang="en-US" dirty="0">
                <a:latin typeface="Arial" charset="0"/>
              </a:rPr>
              <a:t>Act as mobile sentinels of boundary tissues</a:t>
            </a:r>
          </a:p>
          <a:p>
            <a:pPr lvl="1"/>
            <a:r>
              <a:rPr lang="en-US" dirty="0">
                <a:latin typeface="Arial" charset="0"/>
              </a:rPr>
              <a:t>Phagocytize pathogens that enter tissues, then enter lymphatics to present antigens to T cells in lymph node</a:t>
            </a:r>
          </a:p>
          <a:p>
            <a:pPr lvl="2"/>
            <a:r>
              <a:rPr lang="en-US" dirty="0">
                <a:latin typeface="Arial" charset="0"/>
              </a:rPr>
              <a:t>Most effective antigen presenter known</a:t>
            </a:r>
          </a:p>
          <a:p>
            <a:pPr lvl="2"/>
            <a:r>
              <a:rPr lang="en-US" dirty="0">
                <a:latin typeface="Arial" charset="0"/>
              </a:rPr>
              <a:t>Key link between innate and adaptive immunity</a:t>
            </a:r>
          </a:p>
        </p:txBody>
      </p:sp>
    </p:spTree>
    <p:extLst>
      <p:ext uri="{BB962C8B-B14F-4D97-AF65-F5344CB8AC3E}">
        <p14:creationId xmlns:p14="http://schemas.microsoft.com/office/powerpoint/2010/main" val="3278816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753110"/>
            <a:ext cx="8229600" cy="523220"/>
          </a:xfrm>
        </p:spPr>
        <p:txBody>
          <a:bodyPr>
            <a:spAutoFit/>
          </a:bodyPr>
          <a:lstStyle/>
          <a:p>
            <a:r>
              <a:rPr lang="en-US" dirty="0">
                <a:latin typeface="Times New Roman"/>
              </a:rPr>
              <a:t>Dendritic </a:t>
            </a:r>
            <a:r>
              <a:rPr lang="en-US" dirty="0" smtClean="0">
                <a:latin typeface="Times New Roman"/>
              </a:rPr>
              <a:t>Cell</a:t>
            </a:r>
            <a:endParaRPr lang="en-US" dirty="0">
              <a:latin typeface="Times New Roman"/>
            </a:endParaRPr>
          </a:p>
        </p:txBody>
      </p:sp>
      <p:pic>
        <p:nvPicPr>
          <p:cNvPr id="4" name="Picture 3" descr="This figure is a scanning electron micrograph (1050X) that shows the structure of a dendritic cell. The cell body is a round central core from which at least 14 cell extensions radiate in all directions. Some extensions look thin and wispy while others are thicker, spiky, and branch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268" y="1448905"/>
            <a:ext cx="4163464" cy="4188789"/>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21.10 </a:t>
            </a:r>
            <a:r>
              <a:rPr lang="en-US" dirty="0"/>
              <a:t>Dendritic cell. </a:t>
            </a:r>
          </a:p>
        </p:txBody>
      </p:sp>
    </p:spTree>
    <p:extLst>
      <p:ext uri="{BB962C8B-B14F-4D97-AF65-F5344CB8AC3E}">
        <p14:creationId xmlns:p14="http://schemas.microsoft.com/office/powerpoint/2010/main" val="361997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Part 2 – Adaptive </a:t>
            </a:r>
            <a:r>
              <a:rPr lang="en-US" altLang="en-US" dirty="0" smtClean="0">
                <a:latin typeface="Times New Roman"/>
              </a:rPr>
              <a:t>Defenses </a:t>
            </a:r>
            <a:r>
              <a:rPr lang="en-US" altLang="en-US" sz="2800" dirty="0">
                <a:latin typeface="Times New Roman"/>
              </a:rPr>
              <a:t>(2 of 4)</a:t>
            </a:r>
            <a:endParaRPr lang="en-IN" sz="2800" dirty="0">
              <a:latin typeface="Times New Roman"/>
            </a:endParaRPr>
          </a:p>
        </p:txBody>
      </p:sp>
      <p:sp>
        <p:nvSpPr>
          <p:cNvPr id="4" name="Content Placeholder 3"/>
          <p:cNvSpPr>
            <a:spLocks noGrp="1"/>
          </p:cNvSpPr>
          <p:nvPr>
            <p:ph idx="1"/>
          </p:nvPr>
        </p:nvSpPr>
        <p:spPr>
          <a:xfrm>
            <a:off x="457200" y="1600200"/>
            <a:ext cx="8229600" cy="2546851"/>
          </a:xfrm>
        </p:spPr>
        <p:txBody>
          <a:bodyPr>
            <a:spAutoFit/>
          </a:bodyPr>
          <a:lstStyle/>
          <a:p>
            <a:r>
              <a:rPr lang="en-US" dirty="0">
                <a:latin typeface="Arial" charset="0"/>
              </a:rPr>
              <a:t>Characteristics of adaptive immunity</a:t>
            </a:r>
          </a:p>
          <a:p>
            <a:pPr lvl="1"/>
            <a:r>
              <a:rPr lang="en-US" dirty="0">
                <a:latin typeface="Arial" charset="0"/>
              </a:rPr>
              <a:t>It is </a:t>
            </a:r>
            <a:r>
              <a:rPr lang="en-US" b="1" dirty="0">
                <a:latin typeface="Arial" charset="0"/>
              </a:rPr>
              <a:t>specific</a:t>
            </a:r>
            <a:r>
              <a:rPr lang="en-US" dirty="0">
                <a:latin typeface="Arial" charset="0"/>
              </a:rPr>
              <a:t>: recognizes and targets specific antigens</a:t>
            </a:r>
          </a:p>
          <a:p>
            <a:pPr lvl="1"/>
            <a:r>
              <a:rPr lang="en-US" dirty="0">
                <a:latin typeface="Arial" charset="0"/>
              </a:rPr>
              <a:t>It is </a:t>
            </a:r>
            <a:r>
              <a:rPr lang="en-US" b="1" dirty="0">
                <a:latin typeface="Arial" charset="0"/>
              </a:rPr>
              <a:t>systemic</a:t>
            </a:r>
            <a:r>
              <a:rPr lang="en-US" dirty="0">
                <a:latin typeface="Arial" charset="0"/>
              </a:rPr>
              <a:t>: not restricted to initial site</a:t>
            </a:r>
          </a:p>
          <a:p>
            <a:pPr lvl="1"/>
            <a:r>
              <a:rPr lang="en-US" dirty="0">
                <a:latin typeface="Arial" charset="0"/>
              </a:rPr>
              <a:t>It has </a:t>
            </a:r>
            <a:r>
              <a:rPr lang="en-US" b="1" dirty="0">
                <a:latin typeface="Arial" charset="0"/>
              </a:rPr>
              <a:t>memory</a:t>
            </a:r>
            <a:r>
              <a:rPr lang="en-US" dirty="0">
                <a:latin typeface="Arial" charset="0"/>
              </a:rPr>
              <a:t>: mounts an even stronger attack to “known” antigens (second and subsequent exposures)</a:t>
            </a:r>
          </a:p>
          <a:p>
            <a:r>
              <a:rPr lang="en-US" dirty="0">
                <a:latin typeface="Arial" charset="0"/>
              </a:rPr>
              <a:t>Two main branches of adaptive system</a:t>
            </a:r>
          </a:p>
          <a:p>
            <a:pPr marL="900113" lvl="1" indent="-442913">
              <a:buFont typeface="+mj-lt"/>
              <a:buAutoNum type="arabicPeriod"/>
            </a:pPr>
            <a:r>
              <a:rPr lang="en-US" dirty="0">
                <a:latin typeface="Arial" charset="0"/>
              </a:rPr>
              <a:t> </a:t>
            </a:r>
            <a:r>
              <a:rPr lang="en-US" b="1" dirty="0">
                <a:latin typeface="Arial" charset="0"/>
              </a:rPr>
              <a:t>Humoral </a:t>
            </a:r>
            <a:r>
              <a:rPr lang="en-US" dirty="0">
                <a:latin typeface="Arial" charset="0"/>
              </a:rPr>
              <a:t>(</a:t>
            </a:r>
            <a:r>
              <a:rPr lang="en-US" b="1" dirty="0">
                <a:latin typeface="Arial" charset="0"/>
              </a:rPr>
              <a:t>antibody-mediated</a:t>
            </a:r>
            <a:r>
              <a:rPr lang="en-US" dirty="0">
                <a:latin typeface="Arial" charset="0"/>
              </a:rPr>
              <a:t>)</a:t>
            </a:r>
            <a:r>
              <a:rPr lang="en-US" b="1" dirty="0">
                <a:latin typeface="Arial" charset="0"/>
              </a:rPr>
              <a:t> immunity</a:t>
            </a:r>
          </a:p>
          <a:p>
            <a:pPr marL="900113" lvl="1" indent="-442913">
              <a:buFont typeface="+mj-lt"/>
              <a:buAutoNum type="arabicPeriod"/>
            </a:pPr>
            <a:r>
              <a:rPr lang="en-US" dirty="0">
                <a:latin typeface="Arial" charset="0"/>
              </a:rPr>
              <a:t> </a:t>
            </a:r>
            <a:r>
              <a:rPr lang="en-US" b="1" dirty="0">
                <a:latin typeface="Arial" charset="0"/>
              </a:rPr>
              <a:t>Cellular </a:t>
            </a:r>
            <a:r>
              <a:rPr lang="en-US" dirty="0">
                <a:latin typeface="Arial" charset="0"/>
              </a:rPr>
              <a:t>(</a:t>
            </a:r>
            <a:r>
              <a:rPr lang="en-US" b="1" dirty="0">
                <a:latin typeface="Arial" charset="0"/>
              </a:rPr>
              <a:t>cell-mediated</a:t>
            </a:r>
            <a:r>
              <a:rPr lang="en-US" dirty="0">
                <a:latin typeface="Arial" charset="0"/>
              </a:rPr>
              <a:t>)</a:t>
            </a:r>
            <a:r>
              <a:rPr lang="en-US" b="1" dirty="0">
                <a:latin typeface="Arial" charset="0"/>
              </a:rPr>
              <a:t> immunity</a:t>
            </a:r>
            <a:endParaRPr lang="en-US" dirty="0">
              <a:latin typeface="Arial" charset="0"/>
            </a:endParaRPr>
          </a:p>
        </p:txBody>
      </p:sp>
    </p:spTree>
    <p:extLst>
      <p:ext uri="{BB962C8B-B14F-4D97-AF65-F5344CB8AC3E}">
        <p14:creationId xmlns:p14="http://schemas.microsoft.com/office/powerpoint/2010/main" val="224688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Antigen-Presenting Cells (APCs</a:t>
            </a:r>
            <a:r>
              <a:rPr lang="en-US" dirty="0" smtClean="0">
                <a:latin typeface="Times New Roman"/>
              </a:rPr>
              <a:t>) </a:t>
            </a:r>
            <a:r>
              <a:rPr lang="en-US" altLang="en-US" sz="2800" dirty="0">
                <a:latin typeface="Times New Roman"/>
              </a:rPr>
              <a:t>(3 of 4)</a:t>
            </a:r>
            <a:endParaRPr lang="en-US" sz="2800" dirty="0">
              <a:latin typeface="Times New Roman"/>
            </a:endParaRPr>
          </a:p>
        </p:txBody>
      </p:sp>
      <p:sp>
        <p:nvSpPr>
          <p:cNvPr id="3" name="Content Placeholder 2"/>
          <p:cNvSpPr>
            <a:spLocks noGrp="1"/>
          </p:cNvSpPr>
          <p:nvPr>
            <p:ph idx="1"/>
          </p:nvPr>
        </p:nvSpPr>
        <p:spPr>
          <a:xfrm>
            <a:off x="457200" y="1600200"/>
            <a:ext cx="8229600" cy="1785104"/>
          </a:xfrm>
        </p:spPr>
        <p:txBody>
          <a:bodyPr>
            <a:spAutoFit/>
          </a:bodyPr>
          <a:lstStyle/>
          <a:p>
            <a:r>
              <a:rPr lang="en-US" b="1" dirty="0">
                <a:latin typeface="Arial" charset="0"/>
              </a:rPr>
              <a:t>Macrophages </a:t>
            </a:r>
          </a:p>
          <a:p>
            <a:pPr lvl="1"/>
            <a:r>
              <a:rPr lang="en-US" dirty="0">
                <a:latin typeface="Arial" charset="0"/>
              </a:rPr>
              <a:t>Widely distributed in connective tissues and lymphoid organs</a:t>
            </a:r>
          </a:p>
          <a:p>
            <a:pPr lvl="1"/>
            <a:r>
              <a:rPr lang="en-US" dirty="0">
                <a:latin typeface="Arial" charset="0"/>
              </a:rPr>
              <a:t>Present antigens to T cells, which not only activates T cell, but also further activates macrophage</a:t>
            </a:r>
          </a:p>
          <a:p>
            <a:pPr lvl="2"/>
            <a:r>
              <a:rPr lang="en-US" i="1" dirty="0">
                <a:latin typeface="Arial" charset="0"/>
              </a:rPr>
              <a:t>Activated macrophage</a:t>
            </a:r>
            <a:r>
              <a:rPr lang="en-US" dirty="0">
                <a:latin typeface="Arial" charset="0"/>
              </a:rPr>
              <a:t> becomes voracious phagocytic killer</a:t>
            </a:r>
          </a:p>
          <a:p>
            <a:pPr lvl="2"/>
            <a:r>
              <a:rPr lang="en-US" dirty="0">
                <a:latin typeface="Arial" charset="0"/>
              </a:rPr>
              <a:t>Also trigger powerful inflammatory responses and recruit additional defenses</a:t>
            </a:r>
          </a:p>
        </p:txBody>
      </p:sp>
    </p:spTree>
    <p:extLst>
      <p:ext uri="{BB962C8B-B14F-4D97-AF65-F5344CB8AC3E}">
        <p14:creationId xmlns:p14="http://schemas.microsoft.com/office/powerpoint/2010/main" val="327881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Antigen-Presenting Cells (APCs</a:t>
            </a:r>
            <a:r>
              <a:rPr lang="en-US" dirty="0" smtClean="0">
                <a:latin typeface="Times New Roman"/>
              </a:rPr>
              <a:t>) </a:t>
            </a:r>
            <a:r>
              <a:rPr lang="en-US" altLang="en-US" sz="2800" dirty="0">
                <a:latin typeface="Times New Roman"/>
              </a:rPr>
              <a:t>(4 of 4)</a:t>
            </a:r>
            <a:endParaRPr lang="en-US" sz="2800" dirty="0">
              <a:latin typeface="Times New Roman"/>
            </a:endParaRPr>
          </a:p>
        </p:txBody>
      </p:sp>
      <p:sp>
        <p:nvSpPr>
          <p:cNvPr id="3" name="Content Placeholder 2"/>
          <p:cNvSpPr>
            <a:spLocks noGrp="1"/>
          </p:cNvSpPr>
          <p:nvPr>
            <p:ph idx="1"/>
          </p:nvPr>
        </p:nvSpPr>
        <p:spPr>
          <a:xfrm>
            <a:off x="457200" y="1600200"/>
            <a:ext cx="8229600" cy="892552"/>
          </a:xfrm>
        </p:spPr>
        <p:txBody>
          <a:bodyPr>
            <a:spAutoFit/>
          </a:bodyPr>
          <a:lstStyle/>
          <a:p>
            <a:r>
              <a:rPr lang="en-US" b="1" dirty="0">
                <a:latin typeface="Arial" charset="0"/>
              </a:rPr>
              <a:t>B lymphocytes</a:t>
            </a:r>
          </a:p>
          <a:p>
            <a:pPr lvl="1"/>
            <a:r>
              <a:rPr lang="en-US" dirty="0">
                <a:latin typeface="Arial" charset="0"/>
              </a:rPr>
              <a:t>Do not activate naive T cells</a:t>
            </a:r>
          </a:p>
          <a:p>
            <a:pPr lvl="1"/>
            <a:r>
              <a:rPr lang="en-US" dirty="0">
                <a:latin typeface="Arial" charset="0"/>
              </a:rPr>
              <a:t>Present antigens to helper T cell to assist their own activation</a:t>
            </a:r>
          </a:p>
        </p:txBody>
      </p:sp>
    </p:spTree>
    <p:extLst>
      <p:ext uri="{BB962C8B-B14F-4D97-AF65-F5344CB8AC3E}">
        <p14:creationId xmlns:p14="http://schemas.microsoft.com/office/powerpoint/2010/main" val="750083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345813"/>
            <a:ext cx="8229600" cy="997528"/>
          </a:xfrm>
        </p:spPr>
        <p:txBody>
          <a:bodyPr>
            <a:spAutoFit/>
          </a:bodyPr>
          <a:lstStyle/>
          <a:p>
            <a:r>
              <a:rPr lang="en-US" dirty="0">
                <a:latin typeface="Times New Roman"/>
              </a:rPr>
              <a:t>Table 21.4 Overview of B and T Lymphocytes</a:t>
            </a:r>
          </a:p>
        </p:txBody>
      </p:sp>
      <p:pic>
        <p:nvPicPr>
          <p:cNvPr id="4" name="Picture 3" descr=" Table 21.4. B lymphocytes have a humor immune response and have antibody secretion. They primarily target extracellular pathogens (e.g., bacteria, fungi, parasites, some viruses in extracellular fluid). The sites of origin and maturation are red bone marrow. The effector cells are plasma cells. They have memory cell formation. T lymphocytes have cellular immune response and no antibody secretion. They primary target intracellular pathogens (e.g., virus-infected cells) and cancer cells. In addition, helper T cells coordinate both B and T lymphocyte responses. The site of origin is red bone marrow. The site of maturation is the thymus. The effector cells include cytotoxic T cells, helper T cells, and regulatory T cells. They have memory cell form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02" y="1908137"/>
            <a:ext cx="8079396" cy="3041726"/>
          </a:xfrm>
          <a:prstGeom prst="rect">
            <a:avLst/>
          </a:prstGeom>
        </p:spPr>
      </p:pic>
      <p:sp>
        <p:nvSpPr>
          <p:cNvPr id="2" name="Content Placeholder 1"/>
          <p:cNvSpPr>
            <a:spLocks noGrp="1"/>
          </p:cNvSpPr>
          <p:nvPr>
            <p:ph sz="quarter" idx="13"/>
          </p:nvPr>
        </p:nvSpPr>
        <p:spPr/>
        <p:txBody>
          <a:bodyPr/>
          <a:lstStyle/>
          <a:p>
            <a:r>
              <a:rPr lang="en-US" b="1" dirty="0">
                <a:solidFill>
                  <a:schemeClr val="bg2"/>
                </a:solidFill>
                <a:latin typeface="Arial" pitchFamily="34" charset="0"/>
                <a:cs typeface="Arial" pitchFamily="34" charset="0"/>
              </a:rPr>
              <a:t>Table 21.4 </a:t>
            </a:r>
            <a:r>
              <a:rPr lang="en-US" dirty="0"/>
              <a:t>Overview of B and T </a:t>
            </a:r>
            <a:r>
              <a:rPr lang="en-US" dirty="0" smtClean="0"/>
              <a:t>Lymphocytes.</a:t>
            </a:r>
            <a:endParaRPr lang="en-IN" dirty="0"/>
          </a:p>
        </p:txBody>
      </p:sp>
    </p:spTree>
    <p:extLst>
      <p:ext uri="{BB962C8B-B14F-4D97-AF65-F5344CB8AC3E}">
        <p14:creationId xmlns:p14="http://schemas.microsoft.com/office/powerpoint/2010/main" val="67727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smtClean="0">
                <a:latin typeface="Times New Roman"/>
              </a:rPr>
              <a:t>21.5 Humoral </a:t>
            </a:r>
            <a:r>
              <a:rPr lang="en-US" dirty="0">
                <a:latin typeface="Times New Roman"/>
              </a:rPr>
              <a:t>Immune Response</a:t>
            </a:r>
          </a:p>
        </p:txBody>
      </p:sp>
      <p:sp>
        <p:nvSpPr>
          <p:cNvPr id="3" name="Content Placeholder 2"/>
          <p:cNvSpPr>
            <a:spLocks noGrp="1"/>
          </p:cNvSpPr>
          <p:nvPr>
            <p:ph idx="1"/>
          </p:nvPr>
        </p:nvSpPr>
        <p:spPr>
          <a:xfrm>
            <a:off x="457200" y="1600200"/>
            <a:ext cx="8229600" cy="569387"/>
          </a:xfrm>
        </p:spPr>
        <p:txBody>
          <a:bodyPr vert="horz" lIns="0" tIns="0" rIns="0" bIns="0" rtlCol="0">
            <a:spAutoFit/>
          </a:bodyPr>
          <a:lstStyle/>
          <a:p>
            <a:pPr>
              <a:defRPr/>
            </a:pPr>
            <a:r>
              <a:rPr lang="en-US" dirty="0"/>
              <a:t>When B cell encounters target antigen, it provokes </a:t>
            </a:r>
            <a:r>
              <a:rPr lang="en-US" i="1" dirty="0"/>
              <a:t>humoral immune response</a:t>
            </a:r>
          </a:p>
          <a:p>
            <a:pPr lvl="1">
              <a:defRPr/>
            </a:pPr>
            <a:r>
              <a:rPr lang="en-US" dirty="0">
                <a:ea typeface="ＭＳ Ｐゴシック" pitchFamily="34" charset="-128"/>
              </a:rPr>
              <a:t>Antibodies specific for that particular antigen are then produced</a:t>
            </a:r>
          </a:p>
        </p:txBody>
      </p:sp>
    </p:spTree>
    <p:extLst>
      <p:ext uri="{BB962C8B-B14F-4D97-AF65-F5344CB8AC3E}">
        <p14:creationId xmlns:p14="http://schemas.microsoft.com/office/powerpoint/2010/main" val="2120461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90333"/>
            <a:ext cx="8458200" cy="954107"/>
          </a:xfrm>
        </p:spPr>
        <p:txBody>
          <a:bodyPr wrap="square">
            <a:spAutoFit/>
          </a:bodyPr>
          <a:lstStyle/>
          <a:p>
            <a:r>
              <a:rPr lang="en-US" dirty="0">
                <a:latin typeface="Times New Roman"/>
              </a:rPr>
              <a:t>Activation and Differentiation of B </a:t>
            </a:r>
            <a:r>
              <a:rPr lang="en-US" dirty="0" smtClean="0">
                <a:latin typeface="Times New Roman"/>
              </a:rPr>
              <a:t>Cells</a:t>
            </a:r>
            <a:br>
              <a:rPr lang="en-US" dirty="0" smtClean="0">
                <a:latin typeface="Times New Roman"/>
              </a:rPr>
            </a:br>
            <a:r>
              <a:rPr lang="en-US" altLang="en-US" sz="2800" dirty="0">
                <a:latin typeface="Times New Roman"/>
              </a:rPr>
              <a:t>(1 of 3)</a:t>
            </a:r>
            <a:endParaRPr lang="en-IN" sz="2800" dirty="0">
              <a:latin typeface="Times New Roman"/>
            </a:endParaRPr>
          </a:p>
        </p:txBody>
      </p:sp>
      <p:sp>
        <p:nvSpPr>
          <p:cNvPr id="3" name="Content Placeholder 2"/>
          <p:cNvSpPr>
            <a:spLocks noGrp="1"/>
          </p:cNvSpPr>
          <p:nvPr>
            <p:ph idx="1"/>
          </p:nvPr>
        </p:nvSpPr>
        <p:spPr>
          <a:xfrm>
            <a:off x="457200" y="1600200"/>
            <a:ext cx="8229600" cy="931024"/>
          </a:xfrm>
        </p:spPr>
        <p:txBody>
          <a:bodyPr>
            <a:spAutoFit/>
          </a:bodyPr>
          <a:lstStyle/>
          <a:p>
            <a:r>
              <a:rPr lang="en-US" dirty="0"/>
              <a:t>B cells are activated when antigens bind to surface receptors, cross-linking them</a:t>
            </a:r>
          </a:p>
          <a:p>
            <a:r>
              <a:rPr lang="en-US" dirty="0"/>
              <a:t>Triggers receptor-mediated endocytosis of cross-linked antigen-receptor complexes (clonal selection), leading to p</a:t>
            </a:r>
            <a:r>
              <a:rPr lang="en-US" dirty="0">
                <a:sym typeface="Wingdings" charset="0"/>
              </a:rPr>
              <a:t>roliferation and differentiation of B cell into effector cells</a:t>
            </a:r>
          </a:p>
        </p:txBody>
      </p:sp>
    </p:spTree>
    <p:extLst>
      <p:ext uri="{BB962C8B-B14F-4D97-AF65-F5344CB8AC3E}">
        <p14:creationId xmlns:p14="http://schemas.microsoft.com/office/powerpoint/2010/main" val="1733262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90333"/>
            <a:ext cx="8382000" cy="954107"/>
          </a:xfrm>
        </p:spPr>
        <p:txBody>
          <a:bodyPr wrap="square">
            <a:spAutoFit/>
          </a:bodyPr>
          <a:lstStyle/>
          <a:p>
            <a:r>
              <a:rPr lang="en-US" dirty="0">
                <a:latin typeface="Times New Roman"/>
              </a:rPr>
              <a:t>Activation and Differentiation of B </a:t>
            </a:r>
            <a:r>
              <a:rPr lang="en-US" dirty="0" smtClean="0">
                <a:latin typeface="Times New Roman"/>
              </a:rPr>
              <a:t>Cells </a:t>
            </a:r>
            <a:br>
              <a:rPr lang="en-US" dirty="0" smtClean="0">
                <a:latin typeface="Times New Roman"/>
              </a:rPr>
            </a:br>
            <a:r>
              <a:rPr lang="en-US" altLang="en-US" sz="2800" dirty="0">
                <a:latin typeface="Times New Roman"/>
              </a:rPr>
              <a:t>(2 of 3)</a:t>
            </a:r>
            <a:endParaRPr lang="en-IN" sz="2800" dirty="0">
              <a:latin typeface="Times New Roman"/>
            </a:endParaRPr>
          </a:p>
        </p:txBody>
      </p:sp>
      <p:sp>
        <p:nvSpPr>
          <p:cNvPr id="3" name="Content Placeholder 2"/>
          <p:cNvSpPr>
            <a:spLocks noGrp="1"/>
          </p:cNvSpPr>
          <p:nvPr>
            <p:ph idx="1"/>
          </p:nvPr>
        </p:nvSpPr>
        <p:spPr>
          <a:xfrm>
            <a:off x="457200" y="1600200"/>
            <a:ext cx="8229600" cy="1384995"/>
          </a:xfrm>
        </p:spPr>
        <p:txBody>
          <a:bodyPr>
            <a:spAutoFit/>
          </a:bodyPr>
          <a:lstStyle/>
          <a:p>
            <a:r>
              <a:rPr lang="en-US" dirty="0">
                <a:latin typeface="Arial" charset="0"/>
              </a:rPr>
              <a:t>Most clone cells become </a:t>
            </a:r>
            <a:r>
              <a:rPr lang="en-US" b="1" dirty="0">
                <a:latin typeface="Arial" charset="0"/>
              </a:rPr>
              <a:t>plasma cells</a:t>
            </a:r>
            <a:r>
              <a:rPr lang="en-US" dirty="0">
                <a:latin typeface="Arial" charset="0"/>
              </a:rPr>
              <a:t>, antibody-secreting effector cells</a:t>
            </a:r>
          </a:p>
          <a:p>
            <a:pPr lvl="1"/>
            <a:r>
              <a:rPr lang="en-US" dirty="0">
                <a:latin typeface="Arial" charset="0"/>
              </a:rPr>
              <a:t>Secrete specific antibodies at rate of 2000 molecules per second for 4 to 5 days, then die</a:t>
            </a:r>
          </a:p>
          <a:p>
            <a:pPr lvl="1"/>
            <a:r>
              <a:rPr lang="en-US" dirty="0">
                <a:latin typeface="Arial" charset="0"/>
              </a:rPr>
              <a:t>Antibodies circulate in blood or lymph, binding to free antigens, marking them for destruction by innate or other adaptive mechanisms</a:t>
            </a:r>
          </a:p>
        </p:txBody>
      </p:sp>
    </p:spTree>
    <p:extLst>
      <p:ext uri="{BB962C8B-B14F-4D97-AF65-F5344CB8AC3E}">
        <p14:creationId xmlns:p14="http://schemas.microsoft.com/office/powerpoint/2010/main" val="2964553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Clonal </a:t>
            </a:r>
            <a:r>
              <a:rPr lang="en-US" dirty="0" smtClean="0">
                <a:latin typeface="Times New Roman"/>
              </a:rPr>
              <a:t>Selection </a:t>
            </a:r>
            <a:r>
              <a:rPr lang="en-US" dirty="0">
                <a:latin typeface="Times New Roman"/>
              </a:rPr>
              <a:t>of a B </a:t>
            </a:r>
            <a:r>
              <a:rPr lang="en-US" dirty="0" smtClean="0">
                <a:latin typeface="Times New Roman"/>
              </a:rPr>
              <a:t>cell </a:t>
            </a:r>
            <a:r>
              <a:rPr lang="en-US" altLang="en-US" sz="2800" dirty="0">
                <a:latin typeface="Times New Roman"/>
              </a:rPr>
              <a:t>(1 of 2)</a:t>
            </a:r>
            <a:endParaRPr lang="en-US" sz="2800" dirty="0">
              <a:latin typeface="Times New Roman"/>
            </a:endParaRPr>
          </a:p>
        </p:txBody>
      </p:sp>
      <p:pic>
        <p:nvPicPr>
          <p:cNvPr id="7170" name="Picture 2" descr="&#10;This figure is an illustration depicting the steps of the primary response and secondary response involving B cells. These events are part of humoral immunity, which is part of our adaptive defenses.&#10; - Primary response (the initial encounter with an antigen): &#10;  - Floating antigens encounter B lymphocytes.  Antigen binds to a receptor on a specific     B lymphocyte (clonal selection).  B lymphocytes with noncomplementary receptors    remain inactive.&#10;  - Activated B cells leads to proliferation to form a clone.&#10;  - Clones become:&#10;   - Plasma cells (effector B cells)&#10;    - Secrete antibody molecules&#10;   - Memory B cells&#10;    - Primed to respond to same antigen&#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2641"/>
          <a:stretch/>
        </p:blipFill>
        <p:spPr bwMode="auto">
          <a:xfrm>
            <a:off x="1706208" y="1982460"/>
            <a:ext cx="5731584" cy="327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21.11 </a:t>
            </a:r>
            <a:r>
              <a:rPr lang="en-US" dirty="0"/>
              <a:t>Clonal selection of a B cell</a:t>
            </a:r>
            <a:r>
              <a:rPr lang="en-US" dirty="0" smtClean="0"/>
              <a:t>.</a:t>
            </a:r>
            <a:endParaRPr lang="en-US" dirty="0"/>
          </a:p>
        </p:txBody>
      </p:sp>
    </p:spTree>
    <p:extLst>
      <p:ext uri="{BB962C8B-B14F-4D97-AF65-F5344CB8AC3E}">
        <p14:creationId xmlns:p14="http://schemas.microsoft.com/office/powerpoint/2010/main" val="218817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90333"/>
            <a:ext cx="8382000" cy="954107"/>
          </a:xfrm>
        </p:spPr>
        <p:txBody>
          <a:bodyPr wrap="square">
            <a:spAutoFit/>
          </a:bodyPr>
          <a:lstStyle/>
          <a:p>
            <a:r>
              <a:rPr lang="en-US" dirty="0">
                <a:latin typeface="Times New Roman"/>
              </a:rPr>
              <a:t>Activation and Differentiation of B </a:t>
            </a:r>
            <a:r>
              <a:rPr lang="en-US" dirty="0" smtClean="0">
                <a:latin typeface="Times New Roman"/>
              </a:rPr>
              <a:t>Cells </a:t>
            </a:r>
            <a:br>
              <a:rPr lang="en-US" dirty="0" smtClean="0">
                <a:latin typeface="Times New Roman"/>
              </a:rPr>
            </a:br>
            <a:r>
              <a:rPr lang="en-US" altLang="en-US" sz="2800" dirty="0">
                <a:latin typeface="Times New Roman"/>
              </a:rPr>
              <a:t>(3 of 3)</a:t>
            </a:r>
            <a:endParaRPr lang="en-IN" sz="2800" dirty="0">
              <a:latin typeface="Times New Roman"/>
            </a:endParaRPr>
          </a:p>
        </p:txBody>
      </p:sp>
      <p:sp>
        <p:nvSpPr>
          <p:cNvPr id="3" name="Content Placeholder 2"/>
          <p:cNvSpPr>
            <a:spLocks noGrp="1"/>
          </p:cNvSpPr>
          <p:nvPr>
            <p:ph idx="1"/>
          </p:nvPr>
        </p:nvSpPr>
        <p:spPr>
          <a:xfrm>
            <a:off x="457200" y="1600200"/>
            <a:ext cx="8229600" cy="892552"/>
          </a:xfrm>
        </p:spPr>
        <p:txBody>
          <a:bodyPr>
            <a:spAutoFit/>
          </a:bodyPr>
          <a:lstStyle/>
          <a:p>
            <a:r>
              <a:rPr lang="en-US" dirty="0">
                <a:latin typeface="Arial" charset="0"/>
              </a:rPr>
              <a:t>Clone cells that do not become plasma cells become </a:t>
            </a:r>
            <a:r>
              <a:rPr lang="en-US" b="1" dirty="0">
                <a:latin typeface="Arial" charset="0"/>
              </a:rPr>
              <a:t>memory cells</a:t>
            </a:r>
          </a:p>
          <a:p>
            <a:pPr lvl="1"/>
            <a:r>
              <a:rPr lang="en-US" dirty="0">
                <a:latin typeface="Arial" charset="0"/>
              </a:rPr>
              <a:t>Provide immunological memory</a:t>
            </a:r>
          </a:p>
          <a:p>
            <a:pPr lvl="1"/>
            <a:r>
              <a:rPr lang="en-US" dirty="0">
                <a:latin typeface="Arial" charset="0"/>
              </a:rPr>
              <a:t>Mount an immediate response to future exposures to same antigen</a:t>
            </a:r>
          </a:p>
        </p:txBody>
      </p:sp>
    </p:spTree>
    <p:extLst>
      <p:ext uri="{BB962C8B-B14F-4D97-AF65-F5344CB8AC3E}">
        <p14:creationId xmlns:p14="http://schemas.microsoft.com/office/powerpoint/2010/main" val="2228828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Clonal </a:t>
            </a:r>
            <a:r>
              <a:rPr lang="en-US" dirty="0" smtClean="0">
                <a:latin typeface="Times New Roman"/>
              </a:rPr>
              <a:t>Selection </a:t>
            </a:r>
            <a:r>
              <a:rPr lang="en-US" dirty="0">
                <a:latin typeface="Times New Roman"/>
              </a:rPr>
              <a:t>of a B </a:t>
            </a:r>
            <a:r>
              <a:rPr lang="en-US" dirty="0" smtClean="0">
                <a:latin typeface="Times New Roman"/>
              </a:rPr>
              <a:t>cell </a:t>
            </a:r>
            <a:r>
              <a:rPr lang="en-US" altLang="en-US" sz="2800" dirty="0">
                <a:latin typeface="Times New Roman"/>
              </a:rPr>
              <a:t>(2 of 2)</a:t>
            </a:r>
            <a:endParaRPr lang="en-US" sz="2800" dirty="0">
              <a:latin typeface="Times New Roman"/>
            </a:endParaRPr>
          </a:p>
        </p:txBody>
      </p:sp>
      <p:pic>
        <p:nvPicPr>
          <p:cNvPr id="8194" name="Picture 2" descr="- Secondary response (can be years later):&#10;  -Clone of cells identical to ancestral cells subsequently challenged by the same antigen     will result in a larger, more rapid response. &#10;   - Most of these clone cells differentiate into plasma cells&#10;    - Secrete antibody molecules against that particular antigen. &#10;   - Memory cells - a few of the clone cells become memory B cells that guard against     future challenges by the same antigen.&#10;"/>
          <p:cNvPicPr>
            <a:picLocks noChangeAspect="1" noChangeArrowheads="1"/>
          </p:cNvPicPr>
          <p:nvPr/>
        </p:nvPicPr>
        <p:blipFill rotWithShape="1">
          <a:blip r:embed="rId3">
            <a:extLst>
              <a:ext uri="{28A0092B-C50C-407E-A947-70E740481C1C}">
                <a14:useLocalDpi xmlns:a14="http://schemas.microsoft.com/office/drawing/2010/main" val="0"/>
              </a:ext>
            </a:extLst>
          </a:blip>
          <a:srcRect t="57869" b="2455"/>
          <a:stretch/>
        </p:blipFill>
        <p:spPr bwMode="auto">
          <a:xfrm>
            <a:off x="1455556" y="2336836"/>
            <a:ext cx="6232888" cy="246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21.11 </a:t>
            </a:r>
            <a:r>
              <a:rPr lang="en-US" dirty="0"/>
              <a:t>Clonal selection of a B cell</a:t>
            </a:r>
            <a:r>
              <a:rPr lang="en-US" dirty="0" smtClean="0"/>
              <a:t>.</a:t>
            </a:r>
            <a:endParaRPr lang="en-US" dirty="0"/>
          </a:p>
        </p:txBody>
      </p:sp>
    </p:spTree>
    <p:extLst>
      <p:ext uri="{BB962C8B-B14F-4D97-AF65-F5344CB8AC3E}">
        <p14:creationId xmlns:p14="http://schemas.microsoft.com/office/powerpoint/2010/main" val="181653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Immunological </a:t>
            </a:r>
            <a:r>
              <a:rPr lang="en-US" dirty="0" smtClean="0">
                <a:latin typeface="Times New Roman"/>
              </a:rPr>
              <a:t>Memory </a:t>
            </a:r>
            <a:r>
              <a:rPr lang="en-US" altLang="en-US" sz="2800" dirty="0">
                <a:latin typeface="Times New Roman"/>
              </a:rPr>
              <a:t>(1 of 2)</a:t>
            </a:r>
            <a:endParaRPr lang="en-IN" sz="2800" dirty="0">
              <a:latin typeface="Times New Roman"/>
            </a:endParaRPr>
          </a:p>
        </p:txBody>
      </p:sp>
      <p:sp>
        <p:nvSpPr>
          <p:cNvPr id="3" name="Content Placeholder 2"/>
          <p:cNvSpPr>
            <a:spLocks noGrp="1"/>
          </p:cNvSpPr>
          <p:nvPr>
            <p:ph idx="1"/>
          </p:nvPr>
        </p:nvSpPr>
        <p:spPr>
          <a:xfrm>
            <a:off x="457200" y="1600200"/>
            <a:ext cx="8229600" cy="1461939"/>
          </a:xfrm>
        </p:spPr>
        <p:txBody>
          <a:bodyPr vert="horz" lIns="0" tIns="0" rIns="0" bIns="0" rtlCol="0">
            <a:spAutoFit/>
          </a:bodyPr>
          <a:lstStyle/>
          <a:p>
            <a:r>
              <a:rPr lang="en-US" b="1" dirty="0">
                <a:latin typeface="Arial" charset="0"/>
              </a:rPr>
              <a:t>Primary immune response</a:t>
            </a:r>
            <a:r>
              <a:rPr lang="en-US" dirty="0">
                <a:latin typeface="Arial" charset="0"/>
              </a:rPr>
              <a:t>: cell proliferation and differentiation upon exposure to antigen for the first time</a:t>
            </a:r>
          </a:p>
          <a:p>
            <a:pPr lvl="1"/>
            <a:r>
              <a:rPr lang="en-US" dirty="0">
                <a:latin typeface="Arial" charset="0"/>
              </a:rPr>
              <a:t>Lag period: 3 to 6 days </a:t>
            </a:r>
          </a:p>
          <a:p>
            <a:pPr lvl="1"/>
            <a:r>
              <a:rPr lang="en-US" dirty="0">
                <a:latin typeface="Arial" charset="0"/>
              </a:rPr>
              <a:t>Peak levels of plasma antibody are reached in 10 days</a:t>
            </a:r>
          </a:p>
          <a:p>
            <a:pPr lvl="1"/>
            <a:r>
              <a:rPr lang="en-US" dirty="0">
                <a:latin typeface="Arial" charset="0"/>
              </a:rPr>
              <a:t>Antibody levels then decline </a:t>
            </a:r>
          </a:p>
        </p:txBody>
      </p:sp>
    </p:spTree>
    <p:extLst>
      <p:ext uri="{BB962C8B-B14F-4D97-AF65-F5344CB8AC3E}">
        <p14:creationId xmlns:p14="http://schemas.microsoft.com/office/powerpoint/2010/main" val="176332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Part 2 – Adaptive </a:t>
            </a:r>
            <a:r>
              <a:rPr lang="en-US" altLang="en-US" dirty="0" smtClean="0">
                <a:latin typeface="Times New Roman"/>
              </a:rPr>
              <a:t>Defenses </a:t>
            </a:r>
            <a:r>
              <a:rPr lang="en-US" altLang="en-US" sz="2800" dirty="0">
                <a:latin typeface="Times New Roman"/>
              </a:rPr>
              <a:t>(3 of 4)</a:t>
            </a:r>
            <a:endParaRPr lang="en-IN" sz="2800" dirty="0">
              <a:latin typeface="Times New Roman"/>
            </a:endParaRPr>
          </a:p>
        </p:txBody>
      </p:sp>
      <p:sp>
        <p:nvSpPr>
          <p:cNvPr id="4" name="Content Placeholder 3"/>
          <p:cNvSpPr>
            <a:spLocks noGrp="1"/>
          </p:cNvSpPr>
          <p:nvPr>
            <p:ph idx="1"/>
          </p:nvPr>
        </p:nvSpPr>
        <p:spPr>
          <a:xfrm>
            <a:off x="457200" y="1600200"/>
            <a:ext cx="8229600" cy="1862048"/>
          </a:xfrm>
        </p:spPr>
        <p:txBody>
          <a:bodyPr>
            <a:spAutoFit/>
          </a:bodyPr>
          <a:lstStyle/>
          <a:p>
            <a:pPr marL="514350" indent="-514350">
              <a:buFont typeface="+mj-lt"/>
              <a:buAutoNum type="arabicPeriod"/>
            </a:pPr>
            <a:r>
              <a:rPr lang="en-US" dirty="0"/>
              <a:t> </a:t>
            </a:r>
            <a:r>
              <a:rPr lang="en-US" b="1" dirty="0"/>
              <a:t>Humoral</a:t>
            </a:r>
            <a:r>
              <a:rPr lang="en-US" dirty="0"/>
              <a:t> </a:t>
            </a:r>
            <a:r>
              <a:rPr lang="en-US" b="1" dirty="0"/>
              <a:t>immunity</a:t>
            </a:r>
          </a:p>
          <a:p>
            <a:pPr lvl="1"/>
            <a:r>
              <a:rPr lang="en-US" dirty="0"/>
              <a:t>Antibodies, produced by lymphocytes, circulate freely in body fluids</a:t>
            </a:r>
          </a:p>
          <a:p>
            <a:pPr lvl="1"/>
            <a:r>
              <a:rPr lang="en-US" dirty="0"/>
              <a:t>Bind temporarily to target cell</a:t>
            </a:r>
          </a:p>
          <a:p>
            <a:pPr lvl="2"/>
            <a:r>
              <a:rPr lang="en-US" dirty="0"/>
              <a:t>Temporarily inactivate</a:t>
            </a:r>
          </a:p>
          <a:p>
            <a:pPr lvl="2"/>
            <a:r>
              <a:rPr lang="en-US" dirty="0"/>
              <a:t>Mark for destruction by phagocytes or complement</a:t>
            </a:r>
          </a:p>
          <a:p>
            <a:pPr lvl="1"/>
            <a:r>
              <a:rPr lang="en-US" dirty="0"/>
              <a:t>Humoral immunity has extracellular targets</a:t>
            </a:r>
          </a:p>
        </p:txBody>
      </p:sp>
    </p:spTree>
    <p:extLst>
      <p:ext uri="{BB962C8B-B14F-4D97-AF65-F5344CB8AC3E}">
        <p14:creationId xmlns:p14="http://schemas.microsoft.com/office/powerpoint/2010/main" val="224688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Immunological </a:t>
            </a:r>
            <a:r>
              <a:rPr lang="en-US" dirty="0" smtClean="0">
                <a:latin typeface="Times New Roman"/>
              </a:rPr>
              <a:t>Memory </a:t>
            </a:r>
            <a:r>
              <a:rPr lang="en-US" altLang="en-US" sz="2800" dirty="0">
                <a:latin typeface="Times New Roman"/>
              </a:rPr>
              <a:t>(2 of 2)</a:t>
            </a:r>
            <a:endParaRPr lang="en-IN" sz="2800" dirty="0">
              <a:latin typeface="Times New Roman"/>
            </a:endParaRPr>
          </a:p>
        </p:txBody>
      </p:sp>
      <p:sp>
        <p:nvSpPr>
          <p:cNvPr id="3" name="Content Placeholder 2"/>
          <p:cNvSpPr>
            <a:spLocks noGrp="1"/>
          </p:cNvSpPr>
          <p:nvPr>
            <p:ph idx="1"/>
          </p:nvPr>
        </p:nvSpPr>
        <p:spPr>
          <a:xfrm>
            <a:off x="457200" y="1600200"/>
            <a:ext cx="8229600" cy="2431435"/>
          </a:xfrm>
        </p:spPr>
        <p:txBody>
          <a:bodyPr vert="horz" lIns="0" tIns="0" rIns="0" bIns="0" rtlCol="0">
            <a:spAutoFit/>
          </a:bodyPr>
          <a:lstStyle/>
          <a:p>
            <a:r>
              <a:rPr lang="en-US" b="1" dirty="0">
                <a:latin typeface="Arial" charset="0"/>
              </a:rPr>
              <a:t>Secondary immune response</a:t>
            </a:r>
          </a:p>
          <a:p>
            <a:pPr lvl="1"/>
            <a:r>
              <a:rPr lang="en-US" dirty="0">
                <a:latin typeface="Arial" charset="0"/>
              </a:rPr>
              <a:t>Re-exposure to same antigen gives faster, more prolonged, more effective response</a:t>
            </a:r>
          </a:p>
          <a:p>
            <a:pPr lvl="2"/>
            <a:r>
              <a:rPr lang="en-US" dirty="0">
                <a:latin typeface="Arial" charset="0"/>
              </a:rPr>
              <a:t>Sensitized memory cells provide </a:t>
            </a:r>
            <a:r>
              <a:rPr lang="en-US" b="1" dirty="0">
                <a:latin typeface="Arial" charset="0"/>
              </a:rPr>
              <a:t>immunological memory</a:t>
            </a:r>
          </a:p>
          <a:p>
            <a:pPr lvl="2"/>
            <a:r>
              <a:rPr lang="en-US" dirty="0">
                <a:latin typeface="Arial" charset="0"/>
              </a:rPr>
              <a:t>Respond within hours, not days</a:t>
            </a:r>
          </a:p>
          <a:p>
            <a:pPr lvl="2"/>
            <a:r>
              <a:rPr lang="en-US" dirty="0">
                <a:latin typeface="Arial" charset="0"/>
              </a:rPr>
              <a:t>Antibody levels peak in 2 to 3 days at much higher levels </a:t>
            </a:r>
          </a:p>
          <a:p>
            <a:pPr lvl="2"/>
            <a:r>
              <a:rPr lang="en-US" dirty="0">
                <a:latin typeface="Arial" charset="0"/>
              </a:rPr>
              <a:t>Antibodies bind with greater affinity</a:t>
            </a:r>
          </a:p>
          <a:p>
            <a:pPr lvl="2"/>
            <a:r>
              <a:rPr lang="en-US" dirty="0">
                <a:latin typeface="Arial" charset="0"/>
              </a:rPr>
              <a:t>Antibody level can remain high for weeks to months </a:t>
            </a:r>
          </a:p>
        </p:txBody>
      </p:sp>
    </p:spTree>
    <p:extLst>
      <p:ext uri="{BB962C8B-B14F-4D97-AF65-F5344CB8AC3E}">
        <p14:creationId xmlns:p14="http://schemas.microsoft.com/office/powerpoint/2010/main" val="2214800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lt Text" title="Need to Change"/>
          <p:cNvSpPr>
            <a:spLocks noGrp="1"/>
          </p:cNvSpPr>
          <p:nvPr>
            <p:ph type="title"/>
          </p:nvPr>
        </p:nvSpPr>
        <p:spPr>
          <a:xfrm>
            <a:off x="457581" y="753110"/>
            <a:ext cx="8229600" cy="523220"/>
          </a:xfrm>
        </p:spPr>
        <p:txBody>
          <a:bodyPr>
            <a:spAutoFit/>
          </a:bodyPr>
          <a:lstStyle/>
          <a:p>
            <a:r>
              <a:rPr lang="en-US" dirty="0">
                <a:latin typeface="Times New Roman"/>
              </a:rPr>
              <a:t>Primary and </a:t>
            </a:r>
            <a:r>
              <a:rPr lang="en-US" dirty="0" smtClean="0">
                <a:latin typeface="Times New Roman"/>
              </a:rPr>
              <a:t>Secondary </a:t>
            </a:r>
            <a:r>
              <a:rPr lang="en-US" dirty="0">
                <a:latin typeface="Times New Roman"/>
              </a:rPr>
              <a:t>H</a:t>
            </a:r>
            <a:r>
              <a:rPr lang="en-US" dirty="0" smtClean="0">
                <a:latin typeface="Times New Roman"/>
              </a:rPr>
              <a:t>umoral </a:t>
            </a:r>
            <a:r>
              <a:rPr lang="en-US" dirty="0">
                <a:latin typeface="Times New Roman"/>
              </a:rPr>
              <a:t>R</a:t>
            </a:r>
            <a:r>
              <a:rPr lang="en-US" dirty="0" smtClean="0">
                <a:latin typeface="Times New Roman"/>
              </a:rPr>
              <a:t>esponses</a:t>
            </a:r>
            <a:endParaRPr lang="en-US" dirty="0">
              <a:latin typeface="Times New Roman"/>
            </a:endParaRPr>
          </a:p>
        </p:txBody>
      </p:sp>
      <p:pic>
        <p:nvPicPr>
          <p:cNvPr id="9218" name="Picture 2" descr="This figure is a graph showing the difference in responses between primary and secondary exposures.  Shown are two antigens, A and B.  The y-axis of the graph shows antibody titer (antibody concentration) in plasma (arbitrary units), while the x-axis shows time in days.&#10; - Antigen A:&#10;  - Primary immune response to antigen A (shown in blue line) occurs after a delay     (peak around day 10 at a titer of a little over 10  units).&#10;  - Secondary immune response to antigen A is faster and larger due to the generation of     memory cells formed during the primary response (peaks around day 2-3 after     second exposure with a titer of almost 10,000 units).&#10; -  Antigen B:&#10;  - Primary immune response to antigen B (shown in purple line) occurs the same as the     primary response seen for Antigen A with a peak in titer seen around 10 days with     a concentration of around 10 units.&#10;"/>
          <p:cNvPicPr>
            <a:picLocks noChangeAspect="1" noChangeArrowheads="1"/>
          </p:cNvPicPr>
          <p:nvPr/>
        </p:nvPicPr>
        <p:blipFill rotWithShape="1">
          <a:blip r:embed="rId3">
            <a:extLst>
              <a:ext uri="{28A0092B-C50C-407E-A947-70E740481C1C}">
                <a14:useLocalDpi xmlns:a14="http://schemas.microsoft.com/office/drawing/2010/main" val="0"/>
              </a:ext>
            </a:extLst>
          </a:blip>
          <a:srcRect b="2879"/>
          <a:stretch/>
        </p:blipFill>
        <p:spPr bwMode="auto">
          <a:xfrm>
            <a:off x="2352797" y="1421775"/>
            <a:ext cx="4438407" cy="452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21.12 </a:t>
            </a:r>
            <a:r>
              <a:rPr lang="en-US" dirty="0"/>
              <a:t>Primary and secondary humoral responses. </a:t>
            </a:r>
          </a:p>
        </p:txBody>
      </p:sp>
    </p:spTree>
    <p:extLst>
      <p:ext uri="{BB962C8B-B14F-4D97-AF65-F5344CB8AC3E}">
        <p14:creationId xmlns:p14="http://schemas.microsoft.com/office/powerpoint/2010/main" val="65255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90333"/>
            <a:ext cx="8229600" cy="954107"/>
          </a:xfrm>
        </p:spPr>
        <p:txBody>
          <a:bodyPr>
            <a:spAutoFit/>
          </a:bodyPr>
          <a:lstStyle/>
          <a:p>
            <a:r>
              <a:rPr lang="en-US" dirty="0">
                <a:latin typeface="Times New Roman"/>
              </a:rPr>
              <a:t>Active and Passive Humoral </a:t>
            </a:r>
            <a:r>
              <a:rPr lang="en-US" dirty="0" smtClean="0">
                <a:latin typeface="Times New Roman"/>
              </a:rPr>
              <a:t>Immunity </a:t>
            </a:r>
            <a:br>
              <a:rPr lang="en-US" dirty="0" smtClean="0">
                <a:latin typeface="Times New Roman"/>
              </a:rPr>
            </a:br>
            <a:r>
              <a:rPr lang="en-US" altLang="en-US" sz="2800" dirty="0">
                <a:latin typeface="Times New Roman"/>
              </a:rPr>
              <a:t>(1 of 2)</a:t>
            </a:r>
            <a:endParaRPr lang="en-US" sz="2800" dirty="0">
              <a:latin typeface="Times New Roman"/>
            </a:endParaRPr>
          </a:p>
        </p:txBody>
      </p:sp>
      <p:sp>
        <p:nvSpPr>
          <p:cNvPr id="36867" name="Content Placeholder 2"/>
          <p:cNvSpPr>
            <a:spLocks noGrp="1"/>
          </p:cNvSpPr>
          <p:nvPr>
            <p:ph idx="1"/>
          </p:nvPr>
        </p:nvSpPr>
        <p:spPr>
          <a:xfrm>
            <a:off x="457200" y="1600200"/>
            <a:ext cx="8229600" cy="2600712"/>
          </a:xfrm>
        </p:spPr>
        <p:txBody>
          <a:bodyPr vert="horz" lIns="0" tIns="0" rIns="0" bIns="0" rtlCol="0">
            <a:spAutoFit/>
          </a:bodyPr>
          <a:lstStyle/>
          <a:p>
            <a:r>
              <a:rPr lang="en-US" b="1" dirty="0">
                <a:latin typeface="Arial" charset="0"/>
              </a:rPr>
              <a:t>Active humoral immunity </a:t>
            </a:r>
            <a:r>
              <a:rPr lang="en-US" dirty="0">
                <a:latin typeface="Arial" charset="0"/>
              </a:rPr>
              <a:t>occurs when B cells encounter antigens and produce specific antibodies against them</a:t>
            </a:r>
          </a:p>
          <a:p>
            <a:pPr lvl="1"/>
            <a:r>
              <a:rPr lang="en-US" dirty="0">
                <a:latin typeface="Arial" charset="0"/>
              </a:rPr>
              <a:t>Two types of active humoral immunity</a:t>
            </a:r>
          </a:p>
          <a:p>
            <a:pPr marL="1257300" lvl="2" indent="-342900">
              <a:buFont typeface="+mj-lt"/>
              <a:buAutoNum type="arabicPeriod"/>
            </a:pPr>
            <a:r>
              <a:rPr lang="en-US" dirty="0">
                <a:latin typeface="Arial" charset="0"/>
              </a:rPr>
              <a:t> </a:t>
            </a:r>
            <a:r>
              <a:rPr lang="en-US" b="1" dirty="0">
                <a:latin typeface="Arial" charset="0"/>
              </a:rPr>
              <a:t>Naturally acquired</a:t>
            </a:r>
            <a:r>
              <a:rPr lang="en-US" dirty="0">
                <a:latin typeface="Arial" charset="0"/>
              </a:rPr>
              <a:t>: formed in response to </a:t>
            </a:r>
            <a:br>
              <a:rPr lang="en-US" dirty="0">
                <a:latin typeface="Arial" charset="0"/>
              </a:rPr>
            </a:br>
            <a:r>
              <a:rPr lang="en-US" dirty="0">
                <a:latin typeface="Arial" charset="0"/>
              </a:rPr>
              <a:t> actual bacterial or viral infection</a:t>
            </a:r>
          </a:p>
          <a:p>
            <a:pPr marL="1257300" lvl="2" indent="-342900">
              <a:buFont typeface="+mj-lt"/>
              <a:buAutoNum type="arabicPeriod"/>
            </a:pPr>
            <a:r>
              <a:rPr lang="en-US" dirty="0">
                <a:latin typeface="Arial" charset="0"/>
              </a:rPr>
              <a:t> </a:t>
            </a:r>
            <a:r>
              <a:rPr lang="en-US" b="1" dirty="0">
                <a:latin typeface="Arial" charset="0"/>
              </a:rPr>
              <a:t>Artificially acquired</a:t>
            </a:r>
            <a:r>
              <a:rPr lang="en-US" dirty="0">
                <a:latin typeface="Arial" charset="0"/>
              </a:rPr>
              <a:t>: formed in response to </a:t>
            </a:r>
            <a:br>
              <a:rPr lang="en-US" dirty="0">
                <a:latin typeface="Arial" charset="0"/>
              </a:rPr>
            </a:br>
            <a:r>
              <a:rPr lang="en-US" dirty="0">
                <a:latin typeface="Arial" charset="0"/>
              </a:rPr>
              <a:t> vaccine of dead or attenuated pathogens</a:t>
            </a:r>
          </a:p>
          <a:p>
            <a:pPr lvl="3"/>
            <a:r>
              <a:rPr lang="en-US" dirty="0"/>
              <a:t>Provide antigenic determinants that are immunogenic and reactive</a:t>
            </a:r>
          </a:p>
          <a:p>
            <a:pPr lvl="3"/>
            <a:r>
              <a:rPr lang="en-US" dirty="0"/>
              <a:t>Spare us symptoms of primary </a:t>
            </a:r>
            <a:r>
              <a:rPr lang="en-US" dirty="0" smtClean="0"/>
              <a:t>response</a:t>
            </a:r>
            <a:endParaRPr lang="en-US" dirty="0"/>
          </a:p>
        </p:txBody>
      </p:sp>
    </p:spTree>
    <p:extLst>
      <p:ext uri="{BB962C8B-B14F-4D97-AF65-F5344CB8AC3E}">
        <p14:creationId xmlns:p14="http://schemas.microsoft.com/office/powerpoint/2010/main" val="3684709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90333"/>
            <a:ext cx="8229600" cy="954107"/>
          </a:xfrm>
        </p:spPr>
        <p:txBody>
          <a:bodyPr>
            <a:spAutoFit/>
          </a:bodyPr>
          <a:lstStyle/>
          <a:p>
            <a:r>
              <a:rPr lang="en-US" dirty="0">
                <a:latin typeface="Times New Roman"/>
              </a:rPr>
              <a:t>Active and Passive Humoral </a:t>
            </a:r>
            <a:r>
              <a:rPr lang="en-US" dirty="0" smtClean="0">
                <a:latin typeface="Times New Roman"/>
              </a:rPr>
              <a:t>Immunity </a:t>
            </a:r>
            <a:br>
              <a:rPr lang="en-US" dirty="0" smtClean="0">
                <a:latin typeface="Times New Roman"/>
              </a:rPr>
            </a:br>
            <a:r>
              <a:rPr lang="en-US" altLang="en-US" sz="2800" dirty="0">
                <a:latin typeface="Times New Roman"/>
              </a:rPr>
              <a:t>(2 of 2)</a:t>
            </a:r>
            <a:endParaRPr lang="en-US" sz="2800" dirty="0">
              <a:latin typeface="Times New Roman"/>
            </a:endParaRPr>
          </a:p>
        </p:txBody>
      </p:sp>
      <p:sp>
        <p:nvSpPr>
          <p:cNvPr id="36867" name="Content Placeholder 2"/>
          <p:cNvSpPr>
            <a:spLocks noGrp="1"/>
          </p:cNvSpPr>
          <p:nvPr>
            <p:ph idx="1"/>
          </p:nvPr>
        </p:nvSpPr>
        <p:spPr>
          <a:xfrm>
            <a:off x="457200" y="1600200"/>
            <a:ext cx="8229600" cy="2677656"/>
          </a:xfrm>
        </p:spPr>
        <p:txBody>
          <a:bodyPr vert="horz" lIns="0" tIns="0" rIns="0" bIns="0" rtlCol="0">
            <a:spAutoFit/>
          </a:bodyPr>
          <a:lstStyle/>
          <a:p>
            <a:r>
              <a:rPr lang="en-US" b="1" dirty="0">
                <a:latin typeface="Arial" charset="0"/>
              </a:rPr>
              <a:t>Passive humoral immunity</a:t>
            </a:r>
            <a:r>
              <a:rPr lang="en-US" dirty="0">
                <a:latin typeface="Arial" charset="0"/>
              </a:rPr>
              <a:t> occurs when ready-made antibodies are introduced into body</a:t>
            </a:r>
          </a:p>
          <a:p>
            <a:pPr lvl="1"/>
            <a:r>
              <a:rPr lang="en-US" dirty="0">
                <a:latin typeface="Arial" charset="0"/>
              </a:rPr>
              <a:t>B cells are not challenged by antigens; Immunological memory does not occur</a:t>
            </a:r>
          </a:p>
          <a:p>
            <a:pPr lvl="1"/>
            <a:r>
              <a:rPr lang="en-US" dirty="0">
                <a:latin typeface="Arial" charset="0"/>
              </a:rPr>
              <a:t>Protection ends when antibodies degrade</a:t>
            </a:r>
          </a:p>
          <a:p>
            <a:pPr lvl="1"/>
            <a:r>
              <a:rPr lang="en-US" dirty="0">
                <a:latin typeface="Arial" charset="0"/>
              </a:rPr>
              <a:t>Two types of passive humoral immunity</a:t>
            </a:r>
          </a:p>
          <a:p>
            <a:pPr marL="1200150" lvl="2" indent="-342900">
              <a:buFont typeface="+mj-lt"/>
              <a:buAutoNum type="arabicPeriod"/>
            </a:pPr>
            <a:r>
              <a:rPr lang="en-US" b="1" dirty="0" smtClean="0">
                <a:latin typeface="Arial" charset="0"/>
              </a:rPr>
              <a:t>Naturally </a:t>
            </a:r>
            <a:r>
              <a:rPr lang="en-US" b="1" dirty="0">
                <a:latin typeface="Arial" charset="0"/>
              </a:rPr>
              <a:t>acquired: </a:t>
            </a:r>
            <a:r>
              <a:rPr lang="en-US" dirty="0">
                <a:latin typeface="Arial" charset="0"/>
              </a:rPr>
              <a:t>antibodies delivered to fetus via placenta or to infant through milk</a:t>
            </a:r>
          </a:p>
          <a:p>
            <a:pPr marL="1200150" lvl="2" indent="-342900">
              <a:buFont typeface="+mj-lt"/>
              <a:buAutoNum type="arabicPeriod"/>
            </a:pPr>
            <a:r>
              <a:rPr lang="en-US" b="1" dirty="0" smtClean="0">
                <a:latin typeface="Arial" charset="0"/>
              </a:rPr>
              <a:t>Artificially </a:t>
            </a:r>
            <a:r>
              <a:rPr lang="en-US" b="1" dirty="0">
                <a:latin typeface="Arial" charset="0"/>
              </a:rPr>
              <a:t>acquired: </a:t>
            </a:r>
            <a:r>
              <a:rPr lang="en-US" dirty="0">
                <a:latin typeface="Arial" charset="0"/>
              </a:rPr>
              <a:t>injection of serum, such </a:t>
            </a:r>
            <a:r>
              <a:rPr lang="en-US" dirty="0" smtClean="0">
                <a:latin typeface="Arial" charset="0"/>
              </a:rPr>
              <a:t>as gamma </a:t>
            </a:r>
            <a:r>
              <a:rPr lang="en-US" dirty="0">
                <a:latin typeface="Arial" charset="0"/>
              </a:rPr>
              <a:t>globulin</a:t>
            </a:r>
          </a:p>
          <a:p>
            <a:pPr lvl="3"/>
            <a:r>
              <a:rPr lang="en-US" dirty="0">
                <a:latin typeface="Arial" charset="0"/>
              </a:rPr>
              <a:t>Protection immediate but ends when antibodies naturally degrade in body</a:t>
            </a:r>
          </a:p>
        </p:txBody>
      </p:sp>
    </p:spTree>
    <p:extLst>
      <p:ext uri="{BB962C8B-B14F-4D97-AF65-F5344CB8AC3E}">
        <p14:creationId xmlns:p14="http://schemas.microsoft.com/office/powerpoint/2010/main" val="24613331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Active and </a:t>
            </a:r>
            <a:r>
              <a:rPr lang="en-US" dirty="0" smtClean="0">
                <a:latin typeface="Times New Roman"/>
              </a:rPr>
              <a:t>Passive </a:t>
            </a:r>
            <a:r>
              <a:rPr lang="en-US" dirty="0">
                <a:latin typeface="Times New Roman"/>
              </a:rPr>
              <a:t>H</a:t>
            </a:r>
            <a:r>
              <a:rPr lang="en-US" dirty="0" smtClean="0">
                <a:latin typeface="Times New Roman"/>
              </a:rPr>
              <a:t>umoral </a:t>
            </a:r>
            <a:r>
              <a:rPr lang="en-US" dirty="0">
                <a:latin typeface="Times New Roman"/>
              </a:rPr>
              <a:t>I</a:t>
            </a:r>
            <a:r>
              <a:rPr lang="en-US" dirty="0" smtClean="0">
                <a:latin typeface="Times New Roman"/>
              </a:rPr>
              <a:t>mmunity</a:t>
            </a:r>
            <a:endParaRPr lang="en-US" dirty="0">
              <a:latin typeface="Times New Roman"/>
            </a:endParaRPr>
          </a:p>
        </p:txBody>
      </p:sp>
      <p:pic>
        <p:nvPicPr>
          <p:cNvPr id="5" name="Picture 4" descr="This flowchart compares the two types of humoral immunity, active and passive.&#10; - Active immunity:&#10;  - Naturally acquired:   infection or contact with pathogens.&#10;  - Artificially acquired:  vaccine using dead or attenuated pathogens.&#10; - Passive immunity:&#10;  - Naturally acquired:   when antibodies are passed from mother to fetus via the placenta,    or passed to the infant in the mother’s breast milk. &#10;  - Artificially acquired:   by injecting exogenous antibodies (gamma globulin).&#10;"/>
          <p:cNvPicPr>
            <a:picLocks noChangeAspect="1"/>
          </p:cNvPicPr>
          <p:nvPr/>
        </p:nvPicPr>
        <p:blipFill rotWithShape="1">
          <a:blip r:embed="rId2">
            <a:extLst>
              <a:ext uri="{28A0092B-C50C-407E-A947-70E740481C1C}">
                <a14:useLocalDpi xmlns:a14="http://schemas.microsoft.com/office/drawing/2010/main" val="0"/>
              </a:ext>
            </a:extLst>
          </a:blip>
          <a:srcRect b="2956"/>
          <a:stretch/>
        </p:blipFill>
        <p:spPr>
          <a:xfrm>
            <a:off x="1680269" y="1447800"/>
            <a:ext cx="5783462" cy="4419600"/>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21.13 </a:t>
            </a:r>
            <a:r>
              <a:rPr lang="en-US" dirty="0"/>
              <a:t>Active and passive humoral immunity. </a:t>
            </a:r>
          </a:p>
        </p:txBody>
      </p:sp>
    </p:spTree>
    <p:extLst>
      <p:ext uri="{BB962C8B-B14F-4D97-AF65-F5344CB8AC3E}">
        <p14:creationId xmlns:p14="http://schemas.microsoft.com/office/powerpoint/2010/main" val="251004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(1 of 13)</a:t>
            </a:r>
            <a:endParaRPr lang="en-US" sz="2800" dirty="0">
              <a:latin typeface="Times New Roman"/>
            </a:endParaRPr>
          </a:p>
        </p:txBody>
      </p:sp>
      <p:sp>
        <p:nvSpPr>
          <p:cNvPr id="36867" name="Content Placeholder 2"/>
          <p:cNvSpPr>
            <a:spLocks noGrp="1"/>
          </p:cNvSpPr>
          <p:nvPr>
            <p:ph idx="1"/>
          </p:nvPr>
        </p:nvSpPr>
        <p:spPr>
          <a:xfrm>
            <a:off x="457200" y="1600200"/>
            <a:ext cx="8229600" cy="1692771"/>
          </a:xfrm>
          <a:noFill/>
        </p:spPr>
        <p:txBody>
          <a:bodyPr>
            <a:spAutoFit/>
          </a:bodyPr>
          <a:lstStyle/>
          <a:p>
            <a:r>
              <a:rPr lang="en-US" b="1" dirty="0">
                <a:latin typeface="Arial" charset="0"/>
              </a:rPr>
              <a:t>Antibodies</a:t>
            </a:r>
            <a:r>
              <a:rPr lang="en-US" dirty="0">
                <a:latin typeface="Arial" charset="0"/>
              </a:rPr>
              <a:t>—also called </a:t>
            </a:r>
            <a:r>
              <a:rPr lang="en-US" b="1" dirty="0">
                <a:latin typeface="Arial" charset="0"/>
              </a:rPr>
              <a:t>Immunoglobulins</a:t>
            </a:r>
            <a:r>
              <a:rPr lang="en-US" dirty="0">
                <a:latin typeface="Arial" charset="0"/>
              </a:rPr>
              <a:t> (</a:t>
            </a:r>
            <a:r>
              <a:rPr lang="en-US" b="1" dirty="0">
                <a:latin typeface="Arial" charset="0"/>
              </a:rPr>
              <a:t>Igs</a:t>
            </a:r>
            <a:r>
              <a:rPr lang="en-US" dirty="0">
                <a:latin typeface="Arial" charset="0"/>
              </a:rPr>
              <a:t>)—are proteins secreted by plasma cells</a:t>
            </a:r>
          </a:p>
          <a:p>
            <a:pPr lvl="1"/>
            <a:r>
              <a:rPr lang="en-US" dirty="0">
                <a:latin typeface="Arial" charset="0"/>
              </a:rPr>
              <a:t>Make up </a:t>
            </a:r>
            <a:r>
              <a:rPr lang="en-US" b="1" dirty="0">
                <a:latin typeface="Arial" charset="0"/>
              </a:rPr>
              <a:t>gamma globulin </a:t>
            </a:r>
            <a:r>
              <a:rPr lang="en-US" dirty="0">
                <a:latin typeface="Arial" charset="0"/>
              </a:rPr>
              <a:t>portion of blood </a:t>
            </a:r>
          </a:p>
          <a:p>
            <a:r>
              <a:rPr lang="en-US" dirty="0">
                <a:latin typeface="Arial" charset="0"/>
              </a:rPr>
              <a:t>Capable of binding specifically with antigen detected by B cells</a:t>
            </a:r>
          </a:p>
          <a:p>
            <a:r>
              <a:rPr lang="en-US" dirty="0">
                <a:latin typeface="Arial" charset="0"/>
              </a:rPr>
              <a:t>Grouped into one of five Ig classes</a:t>
            </a:r>
          </a:p>
        </p:txBody>
      </p:sp>
    </p:spTree>
    <p:extLst>
      <p:ext uri="{BB962C8B-B14F-4D97-AF65-F5344CB8AC3E}">
        <p14:creationId xmlns:p14="http://schemas.microsoft.com/office/powerpoint/2010/main" val="1321535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(2 of 13)</a:t>
            </a:r>
            <a:endParaRPr lang="en-US" sz="2800" dirty="0">
              <a:latin typeface="Times New Roman"/>
            </a:endParaRPr>
          </a:p>
        </p:txBody>
      </p:sp>
      <p:sp>
        <p:nvSpPr>
          <p:cNvPr id="36867" name="Content Placeholder 2"/>
          <p:cNvSpPr>
            <a:spLocks noGrp="1"/>
          </p:cNvSpPr>
          <p:nvPr>
            <p:ph idx="1"/>
          </p:nvPr>
        </p:nvSpPr>
        <p:spPr>
          <a:xfrm>
            <a:off x="457200" y="1600200"/>
            <a:ext cx="8229600" cy="2354491"/>
          </a:xfrm>
        </p:spPr>
        <p:txBody>
          <a:bodyPr vert="horz" lIns="0" tIns="0" rIns="0" bIns="0" rtlCol="0">
            <a:spAutoFit/>
          </a:bodyPr>
          <a:lstStyle/>
          <a:p>
            <a:r>
              <a:rPr lang="en-US" b="1" dirty="0">
                <a:latin typeface="Arial" charset="0"/>
              </a:rPr>
              <a:t>Basic antibody structure</a:t>
            </a:r>
          </a:p>
          <a:p>
            <a:pPr lvl="1"/>
            <a:r>
              <a:rPr lang="en-US" dirty="0">
                <a:latin typeface="Arial" charset="0"/>
              </a:rPr>
              <a:t>Overall T- or Y-shaped </a:t>
            </a:r>
            <a:r>
              <a:rPr lang="en-US" b="1" dirty="0">
                <a:latin typeface="Arial" charset="0"/>
              </a:rPr>
              <a:t>antibody monomer </a:t>
            </a:r>
            <a:r>
              <a:rPr lang="en-US" dirty="0">
                <a:latin typeface="Arial" charset="0"/>
              </a:rPr>
              <a:t>consists of four looping polypeptide chains linked by disulfide bonds </a:t>
            </a:r>
          </a:p>
          <a:p>
            <a:pPr lvl="1"/>
            <a:r>
              <a:rPr lang="en-US" dirty="0">
                <a:latin typeface="Arial" charset="0"/>
              </a:rPr>
              <a:t>Four chains consist of:</a:t>
            </a:r>
          </a:p>
          <a:p>
            <a:pPr lvl="2"/>
            <a:r>
              <a:rPr lang="en-US" dirty="0">
                <a:latin typeface="Arial" charset="0"/>
              </a:rPr>
              <a:t>Two identical </a:t>
            </a:r>
            <a:r>
              <a:rPr lang="en-US" b="1" dirty="0">
                <a:latin typeface="Arial" charset="0"/>
              </a:rPr>
              <a:t>heavy (H) chains </a:t>
            </a:r>
            <a:r>
              <a:rPr lang="en-US" dirty="0">
                <a:latin typeface="Arial" charset="0"/>
              </a:rPr>
              <a:t>with hinge region at “middles”</a:t>
            </a:r>
          </a:p>
          <a:p>
            <a:pPr lvl="2"/>
            <a:r>
              <a:rPr lang="en-US" dirty="0">
                <a:latin typeface="Arial" charset="0"/>
              </a:rPr>
              <a:t>Two identical </a:t>
            </a:r>
            <a:r>
              <a:rPr lang="en-US" b="1" dirty="0" smtClean="0">
                <a:latin typeface="Arial" charset="0"/>
              </a:rPr>
              <a:t>light (L) chains</a:t>
            </a:r>
            <a:endParaRPr lang="en-US" b="1" dirty="0">
              <a:latin typeface="Arial" charset="0"/>
            </a:endParaRPr>
          </a:p>
          <a:p>
            <a:pPr lvl="1"/>
            <a:r>
              <a:rPr lang="en-US" b="1" dirty="0">
                <a:latin typeface="Arial" charset="0"/>
              </a:rPr>
              <a:t>Variable (V) regions </a:t>
            </a:r>
            <a:r>
              <a:rPr lang="en-US" dirty="0">
                <a:latin typeface="Arial" charset="0"/>
              </a:rPr>
              <a:t>at one end of each arm combine to form two identical </a:t>
            </a:r>
            <a:r>
              <a:rPr lang="en-US" b="1" dirty="0">
                <a:latin typeface="Arial" charset="0"/>
              </a:rPr>
              <a:t>antigen-binding sites </a:t>
            </a:r>
          </a:p>
        </p:txBody>
      </p:sp>
    </p:spTree>
    <p:extLst>
      <p:ext uri="{BB962C8B-B14F-4D97-AF65-F5344CB8AC3E}">
        <p14:creationId xmlns:p14="http://schemas.microsoft.com/office/powerpoint/2010/main" val="2242511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(3 of 13)</a:t>
            </a:r>
            <a:endParaRPr lang="en-US" sz="2800" dirty="0">
              <a:latin typeface="Times New Roman"/>
            </a:endParaRPr>
          </a:p>
        </p:txBody>
      </p:sp>
      <p:sp>
        <p:nvSpPr>
          <p:cNvPr id="36867" name="Content Placeholder 2"/>
          <p:cNvSpPr>
            <a:spLocks noGrp="1"/>
          </p:cNvSpPr>
          <p:nvPr>
            <p:ph idx="1"/>
          </p:nvPr>
        </p:nvSpPr>
        <p:spPr>
          <a:xfrm>
            <a:off x="457200" y="1600200"/>
            <a:ext cx="8229600" cy="2754600"/>
          </a:xfrm>
        </p:spPr>
        <p:txBody>
          <a:bodyPr vert="horz" lIns="0" tIns="0" rIns="0" bIns="0" rtlCol="0">
            <a:spAutoFit/>
          </a:bodyPr>
          <a:lstStyle/>
          <a:p>
            <a:r>
              <a:rPr lang="en-US" b="1" dirty="0">
                <a:latin typeface="Arial" charset="0"/>
              </a:rPr>
              <a:t>Basic antibody structure </a:t>
            </a:r>
            <a:r>
              <a:rPr lang="en-US" dirty="0">
                <a:latin typeface="Arial" charset="0"/>
              </a:rPr>
              <a:t>(</a:t>
            </a:r>
            <a:r>
              <a:rPr lang="en-US" b="1" dirty="0">
                <a:latin typeface="Arial" charset="0"/>
              </a:rPr>
              <a:t>cont</a:t>
            </a:r>
            <a:r>
              <a:rPr lang="en-US" b="1" dirty="0" smtClean="0">
                <a:latin typeface="Arial" charset="0"/>
              </a:rPr>
              <a:t>.</a:t>
            </a:r>
            <a:r>
              <a:rPr lang="en-US" dirty="0" smtClean="0">
                <a:latin typeface="Arial" charset="0"/>
              </a:rPr>
              <a:t>)</a:t>
            </a:r>
            <a:endParaRPr lang="en-US" b="1" dirty="0">
              <a:latin typeface="Arial" charset="0"/>
            </a:endParaRPr>
          </a:p>
          <a:p>
            <a:pPr lvl="1"/>
            <a:r>
              <a:rPr lang="en-US" i="1" dirty="0">
                <a:latin typeface="Arial" charset="0"/>
              </a:rPr>
              <a:t>Stems</a:t>
            </a:r>
            <a:r>
              <a:rPr lang="en-US" dirty="0">
                <a:latin typeface="Arial" charset="0"/>
              </a:rPr>
              <a:t> make up </a:t>
            </a:r>
            <a:r>
              <a:rPr lang="en-US" b="1" dirty="0">
                <a:latin typeface="Arial" charset="0"/>
              </a:rPr>
              <a:t>constant (C) regions</a:t>
            </a:r>
          </a:p>
          <a:p>
            <a:pPr lvl="2">
              <a:buFont typeface="Arial" panose="020B0604020202020204" pitchFamily="34" charset="0"/>
              <a:buChar char="•"/>
            </a:pPr>
            <a:r>
              <a:rPr lang="en-US" dirty="0">
                <a:latin typeface="Arial" charset="0"/>
              </a:rPr>
              <a:t>Area that determines antibody class</a:t>
            </a:r>
          </a:p>
          <a:p>
            <a:pPr lvl="2">
              <a:buFont typeface="Arial" panose="020B0604020202020204" pitchFamily="34" charset="0"/>
              <a:buChar char="•"/>
            </a:pPr>
            <a:r>
              <a:rPr lang="en-US" dirty="0">
                <a:latin typeface="Arial" charset="0"/>
              </a:rPr>
              <a:t>Considered </a:t>
            </a:r>
            <a:r>
              <a:rPr lang="en-US" i="1" dirty="0">
                <a:latin typeface="Arial" charset="0"/>
              </a:rPr>
              <a:t>effector</a:t>
            </a:r>
            <a:r>
              <a:rPr lang="en-US" dirty="0">
                <a:latin typeface="Arial" charset="0"/>
              </a:rPr>
              <a:t> region of antibody</a:t>
            </a:r>
          </a:p>
          <a:p>
            <a:pPr lvl="2">
              <a:buFont typeface="Arial" panose="020B0604020202020204" pitchFamily="34" charset="0"/>
              <a:buChar char="•"/>
            </a:pPr>
            <a:r>
              <a:rPr lang="en-US" dirty="0">
                <a:latin typeface="Arial" charset="0"/>
              </a:rPr>
              <a:t>Serves common functions in all antibodies dictating:</a:t>
            </a:r>
          </a:p>
          <a:p>
            <a:pPr marL="1714500" lvl="3" indent="-342900">
              <a:buFont typeface="+mj-lt"/>
              <a:buAutoNum type="arabicPeriod"/>
            </a:pPr>
            <a:r>
              <a:rPr lang="en-US" dirty="0"/>
              <a:t>Type of cells and/or chemicals that antibody can bind</a:t>
            </a:r>
          </a:p>
          <a:p>
            <a:pPr marL="1714500" lvl="3" indent="-342900">
              <a:buFont typeface="+mj-lt"/>
              <a:buAutoNum type="arabicPeriod"/>
            </a:pPr>
            <a:r>
              <a:rPr lang="en-US" dirty="0"/>
              <a:t>How antibody class functions to eliminate antigens</a:t>
            </a:r>
          </a:p>
          <a:p>
            <a:pPr lvl="4"/>
            <a:r>
              <a:rPr lang="en-US" dirty="0"/>
              <a:t>Example: some antibodies fix complement, some circulate in blood, some are found in body secretions</a:t>
            </a:r>
          </a:p>
        </p:txBody>
      </p:sp>
    </p:spTree>
    <p:extLst>
      <p:ext uri="{BB962C8B-B14F-4D97-AF65-F5344CB8AC3E}">
        <p14:creationId xmlns:p14="http://schemas.microsoft.com/office/powerpoint/2010/main" val="2242511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Antibody S</a:t>
            </a:r>
            <a:r>
              <a:rPr lang="en-US" dirty="0" smtClean="0">
                <a:latin typeface="Times New Roman"/>
              </a:rPr>
              <a:t>tructure </a:t>
            </a:r>
            <a:r>
              <a:rPr lang="en-US" altLang="en-US" sz="2800" dirty="0">
                <a:latin typeface="Times New Roman"/>
              </a:rPr>
              <a:t>(1 of 2)</a:t>
            </a:r>
            <a:endParaRPr lang="en-US" sz="2800" dirty="0">
              <a:latin typeface="Times New Roman"/>
            </a:endParaRPr>
          </a:p>
        </p:txBody>
      </p:sp>
      <p:pic>
        <p:nvPicPr>
          <p:cNvPr id="5" name="Picture 4" descr="- Part (a) is an illustration depicting the schematic antibody structure (based on IgG) consisting  of four polypeptides – two short light chains and two long heavy chains joined together by  covalent bonds between sulfur atoms called disulfide bonds (S-S).  Each chain has a variable  (V) region (which differs in antibodies made by different cells) and a constant (C) region  (essentially identifical in different antibodies of the same class).  Together the variable  regions form the antigen-binding sites – two per antibody monomer."/>
          <p:cNvPicPr>
            <a:picLocks noChangeAspect="1"/>
          </p:cNvPicPr>
          <p:nvPr/>
        </p:nvPicPr>
        <p:blipFill rotWithShape="1">
          <a:blip r:embed="rId3">
            <a:extLst>
              <a:ext uri="{28A0092B-C50C-407E-A947-70E740481C1C}">
                <a14:useLocalDpi xmlns:a14="http://schemas.microsoft.com/office/drawing/2010/main" val="0"/>
              </a:ext>
            </a:extLst>
          </a:blip>
          <a:srcRect b="2833"/>
          <a:stretch/>
        </p:blipFill>
        <p:spPr>
          <a:xfrm>
            <a:off x="2634611" y="1371600"/>
            <a:ext cx="3874778" cy="4495800"/>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a:t>
            </a:r>
            <a:r>
              <a:rPr lang="en-US" b="1" dirty="0" smtClean="0">
                <a:solidFill>
                  <a:srgbClr val="007FA3"/>
                </a:solidFill>
              </a:rPr>
              <a:t>21.14a </a:t>
            </a:r>
            <a:r>
              <a:rPr lang="en-US" dirty="0"/>
              <a:t>Antibody structure. </a:t>
            </a:r>
          </a:p>
        </p:txBody>
      </p:sp>
    </p:spTree>
    <p:extLst>
      <p:ext uri="{BB962C8B-B14F-4D97-AF65-F5344CB8AC3E}">
        <p14:creationId xmlns:p14="http://schemas.microsoft.com/office/powerpoint/2010/main" val="5387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Antibody S</a:t>
            </a:r>
            <a:r>
              <a:rPr lang="en-US" dirty="0" smtClean="0">
                <a:latin typeface="Times New Roman"/>
              </a:rPr>
              <a:t>tructure </a:t>
            </a:r>
            <a:r>
              <a:rPr lang="en-US" altLang="en-US" sz="2800" dirty="0">
                <a:latin typeface="Times New Roman"/>
              </a:rPr>
              <a:t>(2 of 2)</a:t>
            </a:r>
            <a:endParaRPr lang="en-US" sz="2800" dirty="0">
              <a:latin typeface="Times New Roman"/>
            </a:endParaRPr>
          </a:p>
        </p:txBody>
      </p:sp>
      <p:pic>
        <p:nvPicPr>
          <p:cNvPr id="5" name="Picture 4" descr="- Part (b) is a computer-generated image of antibody structure with each chain being represented by spherical amino acids of a different color. "/>
          <p:cNvPicPr>
            <a:picLocks noChangeAspect="1"/>
          </p:cNvPicPr>
          <p:nvPr/>
        </p:nvPicPr>
        <p:blipFill rotWithShape="1">
          <a:blip r:embed="rId3">
            <a:extLst>
              <a:ext uri="{28A0092B-C50C-407E-A947-70E740481C1C}">
                <a14:useLocalDpi xmlns:a14="http://schemas.microsoft.com/office/drawing/2010/main" val="0"/>
              </a:ext>
            </a:extLst>
          </a:blip>
          <a:srcRect b="3087"/>
          <a:stretch/>
        </p:blipFill>
        <p:spPr>
          <a:xfrm>
            <a:off x="2256968" y="1447801"/>
            <a:ext cx="4630063" cy="4191000"/>
          </a:xfrm>
          <a:prstGeom prst="rect">
            <a:avLst/>
          </a:prstGeom>
        </p:spPr>
      </p:pic>
      <p:sp>
        <p:nvSpPr>
          <p:cNvPr id="6" name="Content Placeholder 5"/>
          <p:cNvSpPr>
            <a:spLocks noGrp="1"/>
          </p:cNvSpPr>
          <p:nvPr>
            <p:ph sz="quarter" idx="13"/>
          </p:nvPr>
        </p:nvSpPr>
        <p:spPr/>
        <p:txBody>
          <a:bodyPr/>
          <a:lstStyle/>
          <a:p>
            <a:r>
              <a:rPr lang="en-US" b="1" dirty="0">
                <a:solidFill>
                  <a:srgbClr val="007FA3"/>
                </a:solidFill>
              </a:rPr>
              <a:t>Figure </a:t>
            </a:r>
            <a:r>
              <a:rPr lang="en-US" b="1" dirty="0" smtClean="0">
                <a:solidFill>
                  <a:srgbClr val="007FA3"/>
                </a:solidFill>
              </a:rPr>
              <a:t>21.14b </a:t>
            </a:r>
            <a:r>
              <a:rPr lang="en-US" dirty="0"/>
              <a:t>Antibody structure. </a:t>
            </a:r>
          </a:p>
        </p:txBody>
      </p:sp>
    </p:spTree>
    <p:extLst>
      <p:ext uri="{BB962C8B-B14F-4D97-AF65-F5344CB8AC3E}">
        <p14:creationId xmlns:p14="http://schemas.microsoft.com/office/powerpoint/2010/main" val="93725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Part 2 – Adaptive </a:t>
            </a:r>
            <a:r>
              <a:rPr lang="en-US" altLang="en-US" dirty="0" smtClean="0">
                <a:latin typeface="Times New Roman"/>
              </a:rPr>
              <a:t>Defenses </a:t>
            </a:r>
            <a:r>
              <a:rPr lang="en-US" altLang="en-US" sz="2800" dirty="0">
                <a:latin typeface="Times New Roman"/>
              </a:rPr>
              <a:t>(4 of 4)</a:t>
            </a:r>
            <a:endParaRPr lang="en-IN" sz="2800" dirty="0">
              <a:latin typeface="Times New Roman"/>
            </a:endParaRPr>
          </a:p>
        </p:txBody>
      </p:sp>
      <p:sp>
        <p:nvSpPr>
          <p:cNvPr id="4" name="Content Placeholder 3"/>
          <p:cNvSpPr>
            <a:spLocks noGrp="1"/>
          </p:cNvSpPr>
          <p:nvPr>
            <p:ph idx="1"/>
          </p:nvPr>
        </p:nvSpPr>
        <p:spPr>
          <a:xfrm>
            <a:off x="457200" y="1600200"/>
            <a:ext cx="8229600" cy="1785104"/>
          </a:xfrm>
        </p:spPr>
        <p:txBody>
          <a:bodyPr>
            <a:spAutoFit/>
          </a:bodyPr>
          <a:lstStyle/>
          <a:p>
            <a:pPr marL="254000" indent="-254000">
              <a:buFont typeface="+mj-lt"/>
              <a:buAutoNum type="arabicPeriod" startAt="2"/>
            </a:pPr>
            <a:r>
              <a:rPr lang="en-US" dirty="0">
                <a:latin typeface="Arial" charset="0"/>
              </a:rPr>
              <a:t> </a:t>
            </a:r>
            <a:r>
              <a:rPr lang="en-US" b="1" dirty="0">
                <a:latin typeface="Arial" charset="0"/>
              </a:rPr>
              <a:t>Cellular Immunity</a:t>
            </a:r>
          </a:p>
          <a:p>
            <a:pPr lvl="1"/>
            <a:r>
              <a:rPr lang="en-US" dirty="0">
                <a:latin typeface="Arial" charset="0"/>
              </a:rPr>
              <a:t>Lymphocytes act against target cell</a:t>
            </a:r>
          </a:p>
          <a:p>
            <a:pPr lvl="2"/>
            <a:r>
              <a:rPr lang="en-US" dirty="0">
                <a:latin typeface="Arial" charset="0"/>
              </a:rPr>
              <a:t>Directly—by killing infected cells</a:t>
            </a:r>
          </a:p>
          <a:p>
            <a:pPr lvl="2"/>
            <a:r>
              <a:rPr lang="en-US" dirty="0">
                <a:latin typeface="Arial" charset="0"/>
              </a:rPr>
              <a:t>Indirectly—by releasing chemicals that enhance inflammatory response; or activating other lymphocytes or macrophages</a:t>
            </a:r>
          </a:p>
          <a:p>
            <a:pPr lvl="1"/>
            <a:r>
              <a:rPr lang="en-US" dirty="0">
                <a:latin typeface="Arial" charset="0"/>
              </a:rPr>
              <a:t>Cellular immunity has cellular targets</a:t>
            </a:r>
          </a:p>
        </p:txBody>
      </p:sp>
    </p:spTree>
    <p:extLst>
      <p:ext uri="{BB962C8B-B14F-4D97-AF65-F5344CB8AC3E}">
        <p14:creationId xmlns:p14="http://schemas.microsoft.com/office/powerpoint/2010/main" val="224688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(4 of 13)</a:t>
            </a:r>
            <a:endParaRPr lang="en-US" sz="2800" dirty="0">
              <a:latin typeface="Times New Roman"/>
            </a:endParaRPr>
          </a:p>
        </p:txBody>
      </p:sp>
      <p:sp>
        <p:nvSpPr>
          <p:cNvPr id="36867" name="Content Placeholder 2"/>
          <p:cNvSpPr>
            <a:spLocks noGrp="1"/>
          </p:cNvSpPr>
          <p:nvPr>
            <p:ph idx="1"/>
          </p:nvPr>
        </p:nvSpPr>
        <p:spPr>
          <a:xfrm>
            <a:off x="457200" y="1600200"/>
            <a:ext cx="8229600" cy="2831544"/>
          </a:xfrm>
        </p:spPr>
        <p:txBody>
          <a:bodyPr vert="horz" lIns="0" tIns="0" rIns="0" bIns="0" rtlCol="0">
            <a:spAutoFit/>
          </a:bodyPr>
          <a:lstStyle/>
          <a:p>
            <a:r>
              <a:rPr lang="en-US" b="1" dirty="0">
                <a:latin typeface="Arial" charset="0"/>
              </a:rPr>
              <a:t>Antibody classes</a:t>
            </a:r>
          </a:p>
          <a:p>
            <a:pPr lvl="1"/>
            <a:r>
              <a:rPr lang="en-US" dirty="0">
                <a:latin typeface="Arial" charset="0"/>
              </a:rPr>
              <a:t>Five major classes: </a:t>
            </a:r>
            <a:r>
              <a:rPr lang="en-US" b="1" dirty="0">
                <a:latin typeface="Arial" charset="0"/>
              </a:rPr>
              <a:t>IgM, IgA, IgD, IgG, </a:t>
            </a:r>
            <a:r>
              <a:rPr lang="en-US" dirty="0">
                <a:latin typeface="Arial" charset="0"/>
              </a:rPr>
              <a:t>and</a:t>
            </a:r>
            <a:r>
              <a:rPr lang="en-US" b="1" dirty="0">
                <a:latin typeface="Arial" charset="0"/>
              </a:rPr>
              <a:t> IgE</a:t>
            </a:r>
          </a:p>
          <a:p>
            <a:pPr lvl="1"/>
            <a:r>
              <a:rPr lang="en-US" dirty="0">
                <a:latin typeface="Arial" charset="0"/>
              </a:rPr>
              <a:t>IgM</a:t>
            </a:r>
          </a:p>
          <a:p>
            <a:pPr lvl="2"/>
            <a:r>
              <a:rPr lang="en-US" dirty="0">
                <a:latin typeface="Arial" charset="0"/>
              </a:rPr>
              <a:t>Pentamer (larger than others); first antibody released </a:t>
            </a:r>
          </a:p>
          <a:p>
            <a:pPr lvl="2"/>
            <a:r>
              <a:rPr lang="en-US" dirty="0">
                <a:latin typeface="Arial" charset="0"/>
              </a:rPr>
              <a:t>Potent agglutinating agent</a:t>
            </a:r>
          </a:p>
          <a:p>
            <a:pPr lvl="2"/>
            <a:r>
              <a:rPr lang="en-US" dirty="0">
                <a:latin typeface="Arial" charset="0"/>
              </a:rPr>
              <a:t>Readily fixes and activates complement</a:t>
            </a:r>
          </a:p>
          <a:p>
            <a:pPr lvl="1"/>
            <a:r>
              <a:rPr lang="en-US" dirty="0">
                <a:latin typeface="Arial" charset="0"/>
              </a:rPr>
              <a:t>IgA (secretory IgA)</a:t>
            </a:r>
          </a:p>
          <a:p>
            <a:pPr lvl="2"/>
            <a:r>
              <a:rPr lang="en-US" dirty="0">
                <a:latin typeface="Arial" charset="0"/>
              </a:rPr>
              <a:t>Monomer or dimer; found in mucus and other secretions</a:t>
            </a:r>
          </a:p>
          <a:p>
            <a:pPr lvl="2"/>
            <a:r>
              <a:rPr lang="en-US" dirty="0">
                <a:latin typeface="Arial" charset="0"/>
              </a:rPr>
              <a:t>Helps prevent entry of pathogens </a:t>
            </a:r>
          </a:p>
        </p:txBody>
      </p:sp>
    </p:spTree>
    <p:extLst>
      <p:ext uri="{BB962C8B-B14F-4D97-AF65-F5344CB8AC3E}">
        <p14:creationId xmlns:p14="http://schemas.microsoft.com/office/powerpoint/2010/main" val="4216785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042"/>
            <a:ext cx="8229600" cy="523220"/>
          </a:xfrm>
        </p:spPr>
        <p:txBody>
          <a:bodyPr>
            <a:spAutoFit/>
          </a:bodyPr>
          <a:lstStyle/>
          <a:p>
            <a:r>
              <a:rPr lang="en-US" dirty="0">
                <a:latin typeface="Times New Roman"/>
              </a:rPr>
              <a:t>Table </a:t>
            </a:r>
            <a:r>
              <a:rPr lang="en-US" dirty="0" smtClean="0">
                <a:latin typeface="Times New Roman"/>
              </a:rPr>
              <a:t>21.5-1 </a:t>
            </a:r>
            <a:r>
              <a:rPr lang="en-US" dirty="0">
                <a:latin typeface="Times New Roman"/>
              </a:rPr>
              <a:t>Immunoglobulin </a:t>
            </a:r>
            <a:r>
              <a:rPr lang="en-US" dirty="0" smtClean="0">
                <a:latin typeface="Times New Roman"/>
              </a:rPr>
              <a:t>Classes</a:t>
            </a:r>
            <a:endParaRPr lang="en-US" sz="2800" dirty="0">
              <a:latin typeface="Times New Roman"/>
            </a:endParaRPr>
          </a:p>
        </p:txBody>
      </p:sp>
      <p:pic>
        <p:nvPicPr>
          <p:cNvPr id="1026" name="Picture 2" descr=" Table 21.5. I g M (pentameter) is the first immunoglobulin class secreted by plasma cells during the primary response. (This fact is diagnostically useful because presence of I g M is plasma usually indicates current infection by the pathogen eliciting I g M’s formation.) It readily activates complement. It exists in monometer and pentameter (five united monomers forms). The monomer serves as an antigen receptor on the B cell surface. The pentameter circulates in blood plasma. Numerous antigen-binding sites make it a potent agglutinating agent. In I g A dimer the dimer, referred to as secretory I g A, is found in body secretions such as saliva, sweat, intestinal juice, and milk. Secretory I g A helps stop pathogens from attaching to epithelial cell surfaces (including mucous membranes and the epidermis). The monomer exists in limited amounts in plasma. I g D (monomer) is found on the B cell surface and functions as a B cell antigen receptor (as does I g M). I g G (monomer) is the most abundant antibody in plasma, accounting for 78 to 85% of circulating antibodies. It’s the main antibody of both secondary and late primary responses. It readily activates complement. It protects against bacteria, viruses, and toxins circulating in blood and lymph. It crosses the placenta and confers passive immunity from the mother to the fetus. In the I g E (monomer) the stem binds to mast cells or basophils. Antigen binding to its receptor end triggers these cells to release histamine and other chemicals that mediate inflammation and an allergic reaction. It’s secreted by plasma cells in skin, mucosae of the gastrointestinal and respiratory tracts, and tonsils. Only traces of I g E are found in plasma. Levels rise during severe allergic attacks or chronic parasitic infections of the gastrointestinal tra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662" y="1360232"/>
            <a:ext cx="3258675" cy="415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p:txBody>
          <a:bodyPr/>
          <a:lstStyle/>
          <a:p>
            <a:r>
              <a:rPr lang="en-US" b="1" dirty="0">
                <a:solidFill>
                  <a:schemeClr val="bg2"/>
                </a:solidFill>
                <a:latin typeface="Arial" pitchFamily="34" charset="0"/>
                <a:cs typeface="Arial" pitchFamily="34" charset="0"/>
              </a:rPr>
              <a:t>Table </a:t>
            </a:r>
            <a:r>
              <a:rPr lang="en-US" b="1" dirty="0" smtClean="0">
                <a:solidFill>
                  <a:schemeClr val="bg2"/>
                </a:solidFill>
                <a:latin typeface="Arial" pitchFamily="34" charset="0"/>
                <a:cs typeface="Arial" pitchFamily="34" charset="0"/>
              </a:rPr>
              <a:t>21.5-1 </a:t>
            </a:r>
            <a:r>
              <a:rPr lang="en-US" dirty="0"/>
              <a:t>Immunoglobulin Classes</a:t>
            </a:r>
            <a:endParaRPr lang="en-IN" dirty="0"/>
          </a:p>
        </p:txBody>
      </p:sp>
    </p:spTree>
    <p:extLst>
      <p:ext uri="{BB962C8B-B14F-4D97-AF65-F5344CB8AC3E}">
        <p14:creationId xmlns:p14="http://schemas.microsoft.com/office/powerpoint/2010/main" val="153289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(5 of 13)</a:t>
            </a:r>
            <a:endParaRPr lang="en-US" sz="2800" dirty="0">
              <a:latin typeface="Times New Roman"/>
            </a:endParaRPr>
          </a:p>
        </p:txBody>
      </p:sp>
      <p:sp>
        <p:nvSpPr>
          <p:cNvPr id="36867" name="Content Placeholder 2"/>
          <p:cNvSpPr>
            <a:spLocks noGrp="1"/>
          </p:cNvSpPr>
          <p:nvPr>
            <p:ph idx="1"/>
          </p:nvPr>
        </p:nvSpPr>
        <p:spPr>
          <a:xfrm>
            <a:off x="457200" y="1600200"/>
            <a:ext cx="8229600" cy="3477875"/>
          </a:xfrm>
        </p:spPr>
        <p:txBody>
          <a:bodyPr vert="horz" lIns="0" tIns="0" rIns="0" bIns="0" rtlCol="0">
            <a:spAutoFit/>
          </a:bodyPr>
          <a:lstStyle/>
          <a:p>
            <a:r>
              <a:rPr lang="en-US" b="1" dirty="0">
                <a:latin typeface="Arial" charset="0"/>
              </a:rPr>
              <a:t>Antibody classes </a:t>
            </a:r>
            <a:r>
              <a:rPr lang="en-US" b="1" dirty="0"/>
              <a:t>(cont</a:t>
            </a:r>
            <a:r>
              <a:rPr lang="en-US" b="1" dirty="0" smtClean="0"/>
              <a:t>.)</a:t>
            </a:r>
            <a:endParaRPr lang="en-US" b="1" dirty="0">
              <a:latin typeface="Arial" charset="0"/>
            </a:endParaRPr>
          </a:p>
          <a:p>
            <a:pPr lvl="1"/>
            <a:r>
              <a:rPr lang="en-US" dirty="0">
                <a:latin typeface="Arial" charset="0"/>
              </a:rPr>
              <a:t>IgD</a:t>
            </a:r>
          </a:p>
          <a:p>
            <a:pPr lvl="2"/>
            <a:r>
              <a:rPr lang="en-US" dirty="0">
                <a:latin typeface="Arial" charset="0"/>
              </a:rPr>
              <a:t>Monomer attached to surface of B cells</a:t>
            </a:r>
          </a:p>
          <a:p>
            <a:pPr lvl="2"/>
            <a:r>
              <a:rPr lang="en-US" dirty="0">
                <a:latin typeface="Arial" charset="0"/>
              </a:rPr>
              <a:t>Functions as B cell receptor</a:t>
            </a:r>
          </a:p>
          <a:p>
            <a:pPr lvl="1"/>
            <a:r>
              <a:rPr lang="en-US" dirty="0">
                <a:latin typeface="Arial" charset="0"/>
              </a:rPr>
              <a:t>IgG</a:t>
            </a:r>
          </a:p>
          <a:p>
            <a:pPr lvl="2"/>
            <a:r>
              <a:rPr lang="en-US" dirty="0">
                <a:latin typeface="Arial" charset="0"/>
              </a:rPr>
              <a:t>Monomer; 75–85% of antibodies in plasma</a:t>
            </a:r>
          </a:p>
          <a:p>
            <a:pPr lvl="2"/>
            <a:r>
              <a:rPr lang="en-US" dirty="0">
                <a:latin typeface="Arial" charset="0"/>
              </a:rPr>
              <a:t>From secondary and late primary responses</a:t>
            </a:r>
          </a:p>
          <a:p>
            <a:pPr lvl="2"/>
            <a:r>
              <a:rPr lang="en-US" dirty="0">
                <a:latin typeface="Arial" charset="0"/>
              </a:rPr>
              <a:t>Crosses placental barrier</a:t>
            </a:r>
          </a:p>
          <a:p>
            <a:pPr lvl="1"/>
            <a:r>
              <a:rPr lang="en-US" dirty="0">
                <a:latin typeface="Arial" charset="0"/>
              </a:rPr>
              <a:t>IgE</a:t>
            </a:r>
          </a:p>
          <a:p>
            <a:pPr lvl="2"/>
            <a:r>
              <a:rPr lang="en-US" dirty="0">
                <a:latin typeface="Arial" charset="0"/>
              </a:rPr>
              <a:t>Monomer active in some allergies and parasitic infections</a:t>
            </a:r>
          </a:p>
          <a:p>
            <a:pPr lvl="2"/>
            <a:r>
              <a:rPr lang="en-US" dirty="0">
                <a:latin typeface="Arial" charset="0"/>
              </a:rPr>
              <a:t>Causes mast cells and basophils to release </a:t>
            </a:r>
            <a:r>
              <a:rPr lang="en-US" dirty="0" smtClean="0">
                <a:latin typeface="Arial" charset="0"/>
              </a:rPr>
              <a:t>histamine</a:t>
            </a:r>
            <a:endParaRPr lang="en-US" dirty="0">
              <a:latin typeface="Arial" charset="0"/>
            </a:endParaRPr>
          </a:p>
        </p:txBody>
      </p:sp>
    </p:spTree>
    <p:extLst>
      <p:ext uri="{BB962C8B-B14F-4D97-AF65-F5344CB8AC3E}">
        <p14:creationId xmlns:p14="http://schemas.microsoft.com/office/powerpoint/2010/main" val="75892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042"/>
            <a:ext cx="8229600" cy="523220"/>
          </a:xfrm>
        </p:spPr>
        <p:txBody>
          <a:bodyPr>
            <a:spAutoFit/>
          </a:bodyPr>
          <a:lstStyle/>
          <a:p>
            <a:r>
              <a:rPr lang="en-US" dirty="0">
                <a:latin typeface="Times New Roman"/>
              </a:rPr>
              <a:t>Table </a:t>
            </a:r>
            <a:r>
              <a:rPr lang="en-US" dirty="0" smtClean="0">
                <a:latin typeface="Times New Roman"/>
              </a:rPr>
              <a:t>21.5-2 </a:t>
            </a:r>
            <a:r>
              <a:rPr lang="en-US" dirty="0">
                <a:latin typeface="Times New Roman"/>
              </a:rPr>
              <a:t>Immunoglobulin </a:t>
            </a:r>
            <a:r>
              <a:rPr lang="en-US" dirty="0" smtClean="0">
                <a:latin typeface="Times New Roman"/>
              </a:rPr>
              <a:t>Classes</a:t>
            </a:r>
            <a:endParaRPr lang="en-US" sz="2800" dirty="0">
              <a:latin typeface="Times New Roman"/>
            </a:endParaRPr>
          </a:p>
        </p:txBody>
      </p:sp>
      <p:pic>
        <p:nvPicPr>
          <p:cNvPr id="2051" name="Picture 3" descr=" Table 21.5 I g D (monomer) is found in the B Cell surface. It Functions as a B Cell antigen receptor. Next row: I g G (monomer). The most abundant antibody in plasma, accounting for 75 to 85 percent of the circulating antibodies. The main antibody of both secondary and late primary responses. Readily activates complement. Protects against bacteria, viruses, and toxins circulating in blood and lymph. Crosses the placenta and confers passive immunity from the mother of the fetus. Next row: I g E (monomer). Stem end binds to mast cells or basophils. Antigen binding to its receptor end triggers these cells to release histamine and other chemicals that mediate inflammation and an allergic reaction. Secreted by plasma cells in skin, mucosae of the gastrointestinal and respiratory tracts, and tonsils. Only traces of I g E are found in plasma. Levels rise during severe allergic attacks or chronic parasitic infections of the gastrointestinal tra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333" y="1371600"/>
            <a:ext cx="3233335" cy="467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p:txBody>
          <a:bodyPr/>
          <a:lstStyle/>
          <a:p>
            <a:r>
              <a:rPr lang="en-US" b="1" dirty="0">
                <a:solidFill>
                  <a:schemeClr val="bg2"/>
                </a:solidFill>
                <a:latin typeface="Arial" pitchFamily="34" charset="0"/>
                <a:cs typeface="Arial" pitchFamily="34" charset="0"/>
              </a:rPr>
              <a:t>Table </a:t>
            </a:r>
            <a:r>
              <a:rPr lang="en-US" b="1" dirty="0" smtClean="0">
                <a:solidFill>
                  <a:schemeClr val="bg2"/>
                </a:solidFill>
                <a:latin typeface="Arial" pitchFamily="34" charset="0"/>
                <a:cs typeface="Arial" pitchFamily="34" charset="0"/>
              </a:rPr>
              <a:t>21.5-2 </a:t>
            </a:r>
            <a:r>
              <a:rPr lang="en-US" dirty="0"/>
              <a:t>Immunoglobulin Classes</a:t>
            </a:r>
            <a:endParaRPr lang="en-IN" dirty="0"/>
          </a:p>
        </p:txBody>
      </p:sp>
    </p:spTree>
    <p:extLst>
      <p:ext uri="{BB962C8B-B14F-4D97-AF65-F5344CB8AC3E}">
        <p14:creationId xmlns:p14="http://schemas.microsoft.com/office/powerpoint/2010/main" val="279111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(6 of 13)</a:t>
            </a:r>
            <a:endParaRPr lang="en-US" sz="2800" dirty="0">
              <a:latin typeface="Times New Roman"/>
            </a:endParaRPr>
          </a:p>
        </p:txBody>
      </p:sp>
      <p:sp>
        <p:nvSpPr>
          <p:cNvPr id="36867" name="Content Placeholder 2"/>
          <p:cNvSpPr>
            <a:spLocks noGrp="1"/>
          </p:cNvSpPr>
          <p:nvPr>
            <p:ph idx="1"/>
          </p:nvPr>
        </p:nvSpPr>
        <p:spPr>
          <a:xfrm>
            <a:off x="457200" y="1600200"/>
            <a:ext cx="8229600" cy="1785104"/>
          </a:xfrm>
        </p:spPr>
        <p:txBody>
          <a:bodyPr vert="horz" lIns="0" tIns="0" rIns="0" bIns="0" rtlCol="0">
            <a:spAutoFit/>
          </a:bodyPr>
          <a:lstStyle/>
          <a:p>
            <a:r>
              <a:rPr lang="en-US" dirty="0">
                <a:latin typeface="Arial" charset="0"/>
              </a:rPr>
              <a:t>Plasma B cells can switch from making one class of antibodies to another </a:t>
            </a:r>
          </a:p>
          <a:p>
            <a:pPr lvl="1"/>
            <a:r>
              <a:rPr lang="en-US" dirty="0">
                <a:latin typeface="Arial" charset="0"/>
              </a:rPr>
              <a:t>Retain specificity for same antigen</a:t>
            </a:r>
          </a:p>
          <a:p>
            <a:pPr lvl="1"/>
            <a:r>
              <a:rPr lang="en-US" dirty="0">
                <a:latin typeface="Arial" charset="0"/>
              </a:rPr>
              <a:t>IgM is released during primary response, but plasma cell can switch to IgG for secondary response</a:t>
            </a:r>
          </a:p>
          <a:p>
            <a:pPr lvl="2"/>
            <a:r>
              <a:rPr lang="en-US" dirty="0">
                <a:latin typeface="Arial" charset="0"/>
              </a:rPr>
              <a:t>Almost all secondary responses are IgG</a:t>
            </a:r>
          </a:p>
          <a:p>
            <a:pPr lvl="2"/>
            <a:r>
              <a:rPr lang="en-US" dirty="0">
                <a:latin typeface="Arial" charset="0"/>
              </a:rPr>
              <a:t>Switching from IgM to IgA or IgE can also occur</a:t>
            </a:r>
          </a:p>
        </p:txBody>
      </p:sp>
    </p:spTree>
    <p:extLst>
      <p:ext uri="{BB962C8B-B14F-4D97-AF65-F5344CB8AC3E}">
        <p14:creationId xmlns:p14="http://schemas.microsoft.com/office/powerpoint/2010/main" val="856528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(7 of 13)</a:t>
            </a:r>
            <a:endParaRPr lang="en-US" sz="2800" dirty="0">
              <a:latin typeface="Times New Roman"/>
            </a:endParaRPr>
          </a:p>
        </p:txBody>
      </p:sp>
      <p:sp>
        <p:nvSpPr>
          <p:cNvPr id="36867" name="Content Placeholder 2"/>
          <p:cNvSpPr>
            <a:spLocks noGrp="1"/>
          </p:cNvSpPr>
          <p:nvPr>
            <p:ph idx="1"/>
          </p:nvPr>
        </p:nvSpPr>
        <p:spPr>
          <a:xfrm>
            <a:off x="457200" y="1600200"/>
            <a:ext cx="8229600" cy="2508379"/>
          </a:xfrm>
        </p:spPr>
        <p:txBody>
          <a:bodyPr vert="horz" lIns="0" tIns="0" rIns="0" bIns="0" rtlCol="0">
            <a:spAutoFit/>
          </a:bodyPr>
          <a:lstStyle/>
          <a:p>
            <a:r>
              <a:rPr lang="en-US" b="1" dirty="0">
                <a:latin typeface="Arial" charset="0"/>
              </a:rPr>
              <a:t>Antibody targets and functions</a:t>
            </a:r>
          </a:p>
          <a:p>
            <a:pPr lvl="1"/>
            <a:r>
              <a:rPr lang="en-US" dirty="0">
                <a:latin typeface="Arial" charset="0"/>
              </a:rPr>
              <a:t>Antibodies do not destroy antigens; they inactivate and tag them </a:t>
            </a:r>
          </a:p>
          <a:p>
            <a:pPr lvl="2"/>
            <a:r>
              <a:rPr lang="en-US" dirty="0">
                <a:latin typeface="Arial" charset="0"/>
              </a:rPr>
              <a:t>Form </a:t>
            </a:r>
            <a:r>
              <a:rPr lang="en-US" b="1" dirty="0" smtClean="0">
                <a:latin typeface="Arial" charset="0"/>
              </a:rPr>
              <a:t>antigen-antibody (immune) complexes</a:t>
            </a:r>
            <a:endParaRPr lang="en-US" b="1" dirty="0">
              <a:latin typeface="Arial" charset="0"/>
            </a:endParaRPr>
          </a:p>
          <a:p>
            <a:pPr lvl="1"/>
            <a:r>
              <a:rPr lang="en-US" dirty="0">
                <a:latin typeface="Arial" charset="0"/>
              </a:rPr>
              <a:t>Defensive mechanisms used by antibodies </a:t>
            </a:r>
          </a:p>
          <a:p>
            <a:pPr lvl="2"/>
            <a:r>
              <a:rPr lang="en-US" b="1" dirty="0">
                <a:latin typeface="Arial" charset="0"/>
              </a:rPr>
              <a:t>Neutralization</a:t>
            </a:r>
          </a:p>
          <a:p>
            <a:pPr lvl="2"/>
            <a:r>
              <a:rPr lang="en-US" b="1" dirty="0">
                <a:latin typeface="Arial" charset="0"/>
              </a:rPr>
              <a:t>Agglutination</a:t>
            </a:r>
          </a:p>
          <a:p>
            <a:pPr lvl="2"/>
            <a:r>
              <a:rPr lang="en-US" b="1" dirty="0">
                <a:latin typeface="Arial" charset="0"/>
              </a:rPr>
              <a:t>Precipitation</a:t>
            </a:r>
          </a:p>
          <a:p>
            <a:pPr lvl="2"/>
            <a:r>
              <a:rPr lang="en-US" b="1" dirty="0">
                <a:latin typeface="Arial" charset="0"/>
              </a:rPr>
              <a:t>Complement fixation</a:t>
            </a:r>
          </a:p>
        </p:txBody>
      </p:sp>
    </p:spTree>
    <p:extLst>
      <p:ext uri="{BB962C8B-B14F-4D97-AF65-F5344CB8AC3E}">
        <p14:creationId xmlns:p14="http://schemas.microsoft.com/office/powerpoint/2010/main" val="856528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(8 of 13)</a:t>
            </a:r>
            <a:endParaRPr lang="en-US" sz="2800" dirty="0">
              <a:latin typeface="Times New Roman"/>
            </a:endParaRPr>
          </a:p>
        </p:txBody>
      </p:sp>
      <p:sp>
        <p:nvSpPr>
          <p:cNvPr id="36867" name="Content Placeholder 2"/>
          <p:cNvSpPr>
            <a:spLocks noGrp="1"/>
          </p:cNvSpPr>
          <p:nvPr>
            <p:ph idx="1"/>
          </p:nvPr>
        </p:nvSpPr>
        <p:spPr>
          <a:xfrm>
            <a:off x="457200" y="1600200"/>
            <a:ext cx="8229600" cy="1538883"/>
          </a:xfrm>
        </p:spPr>
        <p:txBody>
          <a:bodyPr vert="horz" lIns="0" tIns="0" rIns="0" bIns="0" rtlCol="0">
            <a:spAutoFit/>
          </a:bodyPr>
          <a:lstStyle/>
          <a:p>
            <a:pPr lvl="1"/>
            <a:r>
              <a:rPr lang="en-US" b="1" dirty="0">
                <a:latin typeface="Arial" charset="0"/>
              </a:rPr>
              <a:t>Neutralization</a:t>
            </a:r>
          </a:p>
          <a:p>
            <a:pPr lvl="2"/>
            <a:r>
              <a:rPr lang="en-US" dirty="0">
                <a:latin typeface="Arial" charset="0"/>
              </a:rPr>
              <a:t>Simplest, but one of most important defensive mechanism</a:t>
            </a:r>
          </a:p>
          <a:p>
            <a:pPr lvl="2"/>
            <a:r>
              <a:rPr lang="en-US" dirty="0">
                <a:latin typeface="Arial" charset="0"/>
              </a:rPr>
              <a:t>Antibodies block specific sites on viruses or bacterial exotoxins </a:t>
            </a:r>
          </a:p>
          <a:p>
            <a:pPr lvl="2"/>
            <a:r>
              <a:rPr lang="en-US" dirty="0">
                <a:latin typeface="Arial" charset="0"/>
              </a:rPr>
              <a:t>Prevent antigens from binding to receptors on tissue cells</a:t>
            </a:r>
          </a:p>
          <a:p>
            <a:pPr lvl="2"/>
            <a:r>
              <a:rPr lang="en-US" dirty="0">
                <a:latin typeface="Arial" charset="0"/>
              </a:rPr>
              <a:t>Antigen-antibody complexes undergo phagocytosis</a:t>
            </a:r>
          </a:p>
        </p:txBody>
      </p:sp>
    </p:spTree>
    <p:extLst>
      <p:ext uri="{BB962C8B-B14F-4D97-AF65-F5344CB8AC3E}">
        <p14:creationId xmlns:p14="http://schemas.microsoft.com/office/powerpoint/2010/main" val="8565280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(9 of 13)</a:t>
            </a:r>
            <a:endParaRPr lang="en-US" sz="2800" dirty="0">
              <a:latin typeface="Times New Roman"/>
            </a:endParaRPr>
          </a:p>
        </p:txBody>
      </p:sp>
      <p:sp>
        <p:nvSpPr>
          <p:cNvPr id="36867" name="Content Placeholder 2"/>
          <p:cNvSpPr>
            <a:spLocks noGrp="1"/>
          </p:cNvSpPr>
          <p:nvPr>
            <p:ph idx="1"/>
          </p:nvPr>
        </p:nvSpPr>
        <p:spPr>
          <a:xfrm>
            <a:off x="457200" y="1600200"/>
            <a:ext cx="8229600" cy="2600712"/>
          </a:xfrm>
        </p:spPr>
        <p:txBody>
          <a:bodyPr vert="horz" lIns="0" tIns="0" rIns="0" bIns="0" rtlCol="0">
            <a:spAutoFit/>
          </a:bodyPr>
          <a:lstStyle/>
          <a:p>
            <a:pPr lvl="1"/>
            <a:r>
              <a:rPr lang="en-US" b="1" dirty="0">
                <a:latin typeface="Arial" charset="0"/>
              </a:rPr>
              <a:t>Agglutination</a:t>
            </a:r>
          </a:p>
          <a:p>
            <a:pPr lvl="2"/>
            <a:r>
              <a:rPr lang="en-US" dirty="0">
                <a:latin typeface="Arial" charset="0"/>
              </a:rPr>
              <a:t>Antibodies can bind same determinant on two different antigens at the same time</a:t>
            </a:r>
          </a:p>
          <a:p>
            <a:pPr lvl="3"/>
            <a:r>
              <a:rPr lang="en-US" dirty="0"/>
              <a:t>Each antibody has two arms, each containing a variable region capable of binding to one antigen</a:t>
            </a:r>
          </a:p>
          <a:p>
            <a:pPr lvl="2"/>
            <a:r>
              <a:rPr lang="en-US" dirty="0">
                <a:latin typeface="Arial" charset="0"/>
              </a:rPr>
              <a:t>Allows for antigen-antibody complexes to become cross-linked into large lattice-like clumps</a:t>
            </a:r>
          </a:p>
          <a:p>
            <a:pPr lvl="3"/>
            <a:r>
              <a:rPr lang="en-US" dirty="0"/>
              <a:t>Process referred to as </a:t>
            </a:r>
            <a:r>
              <a:rPr lang="en-US" b="1" dirty="0"/>
              <a:t>agglutination</a:t>
            </a:r>
          </a:p>
          <a:p>
            <a:pPr lvl="4"/>
            <a:r>
              <a:rPr lang="en-US" dirty="0"/>
              <a:t>Example: clumping of mismatched blood cells</a:t>
            </a:r>
          </a:p>
        </p:txBody>
      </p:sp>
    </p:spTree>
    <p:extLst>
      <p:ext uri="{BB962C8B-B14F-4D97-AF65-F5344CB8AC3E}">
        <p14:creationId xmlns:p14="http://schemas.microsoft.com/office/powerpoint/2010/main" val="8565280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(10 of 13)</a:t>
            </a:r>
            <a:endParaRPr lang="en-US" sz="2800" dirty="0">
              <a:latin typeface="Times New Roman"/>
            </a:endParaRPr>
          </a:p>
        </p:txBody>
      </p:sp>
      <p:sp>
        <p:nvSpPr>
          <p:cNvPr id="36867" name="Content Placeholder 2"/>
          <p:cNvSpPr>
            <a:spLocks noGrp="1"/>
          </p:cNvSpPr>
          <p:nvPr>
            <p:ph idx="1"/>
          </p:nvPr>
        </p:nvSpPr>
        <p:spPr>
          <a:xfrm>
            <a:off x="457200" y="1600200"/>
            <a:ext cx="8229600" cy="1215717"/>
          </a:xfrm>
        </p:spPr>
        <p:txBody>
          <a:bodyPr vert="horz" lIns="0" tIns="0" rIns="0" bIns="0" rtlCol="0">
            <a:spAutoFit/>
          </a:bodyPr>
          <a:lstStyle/>
          <a:p>
            <a:pPr lvl="1"/>
            <a:r>
              <a:rPr lang="en-US" b="1" dirty="0">
                <a:latin typeface="Arial" charset="0"/>
              </a:rPr>
              <a:t>Precipitation</a:t>
            </a:r>
          </a:p>
          <a:p>
            <a:pPr lvl="2"/>
            <a:r>
              <a:rPr lang="en-US" dirty="0">
                <a:latin typeface="Arial" charset="0"/>
              </a:rPr>
              <a:t>Soluble molecules (instead of cells) are cross-linked into complexes</a:t>
            </a:r>
          </a:p>
          <a:p>
            <a:pPr lvl="2"/>
            <a:r>
              <a:rPr lang="en-US" dirty="0">
                <a:latin typeface="Arial" charset="0"/>
              </a:rPr>
              <a:t>Complexes precipitate out of solution</a:t>
            </a:r>
          </a:p>
          <a:p>
            <a:pPr lvl="2"/>
            <a:r>
              <a:rPr lang="en-US" dirty="0">
                <a:latin typeface="Arial" charset="0"/>
              </a:rPr>
              <a:t>Precipated complexes are easier for phagocytes to engulf</a:t>
            </a:r>
          </a:p>
        </p:txBody>
      </p:sp>
    </p:spTree>
    <p:extLst>
      <p:ext uri="{BB962C8B-B14F-4D97-AF65-F5344CB8AC3E}">
        <p14:creationId xmlns:p14="http://schemas.microsoft.com/office/powerpoint/2010/main" val="8565280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(11 of 13)</a:t>
            </a:r>
            <a:endParaRPr lang="en-US" sz="2800" dirty="0">
              <a:latin typeface="Times New Roman"/>
            </a:endParaRPr>
          </a:p>
        </p:txBody>
      </p:sp>
      <p:sp>
        <p:nvSpPr>
          <p:cNvPr id="36867" name="Content Placeholder 2"/>
          <p:cNvSpPr>
            <a:spLocks noGrp="1"/>
          </p:cNvSpPr>
          <p:nvPr>
            <p:ph idx="1"/>
          </p:nvPr>
        </p:nvSpPr>
        <p:spPr>
          <a:xfrm>
            <a:off x="457200" y="1600200"/>
            <a:ext cx="8229600" cy="2031325"/>
          </a:xfrm>
        </p:spPr>
        <p:txBody>
          <a:bodyPr vert="horz" lIns="0" tIns="0" rIns="0" bIns="0" rtlCol="0">
            <a:spAutoFit/>
          </a:bodyPr>
          <a:lstStyle/>
          <a:p>
            <a:pPr lvl="1"/>
            <a:r>
              <a:rPr lang="en-US" b="1" dirty="0">
                <a:latin typeface="Arial" charset="0"/>
              </a:rPr>
              <a:t>Complement fixation and activation</a:t>
            </a:r>
          </a:p>
          <a:p>
            <a:pPr lvl="2"/>
            <a:r>
              <a:rPr lang="en-US" dirty="0">
                <a:latin typeface="Arial" charset="0"/>
              </a:rPr>
              <a:t>Main antibody defense against cellular antigens (bacteria, mismatched RBCs)</a:t>
            </a:r>
          </a:p>
          <a:p>
            <a:pPr lvl="2"/>
            <a:r>
              <a:rPr lang="en-US" dirty="0">
                <a:latin typeface="Arial" charset="0"/>
              </a:rPr>
              <a:t>When several antibodies are bound close together on same antigen, </a:t>
            </a:r>
            <a:r>
              <a:rPr lang="en-US" dirty="0">
                <a:latin typeface="Arial" charset="0"/>
                <a:sym typeface="Wingdings" charset="0"/>
              </a:rPr>
              <a:t>complement-binding sites on their stem regions are aligned</a:t>
            </a:r>
          </a:p>
          <a:p>
            <a:pPr lvl="3"/>
            <a:r>
              <a:rPr lang="en-US" dirty="0"/>
              <a:t>Alignment triggers complement fixation, which leads to cell lysis, as well as other complement functions</a:t>
            </a:r>
          </a:p>
          <a:p>
            <a:pPr lvl="4"/>
            <a:r>
              <a:rPr lang="en-US" dirty="0"/>
              <a:t>Example: amplification of inflammatory response, opsonization</a:t>
            </a:r>
          </a:p>
        </p:txBody>
      </p:sp>
    </p:spTree>
    <p:extLst>
      <p:ext uri="{BB962C8B-B14F-4D97-AF65-F5344CB8AC3E}">
        <p14:creationId xmlns:p14="http://schemas.microsoft.com/office/powerpoint/2010/main" val="309238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smtClean="0">
                <a:latin typeface="Times New Roman"/>
              </a:rPr>
              <a:t>21.3 Antigens</a:t>
            </a:r>
            <a:endParaRPr lang="en-IN" b="0" dirty="0">
              <a:latin typeface="Times New Roman"/>
            </a:endParaRPr>
          </a:p>
        </p:txBody>
      </p:sp>
      <p:sp>
        <p:nvSpPr>
          <p:cNvPr id="2" name="Content Placeholder 1"/>
          <p:cNvSpPr>
            <a:spLocks noGrp="1"/>
          </p:cNvSpPr>
          <p:nvPr>
            <p:ph idx="1"/>
          </p:nvPr>
        </p:nvSpPr>
        <p:spPr>
          <a:xfrm>
            <a:off x="457200" y="1600200"/>
            <a:ext cx="8229600" cy="2777683"/>
          </a:xfrm>
        </p:spPr>
        <p:txBody>
          <a:bodyPr>
            <a:spAutoFit/>
          </a:bodyPr>
          <a:lstStyle/>
          <a:p>
            <a:r>
              <a:rPr lang="en-US" b="1" dirty="0">
                <a:latin typeface="Arial" charset="0"/>
              </a:rPr>
              <a:t>Antigens</a:t>
            </a:r>
            <a:r>
              <a:rPr lang="en-US" dirty="0">
                <a:latin typeface="Arial" charset="0"/>
              </a:rPr>
              <a:t>: substances that can mobilize adaptive defenses and provoke an immune response</a:t>
            </a:r>
          </a:p>
          <a:p>
            <a:r>
              <a:rPr lang="en-US" dirty="0">
                <a:latin typeface="Arial" charset="0"/>
              </a:rPr>
              <a:t>Targets of all adaptive immune responses</a:t>
            </a:r>
          </a:p>
          <a:p>
            <a:r>
              <a:rPr lang="en-US" dirty="0">
                <a:latin typeface="Arial" charset="0"/>
              </a:rPr>
              <a:t>Most are large, complex molecules not normally found in body (nonself)</a:t>
            </a:r>
          </a:p>
          <a:p>
            <a:r>
              <a:rPr lang="en-US" dirty="0">
                <a:latin typeface="Arial" charset="0"/>
              </a:rPr>
              <a:t>Characteristics of antigens</a:t>
            </a:r>
          </a:p>
          <a:p>
            <a:pPr lvl="1"/>
            <a:r>
              <a:rPr lang="en-US" dirty="0">
                <a:latin typeface="Arial" charset="0"/>
              </a:rPr>
              <a:t>Can be a </a:t>
            </a:r>
            <a:r>
              <a:rPr lang="en-US" b="1" dirty="0">
                <a:latin typeface="Arial" charset="0"/>
              </a:rPr>
              <a:t>complete</a:t>
            </a:r>
            <a:r>
              <a:rPr lang="en-US" dirty="0">
                <a:latin typeface="Arial" charset="0"/>
              </a:rPr>
              <a:t> antigen or </a:t>
            </a:r>
            <a:r>
              <a:rPr lang="en-US" b="1" dirty="0">
                <a:latin typeface="Arial" charset="0"/>
              </a:rPr>
              <a:t>hapten</a:t>
            </a:r>
            <a:r>
              <a:rPr lang="en-US" dirty="0">
                <a:latin typeface="Arial" charset="0"/>
              </a:rPr>
              <a:t> (incomplete)</a:t>
            </a:r>
          </a:p>
          <a:p>
            <a:pPr lvl="1"/>
            <a:r>
              <a:rPr lang="en-US" dirty="0">
                <a:latin typeface="Arial" charset="0"/>
              </a:rPr>
              <a:t>Contain </a:t>
            </a:r>
            <a:r>
              <a:rPr lang="en-US" b="1" dirty="0">
                <a:latin typeface="Arial" charset="0"/>
              </a:rPr>
              <a:t>antigentic determinants</a:t>
            </a:r>
          </a:p>
          <a:p>
            <a:pPr lvl="1"/>
            <a:r>
              <a:rPr lang="en-US" dirty="0">
                <a:latin typeface="Arial" charset="0"/>
              </a:rPr>
              <a:t>Can be a </a:t>
            </a:r>
            <a:r>
              <a:rPr lang="en-US" b="1" dirty="0">
                <a:latin typeface="Arial" charset="0"/>
              </a:rPr>
              <a:t>self-antigen</a:t>
            </a:r>
          </a:p>
        </p:txBody>
      </p:sp>
    </p:spTree>
    <p:extLst>
      <p:ext uri="{BB962C8B-B14F-4D97-AF65-F5344CB8AC3E}">
        <p14:creationId xmlns:p14="http://schemas.microsoft.com/office/powerpoint/2010/main" val="424216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Mechanisms of </a:t>
            </a:r>
            <a:r>
              <a:rPr lang="en-US" dirty="0" smtClean="0">
                <a:latin typeface="Times New Roman"/>
              </a:rPr>
              <a:t>Antibody </a:t>
            </a:r>
            <a:r>
              <a:rPr lang="en-US" dirty="0">
                <a:latin typeface="Times New Roman"/>
              </a:rPr>
              <a:t>A</a:t>
            </a:r>
            <a:r>
              <a:rPr lang="en-US" dirty="0" smtClean="0">
                <a:latin typeface="Times New Roman"/>
              </a:rPr>
              <a:t>ction</a:t>
            </a:r>
            <a:endParaRPr lang="en-US" dirty="0">
              <a:latin typeface="Times New Roman"/>
            </a:endParaRPr>
          </a:p>
        </p:txBody>
      </p:sp>
      <p:pic>
        <p:nvPicPr>
          <p:cNvPr id="1026" name="Picture 2" descr="This figure is a flowchart that shows the different functions of antibodies.&#10;- When an Antibody finds its target Antigen it forms an Antigen-Antibody Complex which can:&#10;- Be formed through inactivation by:&#10;- Neutralization: Antibodies block specific sites on viruses or bacterial exotoxins stopping them from binding to receptors on tissue cells, which:&#10;- Enhances phagocytosis&#10;- Agglutination: multiple cells can be cross-linked together into large lattices by antibodies locking into cell-bound antigens forming clumps which:&#10;- Enhances phagocytosis&#10;- Precipitation: soluble antigens can be cross-linked into large complexes that settle out of solution which:&#10;- Enhances phagocytosis&#10;- Trigger Complement Activation that:&#10;- Enhances phagocytosis&#10;- Enhances inflammation&#10;- Leads to cell lysis"/>
          <p:cNvPicPr>
            <a:picLocks noChangeAspect="1" noChangeArrowheads="1"/>
          </p:cNvPicPr>
          <p:nvPr/>
        </p:nvPicPr>
        <p:blipFill rotWithShape="1">
          <a:blip r:embed="rId3">
            <a:extLst>
              <a:ext uri="{28A0092B-C50C-407E-A947-70E740481C1C}">
                <a14:useLocalDpi xmlns:a14="http://schemas.microsoft.com/office/drawing/2010/main" val="0"/>
              </a:ext>
            </a:extLst>
          </a:blip>
          <a:srcRect b="2665"/>
          <a:stretch/>
        </p:blipFill>
        <p:spPr bwMode="auto">
          <a:xfrm>
            <a:off x="1440143" y="1348619"/>
            <a:ext cx="6077019" cy="451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21.15 </a:t>
            </a:r>
            <a:r>
              <a:rPr lang="en-US" dirty="0"/>
              <a:t>Mechanisms of antibody action.</a:t>
            </a:r>
          </a:p>
        </p:txBody>
      </p:sp>
    </p:spTree>
    <p:extLst>
      <p:ext uri="{BB962C8B-B14F-4D97-AF65-F5344CB8AC3E}">
        <p14:creationId xmlns:p14="http://schemas.microsoft.com/office/powerpoint/2010/main" val="34938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Clinical – Homeostatic Imbalance 21.2</a:t>
            </a:r>
            <a:endParaRPr lang="en-US" dirty="0" smtClean="0">
              <a:latin typeface="Times New Roman"/>
            </a:endParaRPr>
          </a:p>
        </p:txBody>
      </p:sp>
      <p:sp>
        <p:nvSpPr>
          <p:cNvPr id="36867" name="Content Placeholder 2"/>
          <p:cNvSpPr>
            <a:spLocks noGrp="1"/>
          </p:cNvSpPr>
          <p:nvPr>
            <p:ph idx="1"/>
          </p:nvPr>
        </p:nvSpPr>
        <p:spPr>
          <a:xfrm>
            <a:off x="457200" y="1600200"/>
            <a:ext cx="8229600" cy="2431435"/>
          </a:xfrm>
        </p:spPr>
        <p:txBody>
          <a:bodyPr vert="horz" lIns="0" tIns="0" rIns="0" bIns="0" rtlCol="0">
            <a:spAutoFit/>
          </a:bodyPr>
          <a:lstStyle/>
          <a:p>
            <a:r>
              <a:rPr lang="en-US" dirty="0">
                <a:latin typeface="Arial" charset="0"/>
              </a:rPr>
              <a:t>Parasitic infections by worms such as </a:t>
            </a:r>
            <a:r>
              <a:rPr lang="en-US" i="1" dirty="0">
                <a:latin typeface="Arial" charset="0"/>
              </a:rPr>
              <a:t>Ascaris</a:t>
            </a:r>
            <a:r>
              <a:rPr lang="en-US" dirty="0">
                <a:latin typeface="Arial" charset="0"/>
              </a:rPr>
              <a:t> and </a:t>
            </a:r>
            <a:r>
              <a:rPr lang="en-US" i="1" dirty="0">
                <a:latin typeface="Arial" charset="0"/>
              </a:rPr>
              <a:t>Schistosoma</a:t>
            </a:r>
            <a:r>
              <a:rPr lang="en-US" dirty="0">
                <a:latin typeface="Arial" charset="0"/>
              </a:rPr>
              <a:t> require different immune attack strategies</a:t>
            </a:r>
          </a:p>
          <a:p>
            <a:pPr lvl="1"/>
            <a:r>
              <a:rPr lang="en-US" dirty="0">
                <a:latin typeface="Arial" charset="0"/>
              </a:rPr>
              <a:t>Worms are too big for regular PLAN attack (Precipitation, Lysis (by complement), Agglutination, or Neutralization)</a:t>
            </a:r>
          </a:p>
          <a:p>
            <a:r>
              <a:rPr lang="en-US" dirty="0">
                <a:latin typeface="Arial" charset="0"/>
              </a:rPr>
              <a:t>IgE antibodies still play a critical role in worm</a:t>
            </a:r>
            <a:r>
              <a:rPr lang="ja-JP" altLang="en-US" dirty="0">
                <a:latin typeface="Arial" charset="0"/>
              </a:rPr>
              <a:t>’</a:t>
            </a:r>
            <a:r>
              <a:rPr lang="en-US" altLang="ja-JP" dirty="0">
                <a:latin typeface="Arial" charset="0"/>
              </a:rPr>
              <a:t>s destruction by binding to surface of worm, marking it for destruction by eosinophils</a:t>
            </a:r>
          </a:p>
          <a:p>
            <a:r>
              <a:rPr lang="en-US" dirty="0">
                <a:latin typeface="Arial" charset="0"/>
              </a:rPr>
              <a:t>Eosinophils bind to exposed stems of IgE, which triggers eosinophils to release their toxic contents onto prey, lysing it from the outside</a:t>
            </a:r>
          </a:p>
        </p:txBody>
      </p:sp>
    </p:spTree>
    <p:extLst>
      <p:ext uri="{BB962C8B-B14F-4D97-AF65-F5344CB8AC3E}">
        <p14:creationId xmlns:p14="http://schemas.microsoft.com/office/powerpoint/2010/main" val="3549655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(12 of 13)</a:t>
            </a:r>
            <a:endParaRPr lang="en-US" sz="2800" dirty="0">
              <a:latin typeface="Times New Roman"/>
            </a:endParaRPr>
          </a:p>
        </p:txBody>
      </p:sp>
      <p:sp>
        <p:nvSpPr>
          <p:cNvPr id="36867" name="Content Placeholder 2"/>
          <p:cNvSpPr>
            <a:spLocks noGrp="1"/>
          </p:cNvSpPr>
          <p:nvPr>
            <p:ph idx="1"/>
          </p:nvPr>
        </p:nvSpPr>
        <p:spPr>
          <a:xfrm>
            <a:off x="457200" y="1600200"/>
            <a:ext cx="8229600" cy="2031325"/>
          </a:xfrm>
        </p:spPr>
        <p:txBody>
          <a:bodyPr vert="horz" lIns="0" tIns="0" rIns="0" bIns="0" rtlCol="0">
            <a:spAutoFit/>
          </a:bodyPr>
          <a:lstStyle/>
          <a:p>
            <a:r>
              <a:rPr lang="en-US" b="1" dirty="0">
                <a:latin typeface="Arial" charset="0"/>
              </a:rPr>
              <a:t>Monoclonal antibodies as clinical and research tools</a:t>
            </a:r>
          </a:p>
          <a:p>
            <a:pPr lvl="1"/>
            <a:r>
              <a:rPr lang="en-US" b="1" dirty="0">
                <a:latin typeface="Arial" charset="0"/>
              </a:rPr>
              <a:t>Monoclonal antibodies</a:t>
            </a:r>
            <a:r>
              <a:rPr lang="en-US" dirty="0">
                <a:latin typeface="Arial" charset="0"/>
              </a:rPr>
              <a:t>: commercially prepared pure antibodies that are specific for a single antigenic determinant </a:t>
            </a:r>
          </a:p>
          <a:p>
            <a:pPr lvl="1"/>
            <a:r>
              <a:rPr lang="en-US" dirty="0">
                <a:latin typeface="Arial" charset="0"/>
              </a:rPr>
              <a:t>Produced by </a:t>
            </a:r>
            <a:r>
              <a:rPr lang="en-US" b="1" dirty="0">
                <a:latin typeface="Arial" charset="0"/>
              </a:rPr>
              <a:t>hybridomas</a:t>
            </a:r>
            <a:r>
              <a:rPr lang="en-US" dirty="0">
                <a:latin typeface="Arial" charset="0"/>
              </a:rPr>
              <a:t>, cell hybrids formed from fusion of tumor cell and B cell</a:t>
            </a:r>
          </a:p>
          <a:p>
            <a:pPr lvl="2"/>
            <a:r>
              <a:rPr lang="en-US" dirty="0">
                <a:latin typeface="Arial" charset="0"/>
              </a:rPr>
              <a:t>Tumor cell portion allows cells to proliferate indefinitely, while B cell portion allows production of single type of antibody</a:t>
            </a:r>
          </a:p>
          <a:p>
            <a:pPr lvl="1"/>
            <a:r>
              <a:rPr lang="en-US" dirty="0">
                <a:latin typeface="Arial" charset="0"/>
              </a:rPr>
              <a:t>Used in research, clinical testing, and cancer treatment</a:t>
            </a:r>
          </a:p>
        </p:txBody>
      </p:sp>
    </p:spTree>
    <p:extLst>
      <p:ext uri="{BB962C8B-B14F-4D97-AF65-F5344CB8AC3E}">
        <p14:creationId xmlns:p14="http://schemas.microsoft.com/office/powerpoint/2010/main" val="35496557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smtClean="0">
                <a:latin typeface="Times New Roman"/>
              </a:rPr>
              <a:t>Antibodies </a:t>
            </a:r>
            <a:r>
              <a:rPr lang="en-US" altLang="en-US" sz="2800" dirty="0">
                <a:latin typeface="Times New Roman"/>
              </a:rPr>
              <a:t>(13 of 13)</a:t>
            </a:r>
            <a:endParaRPr lang="en-US" sz="2800" dirty="0">
              <a:latin typeface="Times New Roman"/>
            </a:endParaRPr>
          </a:p>
        </p:txBody>
      </p:sp>
      <p:sp>
        <p:nvSpPr>
          <p:cNvPr id="36867" name="Content Placeholder 2"/>
          <p:cNvSpPr>
            <a:spLocks noGrp="1"/>
          </p:cNvSpPr>
          <p:nvPr>
            <p:ph idx="1"/>
          </p:nvPr>
        </p:nvSpPr>
        <p:spPr>
          <a:xfrm>
            <a:off x="457200" y="1600200"/>
            <a:ext cx="8229600" cy="2277547"/>
          </a:xfrm>
        </p:spPr>
        <p:txBody>
          <a:bodyPr vert="horz" lIns="0" tIns="0" rIns="0" bIns="0" rtlCol="0">
            <a:spAutoFit/>
          </a:bodyPr>
          <a:lstStyle/>
          <a:p>
            <a:r>
              <a:rPr lang="en-US" b="1" dirty="0">
                <a:latin typeface="Arial" charset="0"/>
              </a:rPr>
              <a:t>Summary of antibody actions</a:t>
            </a:r>
          </a:p>
          <a:p>
            <a:pPr lvl="1"/>
            <a:r>
              <a:rPr lang="en-US" dirty="0">
                <a:latin typeface="Arial" charset="0"/>
              </a:rPr>
              <a:t>Antigen-antibody complexes do not destroy antigens; they prepare them for destruction by innate defenses</a:t>
            </a:r>
          </a:p>
          <a:p>
            <a:pPr lvl="1"/>
            <a:r>
              <a:rPr lang="en-US" dirty="0">
                <a:latin typeface="Arial" charset="0"/>
              </a:rPr>
              <a:t>Antibodies go after extracellular pathogens; they do not invade solid tissue unless lesion is present</a:t>
            </a:r>
          </a:p>
          <a:p>
            <a:pPr lvl="2"/>
            <a:r>
              <a:rPr lang="en-US" dirty="0">
                <a:latin typeface="Arial" charset="0"/>
              </a:rPr>
              <a:t>Recent exception found: antibodies can act intracellularly if attached to virus before it </a:t>
            </a:r>
            <a:r>
              <a:rPr lang="en-US" dirty="0" smtClean="0">
                <a:latin typeface="Arial" charset="0"/>
              </a:rPr>
              <a:t>enters </a:t>
            </a:r>
            <a:r>
              <a:rPr lang="en-US" dirty="0">
                <a:latin typeface="Arial" charset="0"/>
              </a:rPr>
              <a:t>cell</a:t>
            </a:r>
          </a:p>
          <a:p>
            <a:pPr lvl="3"/>
            <a:r>
              <a:rPr lang="en-US" dirty="0"/>
              <a:t>Activate mechanisms that destroy virus</a:t>
            </a:r>
          </a:p>
        </p:txBody>
      </p:sp>
    </p:spTree>
    <p:extLst>
      <p:ext uri="{BB962C8B-B14F-4D97-AF65-F5344CB8AC3E}">
        <p14:creationId xmlns:p14="http://schemas.microsoft.com/office/powerpoint/2010/main" val="26585090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smtClean="0">
                <a:latin typeface="Times New Roman"/>
                <a:ea typeface="Tahoma" panose="020B0604030504040204" pitchFamily="34" charset="0"/>
              </a:rPr>
              <a:t>Copyright</a:t>
            </a:r>
            <a:endParaRPr lang="en-US" dirty="0">
              <a:latin typeface="Times New Roman"/>
              <a:ea typeface="Tahoma" panose="020B0604030504040204" pitchFamily="34" charset="0"/>
            </a:endParaRP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362200"/>
            <a:ext cx="8051824" cy="2589840"/>
          </a:xfrm>
          <a:prstGeom prst="rect">
            <a:avLst/>
          </a:prstGeom>
        </p:spPr>
      </p:pic>
    </p:spTree>
    <p:extLst>
      <p:ext uri="{BB962C8B-B14F-4D97-AF65-F5344CB8AC3E}">
        <p14:creationId xmlns:p14="http://schemas.microsoft.com/office/powerpoint/2010/main" val="278070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Complete Antigens and </a:t>
            </a:r>
            <a:r>
              <a:rPr lang="en-US" altLang="en-US" dirty="0" smtClean="0">
                <a:latin typeface="Times New Roman"/>
              </a:rPr>
              <a:t>Haptens </a:t>
            </a:r>
            <a:r>
              <a:rPr lang="en-US" altLang="en-US" sz="2800" dirty="0">
                <a:latin typeface="Times New Roman"/>
              </a:rPr>
              <a:t>(1 of 3)</a:t>
            </a:r>
            <a:endParaRPr lang="en-IN" sz="2800" dirty="0">
              <a:latin typeface="Times New Roman"/>
            </a:endParaRPr>
          </a:p>
        </p:txBody>
      </p:sp>
      <p:sp>
        <p:nvSpPr>
          <p:cNvPr id="2" name="Content Placeholder 1"/>
          <p:cNvSpPr>
            <a:spLocks noGrp="1"/>
          </p:cNvSpPr>
          <p:nvPr>
            <p:ph idx="1"/>
          </p:nvPr>
        </p:nvSpPr>
        <p:spPr>
          <a:xfrm>
            <a:off x="457200" y="1600200"/>
            <a:ext cx="8229600" cy="2146742"/>
          </a:xfrm>
        </p:spPr>
        <p:txBody>
          <a:bodyPr>
            <a:spAutoFit/>
          </a:bodyPr>
          <a:lstStyle/>
          <a:p>
            <a:r>
              <a:rPr lang="en-US" dirty="0">
                <a:latin typeface="Arial" charset="0"/>
              </a:rPr>
              <a:t>Antigens can be </a:t>
            </a:r>
            <a:r>
              <a:rPr lang="en-US" i="1" dirty="0">
                <a:latin typeface="Arial" charset="0"/>
              </a:rPr>
              <a:t>complete</a:t>
            </a:r>
            <a:r>
              <a:rPr lang="en-US" dirty="0">
                <a:latin typeface="Arial" charset="0"/>
              </a:rPr>
              <a:t> or </a:t>
            </a:r>
            <a:r>
              <a:rPr lang="en-US" i="1" dirty="0">
                <a:latin typeface="Arial" charset="0"/>
              </a:rPr>
              <a:t>incomplete</a:t>
            </a:r>
          </a:p>
          <a:p>
            <a:r>
              <a:rPr lang="en-US" b="1" dirty="0">
                <a:latin typeface="Arial" charset="0"/>
              </a:rPr>
              <a:t>Complete antigens </a:t>
            </a:r>
            <a:r>
              <a:rPr lang="en-US" dirty="0">
                <a:latin typeface="Arial" charset="0"/>
              </a:rPr>
              <a:t>have two important functional properties:</a:t>
            </a:r>
          </a:p>
          <a:p>
            <a:pPr lvl="1"/>
            <a:r>
              <a:rPr lang="en-US" b="1" dirty="0">
                <a:latin typeface="Arial" charset="0"/>
              </a:rPr>
              <a:t>Immunogenicity</a:t>
            </a:r>
            <a:r>
              <a:rPr lang="en-US" dirty="0">
                <a:latin typeface="Arial" charset="0"/>
              </a:rPr>
              <a:t>: ability to stimulate proliferation of specific lymphocytes</a:t>
            </a:r>
          </a:p>
          <a:p>
            <a:pPr lvl="1"/>
            <a:r>
              <a:rPr lang="en-US" b="1" dirty="0">
                <a:latin typeface="Arial" charset="0"/>
              </a:rPr>
              <a:t>Reactivity</a:t>
            </a:r>
            <a:r>
              <a:rPr lang="en-US" dirty="0">
                <a:latin typeface="Arial" charset="0"/>
              </a:rPr>
              <a:t>: ability to react with activated lymphocytes and antibodies released by immunogenic reactions </a:t>
            </a:r>
          </a:p>
          <a:p>
            <a:pPr lvl="1"/>
            <a:r>
              <a:rPr lang="en-US" dirty="0">
                <a:latin typeface="Arial" charset="0"/>
              </a:rPr>
              <a:t>Examples: foreign proteins, polysaccharides, lipids, and nucleic acids; seen on many foreign invaders such as pollen and microorganisms</a:t>
            </a:r>
          </a:p>
        </p:txBody>
      </p:sp>
    </p:spTree>
    <p:extLst>
      <p:ext uri="{BB962C8B-B14F-4D97-AF65-F5344CB8AC3E}">
        <p14:creationId xmlns:p14="http://schemas.microsoft.com/office/powerpoint/2010/main" val="53512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Complete Antigens and </a:t>
            </a:r>
            <a:r>
              <a:rPr lang="en-US" altLang="en-US" dirty="0" smtClean="0">
                <a:latin typeface="Times New Roman"/>
              </a:rPr>
              <a:t>Haptens </a:t>
            </a:r>
            <a:r>
              <a:rPr lang="en-US" altLang="en-US" sz="2800" dirty="0">
                <a:latin typeface="Times New Roman"/>
              </a:rPr>
              <a:t>(2 of 3)</a:t>
            </a:r>
            <a:endParaRPr lang="en-IN" sz="2800" dirty="0">
              <a:latin typeface="Times New Roman"/>
            </a:endParaRPr>
          </a:p>
        </p:txBody>
      </p:sp>
      <p:sp>
        <p:nvSpPr>
          <p:cNvPr id="2" name="Content Placeholder 1"/>
          <p:cNvSpPr>
            <a:spLocks noGrp="1"/>
          </p:cNvSpPr>
          <p:nvPr>
            <p:ph idx="1"/>
          </p:nvPr>
        </p:nvSpPr>
        <p:spPr>
          <a:xfrm>
            <a:off x="457200" y="1600200"/>
            <a:ext cx="8229600" cy="1577355"/>
          </a:xfrm>
        </p:spPr>
        <p:txBody>
          <a:bodyPr>
            <a:spAutoFit/>
          </a:bodyPr>
          <a:lstStyle/>
          <a:p>
            <a:r>
              <a:rPr lang="en-US" b="1" dirty="0"/>
              <a:t>Incomplete</a:t>
            </a:r>
            <a:r>
              <a:rPr lang="en-US" dirty="0"/>
              <a:t> </a:t>
            </a:r>
            <a:r>
              <a:rPr lang="en-US" b="1" dirty="0"/>
              <a:t>antigens</a:t>
            </a:r>
            <a:r>
              <a:rPr lang="en-US" dirty="0"/>
              <a:t>, also called </a:t>
            </a:r>
            <a:r>
              <a:rPr lang="en-US" b="1" dirty="0"/>
              <a:t>haptens</a:t>
            </a:r>
            <a:r>
              <a:rPr lang="en-US" dirty="0"/>
              <a:t>, involve molecules too small to be seen so are not immunogenic by themselves</a:t>
            </a:r>
          </a:p>
          <a:p>
            <a:pPr lvl="1"/>
            <a:r>
              <a:rPr lang="en-US" dirty="0"/>
              <a:t>Examples: small peptides, nucleotides, some hormones </a:t>
            </a:r>
          </a:p>
          <a:p>
            <a:r>
              <a:rPr lang="en-US" dirty="0"/>
              <a:t>May become immunogenic if hapten attaches to body</a:t>
            </a:r>
            <a:r>
              <a:rPr lang="ja-JP" altLang="en-US" dirty="0"/>
              <a:t>’</a:t>
            </a:r>
            <a:r>
              <a:rPr lang="en-US" altLang="ja-JP" dirty="0"/>
              <a:t>s own proteins</a:t>
            </a:r>
          </a:p>
          <a:p>
            <a:pPr lvl="1"/>
            <a:r>
              <a:rPr lang="en-US" dirty="0"/>
              <a:t>Combination of protein and hapten is then seen as foreign</a:t>
            </a:r>
          </a:p>
        </p:txBody>
      </p:sp>
    </p:spTree>
    <p:extLst>
      <p:ext uri="{BB962C8B-B14F-4D97-AF65-F5344CB8AC3E}">
        <p14:creationId xmlns:p14="http://schemas.microsoft.com/office/powerpoint/2010/main" val="368765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Complete Antigens and </a:t>
            </a:r>
            <a:r>
              <a:rPr lang="en-US" altLang="en-US" dirty="0" smtClean="0">
                <a:latin typeface="Times New Roman"/>
              </a:rPr>
              <a:t>Haptens </a:t>
            </a:r>
            <a:r>
              <a:rPr lang="en-US" altLang="en-US" sz="2800" dirty="0">
                <a:latin typeface="Times New Roman"/>
              </a:rPr>
              <a:t>(3 of 3)</a:t>
            </a:r>
            <a:endParaRPr lang="en-IN" sz="2800" dirty="0">
              <a:latin typeface="Times New Roman"/>
            </a:endParaRPr>
          </a:p>
        </p:txBody>
      </p:sp>
      <p:sp>
        <p:nvSpPr>
          <p:cNvPr id="2" name="Content Placeholder 1"/>
          <p:cNvSpPr>
            <a:spLocks noGrp="1"/>
          </p:cNvSpPr>
          <p:nvPr>
            <p:ph idx="1"/>
          </p:nvPr>
        </p:nvSpPr>
        <p:spPr>
          <a:xfrm>
            <a:off x="457200" y="1600200"/>
            <a:ext cx="8229600" cy="931024"/>
          </a:xfrm>
        </p:spPr>
        <p:txBody>
          <a:bodyPr>
            <a:spAutoFit/>
          </a:bodyPr>
          <a:lstStyle/>
          <a:p>
            <a:r>
              <a:rPr lang="en-US" dirty="0"/>
              <a:t>Causes immune system to mount attack that is harmful to person because it attacks self-proteins as well as hapten</a:t>
            </a:r>
          </a:p>
          <a:p>
            <a:r>
              <a:rPr lang="en-US" dirty="0"/>
              <a:t>Examples: poison ivy, animal dander, detergents, and cosmetics</a:t>
            </a:r>
          </a:p>
        </p:txBody>
      </p:sp>
    </p:spTree>
    <p:extLst>
      <p:ext uri="{BB962C8B-B14F-4D97-AF65-F5344CB8AC3E}">
        <p14:creationId xmlns:p14="http://schemas.microsoft.com/office/powerpoint/2010/main" val="368765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1742</TotalTime>
  <Words>2794</Words>
  <Application>Microsoft Office PowerPoint</Application>
  <PresentationFormat>On-screen Show (4:3)</PresentationFormat>
  <Paragraphs>415</Paragraphs>
  <Slides>64</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ＭＳ Ｐゴシック</vt:lpstr>
      <vt:lpstr>Arial</vt:lpstr>
      <vt:lpstr>Calibri</vt:lpstr>
      <vt:lpstr>Tahoma</vt:lpstr>
      <vt:lpstr>Times</vt:lpstr>
      <vt:lpstr>Times New Roman</vt:lpstr>
      <vt:lpstr>Verdana</vt:lpstr>
      <vt:lpstr>Wingdings</vt:lpstr>
      <vt:lpstr>508 Lecture</vt:lpstr>
      <vt:lpstr>Human Anatomy and Physiology</vt:lpstr>
      <vt:lpstr>Part 2 – Adaptive Defenses (1 of 4)</vt:lpstr>
      <vt:lpstr>Part 2 – Adaptive Defenses (2 of 4)</vt:lpstr>
      <vt:lpstr>Part 2 – Adaptive Defenses (3 of 4)</vt:lpstr>
      <vt:lpstr>Part 2 – Adaptive Defenses (4 of 4)</vt:lpstr>
      <vt:lpstr>21.3 Antigens</vt:lpstr>
      <vt:lpstr>Complete Antigens and Haptens (1 of 3)</vt:lpstr>
      <vt:lpstr>Complete Antigens and Haptens (2 of 3)</vt:lpstr>
      <vt:lpstr>Complete Antigens and Haptens (3 of 3)</vt:lpstr>
      <vt:lpstr>Antigenic Determinants</vt:lpstr>
      <vt:lpstr>Most Antigens Have Several Different Antigenic Determinants</vt:lpstr>
      <vt:lpstr>Self-Antigens: MHC Proteins</vt:lpstr>
      <vt:lpstr>21.4 Lymphocytes and Antigen-Presenting Cells</vt:lpstr>
      <vt:lpstr>Lymphocytes (1 of 7)</vt:lpstr>
      <vt:lpstr>Lymphocyte Development, Maturation, and Activation (1 of 5)</vt:lpstr>
      <vt:lpstr>Lymphocytes (2 of 7)</vt:lpstr>
      <vt:lpstr>Lymphocyte Development, Maturation, and Activation (2 of 5)</vt:lpstr>
      <vt:lpstr>Lymphocytes (3 of 7)</vt:lpstr>
      <vt:lpstr>Lymphocyte Development, Maturation, and Activation (3 of 5)</vt:lpstr>
      <vt:lpstr>Lymphocytes (4 of 7)</vt:lpstr>
      <vt:lpstr>Lymphocyte Development, Maturation, and Activation (4 of 5)</vt:lpstr>
      <vt:lpstr>Lymphocytes (5 of 7)</vt:lpstr>
      <vt:lpstr>Lymphocyte Development, Maturation, and Activation (5 of 5)</vt:lpstr>
      <vt:lpstr>Lymphocytes (6 of 7)</vt:lpstr>
      <vt:lpstr>Lymphocytes (7 of 7)</vt:lpstr>
      <vt:lpstr>T Cell Education in the Thymus</vt:lpstr>
      <vt:lpstr>Antigen-Presenting Cells (APCs) (1 of 4)</vt:lpstr>
      <vt:lpstr>Antigen-Presenting Cells (APCs) (2 of 4)</vt:lpstr>
      <vt:lpstr>Dendritic Cell</vt:lpstr>
      <vt:lpstr>Antigen-Presenting Cells (APCs) (3 of 4)</vt:lpstr>
      <vt:lpstr>Antigen-Presenting Cells (APCs) (4 of 4)</vt:lpstr>
      <vt:lpstr>Table 21.4 Overview of B and T Lymphocytes</vt:lpstr>
      <vt:lpstr>21.5 Humoral Immune Response</vt:lpstr>
      <vt:lpstr>Activation and Differentiation of B Cells (1 of 3)</vt:lpstr>
      <vt:lpstr>Activation and Differentiation of B Cells  (2 of 3)</vt:lpstr>
      <vt:lpstr>Clonal Selection of a B cell (1 of 2)</vt:lpstr>
      <vt:lpstr>Activation and Differentiation of B Cells  (3 of 3)</vt:lpstr>
      <vt:lpstr>Clonal Selection of a B cell (2 of 2)</vt:lpstr>
      <vt:lpstr>Immunological Memory (1 of 2)</vt:lpstr>
      <vt:lpstr>Immunological Memory (2 of 2)</vt:lpstr>
      <vt:lpstr>Primary and Secondary Humoral Responses</vt:lpstr>
      <vt:lpstr>Active and Passive Humoral Immunity  (1 of 2)</vt:lpstr>
      <vt:lpstr>Active and Passive Humoral Immunity  (2 of 2)</vt:lpstr>
      <vt:lpstr>Active and Passive Humoral Immunity</vt:lpstr>
      <vt:lpstr>Antibodies (1 of 13)</vt:lpstr>
      <vt:lpstr>Antibodies (2 of 13)</vt:lpstr>
      <vt:lpstr>Antibodies (3 of 13)</vt:lpstr>
      <vt:lpstr>Antibody Structure (1 of 2)</vt:lpstr>
      <vt:lpstr>Antibody Structure (2 of 2)</vt:lpstr>
      <vt:lpstr>Antibodies (4 of 13)</vt:lpstr>
      <vt:lpstr>Table 21.5-1 Immunoglobulin Classes</vt:lpstr>
      <vt:lpstr>Antibodies (5 of 13)</vt:lpstr>
      <vt:lpstr>Table 21.5-2 Immunoglobulin Classes</vt:lpstr>
      <vt:lpstr>Antibodies (6 of 13)</vt:lpstr>
      <vt:lpstr>Antibodies (7 of 13)</vt:lpstr>
      <vt:lpstr>Antibodies (8 of 13)</vt:lpstr>
      <vt:lpstr>Antibodies (9 of 13)</vt:lpstr>
      <vt:lpstr>Antibodies (10 of 13)</vt:lpstr>
      <vt:lpstr>Antibodies (11 of 13)</vt:lpstr>
      <vt:lpstr>Mechanisms of Antibody Action</vt:lpstr>
      <vt:lpstr>Clinical – Homeostatic Imbalance 21.2</vt:lpstr>
      <vt:lpstr>Antibodies (12 of 13)</vt:lpstr>
      <vt:lpstr>Antibodies (13 of 13)</vt:lpstr>
      <vt:lpstr>Copyright</vt:lpstr>
    </vt:vector>
  </TitlesOfParts>
  <Company>Integra Software Services Private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Rajarajan</cp:lastModifiedBy>
  <cp:revision>402</cp:revision>
  <dcterms:created xsi:type="dcterms:W3CDTF">2014-07-14T20:04:21Z</dcterms:created>
  <dcterms:modified xsi:type="dcterms:W3CDTF">2019-03-15T06:56:35Z</dcterms:modified>
</cp:coreProperties>
</file>