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593" r:id="rId2"/>
    <p:sldId id="305" r:id="rId3"/>
    <p:sldId id="417" r:id="rId4"/>
    <p:sldId id="306" r:id="rId5"/>
    <p:sldId id="544" r:id="rId6"/>
    <p:sldId id="311" r:id="rId7"/>
    <p:sldId id="361" r:id="rId8"/>
    <p:sldId id="363" r:id="rId9"/>
    <p:sldId id="545" r:id="rId10"/>
    <p:sldId id="546" r:id="rId11"/>
    <p:sldId id="547" r:id="rId12"/>
    <p:sldId id="366" r:id="rId13"/>
    <p:sldId id="382" r:id="rId14"/>
    <p:sldId id="548" r:id="rId15"/>
    <p:sldId id="384" r:id="rId16"/>
    <p:sldId id="550" r:id="rId17"/>
    <p:sldId id="385" r:id="rId18"/>
    <p:sldId id="551" r:id="rId19"/>
    <p:sldId id="552" r:id="rId20"/>
    <p:sldId id="553" r:id="rId21"/>
    <p:sldId id="555" r:id="rId22"/>
    <p:sldId id="592" r:id="rId23"/>
    <p:sldId id="556" r:id="rId24"/>
    <p:sldId id="557" r:id="rId25"/>
    <p:sldId id="558" r:id="rId26"/>
    <p:sldId id="386" r:id="rId27"/>
    <p:sldId id="559" r:id="rId28"/>
    <p:sldId id="560" r:id="rId29"/>
    <p:sldId id="561" r:id="rId30"/>
    <p:sldId id="562" r:id="rId31"/>
    <p:sldId id="389" r:id="rId32"/>
    <p:sldId id="563" r:id="rId33"/>
    <p:sldId id="564" r:id="rId34"/>
    <p:sldId id="565" r:id="rId35"/>
    <p:sldId id="566" r:id="rId36"/>
    <p:sldId id="567" r:id="rId37"/>
    <p:sldId id="423" r:id="rId38"/>
    <p:sldId id="568" r:id="rId39"/>
    <p:sldId id="569" r:id="rId40"/>
    <p:sldId id="570" r:id="rId41"/>
    <p:sldId id="424" r:id="rId42"/>
    <p:sldId id="390" r:id="rId43"/>
    <p:sldId id="391" r:id="rId44"/>
    <p:sldId id="571" r:id="rId45"/>
    <p:sldId id="572" r:id="rId46"/>
    <p:sldId id="573" r:id="rId47"/>
    <p:sldId id="587" r:id="rId48"/>
    <p:sldId id="588" r:id="rId49"/>
    <p:sldId id="589" r:id="rId50"/>
    <p:sldId id="590" r:id="rId51"/>
    <p:sldId id="578" r:id="rId52"/>
    <p:sldId id="579" r:id="rId53"/>
    <p:sldId id="580" r:id="rId54"/>
    <p:sldId id="581" r:id="rId55"/>
    <p:sldId id="582" r:id="rId56"/>
    <p:sldId id="583" r:id="rId57"/>
    <p:sldId id="584" r:id="rId58"/>
    <p:sldId id="585" r:id="rId59"/>
    <p:sldId id="586" r:id="rId60"/>
    <p:sldId id="59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888">
          <p15:clr>
            <a:srgbClr val="A4A3A4"/>
          </p15:clr>
        </p15:guide>
        <p15:guide id="4" orient="horz" pos="720">
          <p15:clr>
            <a:srgbClr val="A4A3A4"/>
          </p15:clr>
        </p15:guide>
        <p15:guide id="5" orient="horz" pos="432">
          <p15:clr>
            <a:srgbClr val="A4A3A4"/>
          </p15:clr>
        </p15:guide>
        <p15:guide id="6" orient="horz" pos="816">
          <p15:clr>
            <a:srgbClr val="A4A3A4"/>
          </p15:clr>
        </p15:guide>
        <p15:guide id="7" orient="horz" pos="3696">
          <p15:clr>
            <a:srgbClr val="A4A3A4"/>
          </p15:clr>
        </p15:guide>
        <p15:guide id="8" pos="2928">
          <p15:clr>
            <a:srgbClr val="A4A3A4"/>
          </p15:clr>
        </p15:guide>
        <p15:guide id="9" pos="576">
          <p15:clr>
            <a:srgbClr val="A4A3A4"/>
          </p15:clr>
        </p15:guide>
        <p15:guide id="10" pos="5472">
          <p15:clr>
            <a:srgbClr val="A4A3A4"/>
          </p15:clr>
        </p15:guide>
        <p15:guide id="11" pos="1968">
          <p15:clr>
            <a:srgbClr val="A4A3A4"/>
          </p15:clr>
        </p15:guide>
        <p15:guide id="12" pos="3792">
          <p15:clr>
            <a:srgbClr val="A4A3A4"/>
          </p15:clr>
        </p15:guide>
        <p15:guide id="13" orient="horz" pos="22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291" autoAdjust="0"/>
  </p:normalViewPr>
  <p:slideViewPr>
    <p:cSldViewPr>
      <p:cViewPr varScale="1">
        <p:scale>
          <a:sx n="65" d="100"/>
          <a:sy n="65" d="100"/>
        </p:scale>
        <p:origin x="1086" y="60"/>
      </p:cViewPr>
      <p:guideLst>
        <p:guide orient="horz" pos="2160"/>
        <p:guide pos="2880"/>
        <p:guide orient="horz" pos="3888"/>
        <p:guide orient="horz" pos="720"/>
        <p:guide orient="horz" pos="432"/>
        <p:guide orient="horz" pos="816"/>
        <p:guide orient="horz" pos="3696"/>
        <p:guide pos="2928"/>
        <p:guide pos="576"/>
        <p:guide pos="5472"/>
        <p:guide pos="1968"/>
        <p:guide pos="3792"/>
        <p:guide orient="horz" pos="2256"/>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113407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14</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15</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16</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18</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20</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25</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26</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27</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28</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29</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30</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32</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33</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34</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35</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36</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42</a:t>
            </a:fld>
            <a:endParaRPr lang="en-US" altLang="en-US" dirty="0"/>
          </a:p>
        </p:txBody>
      </p:sp>
    </p:spTree>
    <p:extLst>
      <p:ext uri="{BB962C8B-B14F-4D97-AF65-F5344CB8AC3E}">
        <p14:creationId xmlns:p14="http://schemas.microsoft.com/office/powerpoint/2010/main" val="1189145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43</a:t>
            </a:fld>
            <a:endParaRPr lang="en-US" altLang="en-US" dirty="0"/>
          </a:p>
        </p:txBody>
      </p:sp>
    </p:spTree>
    <p:extLst>
      <p:ext uri="{BB962C8B-B14F-4D97-AF65-F5344CB8AC3E}">
        <p14:creationId xmlns:p14="http://schemas.microsoft.com/office/powerpoint/2010/main" val="250250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8</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44</a:t>
            </a:fld>
            <a:endParaRPr lang="en-US" altLang="en-US" dirty="0"/>
          </a:p>
        </p:txBody>
      </p:sp>
    </p:spTree>
    <p:extLst>
      <p:ext uri="{BB962C8B-B14F-4D97-AF65-F5344CB8AC3E}">
        <p14:creationId xmlns:p14="http://schemas.microsoft.com/office/powerpoint/2010/main" val="2244871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45</a:t>
            </a:fld>
            <a:endParaRPr lang="en-US" altLang="en-US" dirty="0"/>
          </a:p>
        </p:txBody>
      </p:sp>
    </p:spTree>
    <p:extLst>
      <p:ext uri="{BB962C8B-B14F-4D97-AF65-F5344CB8AC3E}">
        <p14:creationId xmlns:p14="http://schemas.microsoft.com/office/powerpoint/2010/main" val="15583832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51</a:t>
            </a:fld>
            <a:endParaRPr lang="en-US" altLang="en-US" dirty="0"/>
          </a:p>
        </p:txBody>
      </p:sp>
    </p:spTree>
    <p:extLst>
      <p:ext uri="{BB962C8B-B14F-4D97-AF65-F5344CB8AC3E}">
        <p14:creationId xmlns:p14="http://schemas.microsoft.com/office/powerpoint/2010/main" val="3840646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52</a:t>
            </a:fld>
            <a:endParaRPr lang="en-US" altLang="en-US" dirty="0"/>
          </a:p>
        </p:txBody>
      </p:sp>
    </p:spTree>
    <p:extLst>
      <p:ext uri="{BB962C8B-B14F-4D97-AF65-F5344CB8AC3E}">
        <p14:creationId xmlns:p14="http://schemas.microsoft.com/office/powerpoint/2010/main" val="3551780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53</a:t>
            </a:fld>
            <a:endParaRPr lang="en-US" altLang="en-US" dirty="0"/>
          </a:p>
        </p:txBody>
      </p:sp>
    </p:spTree>
    <p:extLst>
      <p:ext uri="{BB962C8B-B14F-4D97-AF65-F5344CB8AC3E}">
        <p14:creationId xmlns:p14="http://schemas.microsoft.com/office/powerpoint/2010/main" val="1524047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54</a:t>
            </a:fld>
            <a:endParaRPr lang="en-US" altLang="en-US" dirty="0"/>
          </a:p>
        </p:txBody>
      </p:sp>
    </p:spTree>
    <p:extLst>
      <p:ext uri="{BB962C8B-B14F-4D97-AF65-F5344CB8AC3E}">
        <p14:creationId xmlns:p14="http://schemas.microsoft.com/office/powerpoint/2010/main" val="613744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55</a:t>
            </a:fld>
            <a:endParaRPr lang="en-US" altLang="en-US" dirty="0"/>
          </a:p>
        </p:txBody>
      </p:sp>
    </p:spTree>
    <p:extLst>
      <p:ext uri="{BB962C8B-B14F-4D97-AF65-F5344CB8AC3E}">
        <p14:creationId xmlns:p14="http://schemas.microsoft.com/office/powerpoint/2010/main" val="4019958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56</a:t>
            </a:fld>
            <a:endParaRPr lang="en-US" altLang="en-US" dirty="0"/>
          </a:p>
        </p:txBody>
      </p:sp>
    </p:spTree>
    <p:extLst>
      <p:ext uri="{BB962C8B-B14F-4D97-AF65-F5344CB8AC3E}">
        <p14:creationId xmlns:p14="http://schemas.microsoft.com/office/powerpoint/2010/main" val="2175075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58</a:t>
            </a:fld>
            <a:endParaRPr lang="en-US" altLang="en-US" dirty="0"/>
          </a:p>
        </p:txBody>
      </p:sp>
    </p:spTree>
    <p:extLst>
      <p:ext uri="{BB962C8B-B14F-4D97-AF65-F5344CB8AC3E}">
        <p14:creationId xmlns:p14="http://schemas.microsoft.com/office/powerpoint/2010/main" val="411355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9</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10</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11</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13</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17590"/>
            <a:ext cx="8229600" cy="246221"/>
          </a:xfrm>
        </p:spPr>
        <p:txBody>
          <a:bodyPr wrap="square">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00124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urple Bar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052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3190514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3754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D79BFE92-F8AA-4489-91FA-2404017B2115}"/>
              </a:ext>
            </a:extLst>
          </p:cNvPr>
          <p:cNvSpPr>
            <a:spLocks noGrp="1"/>
          </p:cNvSpPr>
          <p:nvPr>
            <p:ph type="body" sz="quarter" idx="13"/>
          </p:nvPr>
        </p:nvSpPr>
        <p:spPr>
          <a:xfrm>
            <a:off x="457200" y="1676400"/>
            <a:ext cx="8382000" cy="4343400"/>
          </a:xfrm>
        </p:spPr>
        <p:txBody>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IN" dirty="0"/>
          </a:p>
        </p:txBody>
      </p:sp>
    </p:spTree>
    <p:extLst>
      <p:ext uri="{BB962C8B-B14F-4D97-AF65-F5344CB8AC3E}">
        <p14:creationId xmlns:p14="http://schemas.microsoft.com/office/powerpoint/2010/main" val="332934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04158"/>
            <a:ext cx="8229600" cy="423049"/>
          </a:xfrm>
        </p:spPr>
        <p:txBody>
          <a:bodyPr/>
          <a:lstStyle/>
          <a:p>
            <a:r>
              <a:rPr lang="en-US" dirty="0"/>
              <a:t>Click to edit Master title style</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867400"/>
            <a:ext cx="8229600" cy="3048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23080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04158"/>
            <a:ext cx="8229600" cy="423049"/>
          </a:xfrm>
        </p:spPr>
        <p:txBody>
          <a:bodyPr/>
          <a:lstStyle>
            <a:lvl1pPr>
              <a:defRPr/>
            </a:lvl1pPr>
          </a:lstStyle>
          <a:p>
            <a:r>
              <a:rPr lang="en-US" dirty="0"/>
              <a:t>Click to edit Master title style</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43600"/>
            <a:ext cx="8229600" cy="2286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29320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198594"/>
            <a:ext cx="8229600" cy="1097280"/>
          </a:xfrm>
        </p:spPr>
        <p:txBody>
          <a:bodyPr/>
          <a:lstStyle>
            <a:lvl1pPr>
              <a:defRPr/>
            </a:lvl1pPr>
          </a:lstStyle>
          <a:p>
            <a:r>
              <a:rPr lang="en-US" dirty="0"/>
              <a:t>Click to edit Master title style</a:t>
            </a:r>
            <a:br>
              <a:rPr lang="en-US" dirty="0"/>
            </a:br>
            <a:r>
              <a:rPr lang="en-US" dirty="0"/>
              <a:t>Click to edit Master title style</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43600"/>
            <a:ext cx="8229600" cy="2286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6566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52554"/>
            <a:ext cx="8229600" cy="1460480"/>
          </a:xfrm>
        </p:spPr>
        <p:txBody>
          <a:bodyPr/>
          <a:lstStyle>
            <a:lvl1pPr>
              <a:defRPr/>
            </a:lvl1pPr>
          </a:lstStyle>
          <a:p>
            <a:r>
              <a:rPr lang="en-US" dirty="0"/>
              <a:t>Click to edit Master title style</a:t>
            </a:r>
            <a:br>
              <a:rPr lang="en-US" dirty="0"/>
            </a:br>
            <a:r>
              <a:rPr lang="en-US" dirty="0"/>
              <a:t>Click to edit Master </a:t>
            </a:r>
            <a:r>
              <a:rPr lang="en-US"/>
              <a:t>title style</a:t>
            </a:r>
            <a:br>
              <a:rPr lang="en-US"/>
            </a:br>
            <a:r>
              <a:rPr lang="en-US"/>
              <a:t>Click to edit Master title style</a:t>
            </a:r>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43600"/>
            <a:ext cx="8229600" cy="2286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40211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2799827" y="6429345"/>
            <a:ext cx="6019800" cy="276999"/>
          </a:xfrm>
          <a:prstGeom prst="rect">
            <a:avLst/>
          </a:prstGeom>
          <a:noFill/>
        </p:spPr>
        <p:txBody>
          <a:bodyPr wrap="square" rtlCol="0">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3" r:id="rId5"/>
    <p:sldLayoutId id="2147483672" r:id="rId6"/>
    <p:sldLayoutId id="2147483669" r:id="rId7"/>
    <p:sldLayoutId id="2147483670" r:id="rId8"/>
    <p:sldLayoutId id="2147483671" r:id="rId9"/>
    <p:sldLayoutId id="2147483668" r:id="rId10"/>
    <p:sldLayoutId id="2147483659" r:id="rId11"/>
    <p:sldLayoutId id="2147483658" r:id="rId12"/>
    <p:sldLayoutId id="2147483660" r:id="rId13"/>
    <p:sldLayoutId id="2147483651" r:id="rId14"/>
    <p:sldLayoutId id="2147483654" r:id="rId15"/>
    <p:sldLayoutId id="2147483655" r:id="rId16"/>
    <p:sldLayoutId id="2147483664" r:id="rId17"/>
    <p:sldLayoutId id="2147483667" r:id="rId18"/>
    <p:sldLayoutId id="2147483673" r:id="rId19"/>
    <p:sldLayoutId id="2147483674" r:id="rId2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mediaplayer.pearsoncmg.com/assets/secs_wtm_ch_21_dea_v2"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21 Part A</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9658"/>
            <a:ext cx="3657600" cy="677108"/>
          </a:xfrm>
        </p:spPr>
        <p:txBody>
          <a:bodyPr wrap="square">
            <a:spAutoFit/>
          </a:bodyPr>
          <a:lstStyle/>
          <a:p>
            <a:r>
              <a:rPr lang="en-US" sz="2200" dirty="0"/>
              <a:t>The Immune System: Innate</a:t>
            </a:r>
          </a:p>
          <a:p>
            <a:r>
              <a:rPr lang="en-US" sz="2200" dirty="0"/>
              <a:t>and Adaptive Body Defenses</a:t>
            </a:r>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09818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530"/>
            <a:ext cx="8229600" cy="954107"/>
          </a:xfrm>
        </p:spPr>
        <p:txBody>
          <a:bodyPr>
            <a:spAutoFit/>
          </a:bodyPr>
          <a:lstStyle/>
          <a:p>
            <a:r>
              <a:rPr lang="en-US" altLang="en-US" dirty="0">
                <a:latin typeface="Times New Roman"/>
              </a:rPr>
              <a:t>21.1 First Line of Defense: Surface Barriers</a:t>
            </a:r>
            <a:br>
              <a:rPr lang="en-US" altLang="en-US" dirty="0">
                <a:latin typeface="Times New Roman"/>
              </a:rPr>
            </a:br>
            <a:r>
              <a:rPr lang="en-US" altLang="en-US" sz="2800" dirty="0">
                <a:latin typeface="Times New Roman"/>
              </a:rPr>
              <a:t>(3 of 4)</a:t>
            </a:r>
            <a:endParaRPr lang="en-IN" sz="2800" dirty="0">
              <a:latin typeface="Times New Roman"/>
            </a:endParaRPr>
          </a:p>
        </p:txBody>
      </p:sp>
      <p:sp>
        <p:nvSpPr>
          <p:cNvPr id="2" name="Content Placeholder 1"/>
          <p:cNvSpPr>
            <a:spLocks noGrp="1"/>
          </p:cNvSpPr>
          <p:nvPr>
            <p:ph idx="1"/>
          </p:nvPr>
        </p:nvSpPr>
        <p:spPr>
          <a:xfrm>
            <a:off x="457581" y="1643126"/>
            <a:ext cx="8229600" cy="1138773"/>
          </a:xfrm>
        </p:spPr>
        <p:txBody>
          <a:bodyPr>
            <a:spAutoFit/>
          </a:bodyPr>
          <a:lstStyle/>
          <a:p>
            <a:pPr lvl="1"/>
            <a:r>
              <a:rPr lang="en-US" b="1" dirty="0">
                <a:latin typeface="Arial"/>
              </a:rPr>
              <a:t>Mucin</a:t>
            </a:r>
            <a:r>
              <a:rPr lang="en-US" dirty="0">
                <a:latin typeface="Arial"/>
              </a:rPr>
              <a:t>: sticky mucus that lines digestive and respiratory tract traps microorganisms</a:t>
            </a:r>
          </a:p>
          <a:p>
            <a:pPr lvl="1"/>
            <a:r>
              <a:rPr lang="en-US" b="1" dirty="0">
                <a:latin typeface="Arial"/>
              </a:rPr>
              <a:t>Defensins</a:t>
            </a:r>
            <a:r>
              <a:rPr lang="en-US" dirty="0">
                <a:latin typeface="Arial"/>
              </a:rPr>
              <a:t>: antimicrobial peptides that inhibit microbial growth</a:t>
            </a:r>
          </a:p>
          <a:p>
            <a:pPr lvl="1"/>
            <a:r>
              <a:rPr lang="en-US" b="1" dirty="0">
                <a:latin typeface="Arial"/>
              </a:rPr>
              <a:t>Other chemicals</a:t>
            </a:r>
            <a:r>
              <a:rPr lang="en-US" dirty="0">
                <a:latin typeface="Arial"/>
              </a:rPr>
              <a:t>: lipids in sebum and </a:t>
            </a:r>
            <a:r>
              <a:rPr lang="en-US" i="1" dirty="0">
                <a:latin typeface="Arial"/>
              </a:rPr>
              <a:t>dermicidin</a:t>
            </a:r>
            <a:r>
              <a:rPr lang="en-US" dirty="0">
                <a:latin typeface="Arial"/>
              </a:rPr>
              <a:t> in sweat are toxic to some bacteria</a:t>
            </a:r>
          </a:p>
        </p:txBody>
      </p:sp>
    </p:spTree>
    <p:extLst>
      <p:ext uri="{BB962C8B-B14F-4D97-AF65-F5344CB8AC3E}">
        <p14:creationId xmlns:p14="http://schemas.microsoft.com/office/powerpoint/2010/main" val="53512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530"/>
            <a:ext cx="8229600" cy="954107"/>
          </a:xfrm>
        </p:spPr>
        <p:txBody>
          <a:bodyPr>
            <a:spAutoFit/>
          </a:bodyPr>
          <a:lstStyle/>
          <a:p>
            <a:r>
              <a:rPr lang="en-US" altLang="en-US" dirty="0">
                <a:latin typeface="Times New Roman"/>
              </a:rPr>
              <a:t>21.1 First Line of Defense: Surface Barriers</a:t>
            </a:r>
            <a:br>
              <a:rPr lang="en-US" altLang="en-US" dirty="0">
                <a:latin typeface="Times New Roman"/>
              </a:rPr>
            </a:br>
            <a:r>
              <a:rPr lang="en-US" altLang="en-US" sz="2800" dirty="0">
                <a:latin typeface="Times New Roman"/>
              </a:rPr>
              <a:t>(4 of 4)</a:t>
            </a:r>
            <a:endParaRPr lang="en-IN" sz="2800" dirty="0">
              <a:latin typeface="Times New Roman"/>
            </a:endParaRPr>
          </a:p>
        </p:txBody>
      </p:sp>
      <p:sp>
        <p:nvSpPr>
          <p:cNvPr id="2" name="Content Placeholder 1"/>
          <p:cNvSpPr>
            <a:spLocks noGrp="1"/>
          </p:cNvSpPr>
          <p:nvPr>
            <p:ph idx="1"/>
          </p:nvPr>
        </p:nvSpPr>
        <p:spPr>
          <a:xfrm>
            <a:off x="457581" y="1643126"/>
            <a:ext cx="8229600" cy="1823576"/>
          </a:xfrm>
        </p:spPr>
        <p:txBody>
          <a:bodyPr>
            <a:spAutoFit/>
          </a:bodyPr>
          <a:lstStyle/>
          <a:p>
            <a:r>
              <a:rPr lang="en-US" dirty="0">
                <a:latin typeface="Arial"/>
              </a:rPr>
              <a:t>Respiratory system also has modifications to stop pathogens</a:t>
            </a:r>
          </a:p>
          <a:p>
            <a:pPr lvl="1"/>
            <a:r>
              <a:rPr lang="en-US" dirty="0">
                <a:latin typeface="Arial"/>
              </a:rPr>
              <a:t>Mucus-coated hairs in nose trap inhaled particles</a:t>
            </a:r>
          </a:p>
          <a:p>
            <a:pPr lvl="1"/>
            <a:r>
              <a:rPr lang="en-US" dirty="0">
                <a:latin typeface="Arial"/>
              </a:rPr>
              <a:t>Cilia of upper respiratory tract sweep dust- and bacteria-laden mucus toward mouth</a:t>
            </a:r>
          </a:p>
          <a:p>
            <a:r>
              <a:rPr lang="en-US" dirty="0">
                <a:latin typeface="Arial"/>
              </a:rPr>
              <a:t>Surface barriers breached by nicks or cuts trigger the internal second line of defense that protects deeper tissues</a:t>
            </a:r>
          </a:p>
        </p:txBody>
      </p:sp>
    </p:spTree>
    <p:extLst>
      <p:ext uri="{BB962C8B-B14F-4D97-AF65-F5344CB8AC3E}">
        <p14:creationId xmlns:p14="http://schemas.microsoft.com/office/powerpoint/2010/main" val="53512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873"/>
            <a:ext cx="8229600" cy="997527"/>
          </a:xfrm>
        </p:spPr>
        <p:txBody>
          <a:bodyPr>
            <a:spAutoFit/>
          </a:bodyPr>
          <a:lstStyle/>
          <a:p>
            <a:r>
              <a:rPr lang="en-US" dirty="0">
                <a:latin typeface="Times New Roman"/>
              </a:rPr>
              <a:t>Table 21.1 The First Line of Defense: Surface Membrane Barriers</a:t>
            </a:r>
          </a:p>
        </p:txBody>
      </p:sp>
      <p:pic>
        <p:nvPicPr>
          <p:cNvPr id="5" name="Picture 4" descr=" Table 21.1. Intact skin epidermis (acid mantle of skin and keratin) has the following protective mechanisms: forms mechanical barrier that prevents entry of pathogens and other harmful substances into body; skin secretion (sweat and sebum) make epidermal surface acidic, which inhibits bacterial growth; also contain various bactericidal chemicals; provides resistance against acids, alkalis, and bacterial enzymes. Intact mucous membranes (mucus, nasal hairs, cilia, gastric juice, acid mantle of vagina, lacrimal secretion [tears] and saliva, and urine) have the following protective mechanisms: form mechanical barrier that prevents entry of pathogens; traps microorganisms in respiratory and digestive tracts; filer and trap microorganisms in nasal passages; propel debris-laden mucus away from nasal cavity and lower respiratory passages; contains concentrated hydrochloric acid and protein-digesting enzymes that destroy pathogens in stomach; inhibits growth of most bacteria and fungi in female reproductive tract; continuously lubricate and cleanse eyes (tears) and oral cavity (saliva); contain lysosome, an enzyme that destroys microorganisms; normally acid p H inhibits bacterial growth; and cleanses the lower urinary tract as it flushes from the bod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79" y="1771052"/>
            <a:ext cx="8020642" cy="3315895"/>
          </a:xfrm>
          <a:prstGeom prst="rect">
            <a:avLst/>
          </a:prstGeom>
        </p:spPr>
      </p:pic>
      <p:sp>
        <p:nvSpPr>
          <p:cNvPr id="3" name="Content Placeholder 2"/>
          <p:cNvSpPr>
            <a:spLocks noGrp="1"/>
          </p:cNvSpPr>
          <p:nvPr>
            <p:ph sz="quarter" idx="13"/>
          </p:nvPr>
        </p:nvSpPr>
        <p:spPr/>
        <p:txBody>
          <a:bodyPr/>
          <a:lstStyle/>
          <a:p>
            <a:r>
              <a:rPr lang="en-US" b="1" dirty="0">
                <a:solidFill>
                  <a:schemeClr val="bg2"/>
                </a:solidFill>
                <a:latin typeface="Arial" pitchFamily="34" charset="0"/>
                <a:cs typeface="Arial" pitchFamily="34" charset="0"/>
              </a:rPr>
              <a:t>Table 21.1 </a:t>
            </a:r>
            <a:r>
              <a:rPr lang="en-US" dirty="0"/>
              <a:t>The First Line of Defense: Surface Membrane Barriers</a:t>
            </a:r>
            <a:endParaRPr lang="en-IN" dirty="0"/>
          </a:p>
        </p:txBody>
      </p:sp>
    </p:spTree>
    <p:extLst>
      <p:ext uri="{BB962C8B-B14F-4D97-AF65-F5344CB8AC3E}">
        <p14:creationId xmlns:p14="http://schemas.microsoft.com/office/powerpoint/2010/main" val="261870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48960"/>
            <a:ext cx="8229600" cy="1046440"/>
          </a:xfrm>
        </p:spPr>
        <p:txBody>
          <a:bodyPr>
            <a:spAutoFit/>
          </a:bodyPr>
          <a:lstStyle/>
          <a:p>
            <a:r>
              <a:rPr lang="en-US" altLang="en-US" dirty="0">
                <a:latin typeface="Times New Roman"/>
              </a:rPr>
              <a:t>21.2 Second Line of Defense: Cells and Chemicals</a:t>
            </a:r>
            <a:r>
              <a:rPr lang="en-IN" altLang="en-US" dirty="0">
                <a:latin typeface="Times New Roman"/>
              </a:rPr>
              <a:t> </a:t>
            </a:r>
            <a:r>
              <a:rPr lang="en-US" altLang="en-US" sz="2800" dirty="0">
                <a:latin typeface="Times New Roman"/>
              </a:rPr>
              <a:t>(1 of 2)</a:t>
            </a:r>
            <a:endParaRPr lang="en-IN" sz="2800" dirty="0">
              <a:latin typeface="Times New Roman"/>
            </a:endParaRPr>
          </a:p>
        </p:txBody>
      </p:sp>
      <p:sp>
        <p:nvSpPr>
          <p:cNvPr id="3" name="Content Placeholder 2"/>
          <p:cNvSpPr>
            <a:spLocks noGrp="1"/>
          </p:cNvSpPr>
          <p:nvPr>
            <p:ph idx="1"/>
          </p:nvPr>
        </p:nvSpPr>
        <p:spPr>
          <a:xfrm>
            <a:off x="457581" y="1643126"/>
            <a:ext cx="8229600" cy="2108269"/>
          </a:xfrm>
        </p:spPr>
        <p:txBody>
          <a:bodyPr>
            <a:spAutoFit/>
          </a:bodyPr>
          <a:lstStyle/>
          <a:p>
            <a:r>
              <a:rPr lang="en-US" dirty="0">
                <a:latin typeface="Arial"/>
              </a:rPr>
              <a:t>Innate system necessary if microorganisms invade deeper tissues; includes:</a:t>
            </a:r>
          </a:p>
          <a:p>
            <a:pPr lvl="1"/>
            <a:r>
              <a:rPr lang="en-US" b="1" dirty="0">
                <a:latin typeface="Arial"/>
              </a:rPr>
              <a:t>Phagocytes</a:t>
            </a:r>
          </a:p>
          <a:p>
            <a:pPr lvl="1"/>
            <a:r>
              <a:rPr lang="en-US" b="1" dirty="0">
                <a:latin typeface="Arial"/>
              </a:rPr>
              <a:t>Natural killer </a:t>
            </a:r>
            <a:r>
              <a:rPr lang="en-US" dirty="0">
                <a:latin typeface="Arial"/>
              </a:rPr>
              <a:t>(</a:t>
            </a:r>
            <a:r>
              <a:rPr lang="en-US" b="1" dirty="0">
                <a:latin typeface="Arial"/>
              </a:rPr>
              <a:t>NK</a:t>
            </a:r>
            <a:r>
              <a:rPr lang="en-US" dirty="0">
                <a:latin typeface="Arial"/>
              </a:rPr>
              <a:t>)</a:t>
            </a:r>
            <a:r>
              <a:rPr lang="en-US" b="1" dirty="0">
                <a:latin typeface="Arial"/>
              </a:rPr>
              <a:t> cells</a:t>
            </a:r>
          </a:p>
          <a:p>
            <a:pPr lvl="1"/>
            <a:r>
              <a:rPr lang="en-US" b="1" dirty="0">
                <a:latin typeface="Arial"/>
              </a:rPr>
              <a:t>Inflammatory response </a:t>
            </a:r>
            <a:r>
              <a:rPr lang="en-US" dirty="0">
                <a:latin typeface="Arial"/>
              </a:rPr>
              <a:t>(macrophages, mast cells, WBCs, and inflammatory chemicals) </a:t>
            </a:r>
          </a:p>
          <a:p>
            <a:pPr lvl="1"/>
            <a:r>
              <a:rPr lang="en-US" b="1" dirty="0">
                <a:latin typeface="Arial"/>
              </a:rPr>
              <a:t>Antimicrobial proteins </a:t>
            </a:r>
            <a:r>
              <a:rPr lang="en-US" dirty="0">
                <a:latin typeface="Arial"/>
              </a:rPr>
              <a:t>(interferons and complement proteins)</a:t>
            </a:r>
          </a:p>
          <a:p>
            <a:pPr lvl="1"/>
            <a:r>
              <a:rPr lang="en-US" b="1" dirty="0">
                <a:latin typeface="Arial"/>
              </a:rPr>
              <a:t>Fever</a:t>
            </a:r>
            <a:endParaRPr lang="en-US" dirty="0">
              <a:latin typeface="Arial"/>
            </a:endParaRPr>
          </a:p>
        </p:txBody>
      </p:sp>
    </p:spTree>
    <p:extLst>
      <p:ext uri="{BB962C8B-B14F-4D97-AF65-F5344CB8AC3E}">
        <p14:creationId xmlns:p14="http://schemas.microsoft.com/office/powerpoint/2010/main" val="129638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48960"/>
            <a:ext cx="8229600" cy="1046440"/>
          </a:xfrm>
        </p:spPr>
        <p:txBody>
          <a:bodyPr>
            <a:spAutoFit/>
          </a:bodyPr>
          <a:lstStyle/>
          <a:p>
            <a:r>
              <a:rPr lang="en-US" altLang="en-US" dirty="0">
                <a:latin typeface="Times New Roman"/>
              </a:rPr>
              <a:t>21.2 Second Line of Defense: Cells and Chemicals </a:t>
            </a:r>
            <a:r>
              <a:rPr lang="en-US" altLang="en-US" sz="2800" dirty="0">
                <a:latin typeface="Times New Roman"/>
              </a:rPr>
              <a:t>(2 of 2)</a:t>
            </a:r>
            <a:endParaRPr lang="en-IN" sz="2800" dirty="0">
              <a:latin typeface="Times New Roman"/>
            </a:endParaRPr>
          </a:p>
        </p:txBody>
      </p:sp>
      <p:sp>
        <p:nvSpPr>
          <p:cNvPr id="3" name="Content Placeholder 2"/>
          <p:cNvSpPr>
            <a:spLocks noGrp="1"/>
          </p:cNvSpPr>
          <p:nvPr>
            <p:ph idx="1"/>
          </p:nvPr>
        </p:nvSpPr>
        <p:spPr>
          <a:xfrm>
            <a:off x="457581" y="1643126"/>
            <a:ext cx="8229600" cy="1631216"/>
          </a:xfrm>
        </p:spPr>
        <p:txBody>
          <a:bodyPr>
            <a:spAutoFit/>
          </a:bodyPr>
          <a:lstStyle/>
          <a:p>
            <a:r>
              <a:rPr lang="en-US" dirty="0">
                <a:latin typeface="Arial"/>
              </a:rPr>
              <a:t>Many second-line cells have </a:t>
            </a:r>
            <a:r>
              <a:rPr lang="en-US" b="1" dirty="0">
                <a:latin typeface="Arial"/>
              </a:rPr>
              <a:t>pattern recognition receptors</a:t>
            </a:r>
            <a:r>
              <a:rPr lang="en-US" dirty="0">
                <a:latin typeface="Arial"/>
              </a:rPr>
              <a:t> that recognize and bind tightly to structures on microbes, disarming them before they do harm</a:t>
            </a:r>
          </a:p>
          <a:p>
            <a:pPr marL="342900" lvl="1" indent="-342900">
              <a:buFont typeface="Arial" panose="020B0604020202020204" pitchFamily="34" charset="0"/>
              <a:buChar char="•"/>
            </a:pPr>
            <a:r>
              <a:rPr lang="en-US" dirty="0">
                <a:latin typeface="Arial"/>
              </a:rPr>
              <a:t>One class, </a:t>
            </a:r>
            <a:r>
              <a:rPr lang="en-US" b="1" dirty="0">
                <a:latin typeface="Arial"/>
              </a:rPr>
              <a:t>Toll-like receptors (TLRs)</a:t>
            </a:r>
            <a:r>
              <a:rPr lang="en-US" dirty="0">
                <a:latin typeface="Arial"/>
              </a:rPr>
              <a:t>, play central role in triggering immune responses.</a:t>
            </a:r>
          </a:p>
          <a:p>
            <a:pPr marL="685800" lvl="2" indent="-285750"/>
            <a:r>
              <a:rPr lang="en-US" dirty="0">
                <a:latin typeface="Arial"/>
              </a:rPr>
              <a:t>Humans have 11 different TLRs, each recognizes a particular class of attaching microbe</a:t>
            </a:r>
          </a:p>
        </p:txBody>
      </p:sp>
    </p:spTree>
    <p:extLst>
      <p:ext uri="{BB962C8B-B14F-4D97-AF65-F5344CB8AC3E}">
        <p14:creationId xmlns:p14="http://schemas.microsoft.com/office/powerpoint/2010/main" val="260111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85800"/>
            <a:ext cx="8229600" cy="523220"/>
          </a:xfrm>
        </p:spPr>
        <p:txBody>
          <a:bodyPr>
            <a:spAutoFit/>
          </a:bodyPr>
          <a:lstStyle/>
          <a:p>
            <a:pPr marL="0" indent="0"/>
            <a:r>
              <a:rPr lang="en-US" dirty="0">
                <a:latin typeface="Times New Roman"/>
              </a:rPr>
              <a:t>Phagocytes </a:t>
            </a:r>
            <a:r>
              <a:rPr lang="en-US" altLang="en-US" sz="2800" dirty="0">
                <a:latin typeface="Times New Roman"/>
              </a:rPr>
              <a:t>(1 of 5)</a:t>
            </a:r>
            <a:endParaRPr lang="en-US" sz="2800" dirty="0">
              <a:latin typeface="Times New Roman"/>
            </a:endParaRPr>
          </a:p>
        </p:txBody>
      </p:sp>
      <p:sp>
        <p:nvSpPr>
          <p:cNvPr id="3" name="Content Placeholder 2"/>
          <p:cNvSpPr>
            <a:spLocks noGrp="1"/>
          </p:cNvSpPr>
          <p:nvPr>
            <p:ph idx="1"/>
          </p:nvPr>
        </p:nvSpPr>
        <p:spPr>
          <a:xfrm>
            <a:off x="457581" y="1643126"/>
            <a:ext cx="8229600" cy="931024"/>
          </a:xfrm>
        </p:spPr>
        <p:txBody>
          <a:bodyPr>
            <a:spAutoFit/>
          </a:bodyPr>
          <a:lstStyle/>
          <a:p>
            <a:r>
              <a:rPr lang="en-US" i="1" dirty="0">
                <a:latin typeface="Arial"/>
              </a:rPr>
              <a:t>Phagocytes</a:t>
            </a:r>
            <a:r>
              <a:rPr lang="en-US" dirty="0">
                <a:latin typeface="Arial"/>
              </a:rPr>
              <a:t>: white blood cells that ingest and digest (eat) foreign invaders</a:t>
            </a:r>
          </a:p>
          <a:p>
            <a:r>
              <a:rPr lang="en-US" b="1" dirty="0">
                <a:latin typeface="Arial"/>
              </a:rPr>
              <a:t>Neutrophils</a:t>
            </a:r>
            <a:r>
              <a:rPr lang="en-US" dirty="0">
                <a:latin typeface="Arial"/>
              </a:rPr>
              <a:t>: most abundant phagocytes, but die fighting; become phagocytic on exposure to infectious material</a:t>
            </a:r>
          </a:p>
        </p:txBody>
      </p:sp>
    </p:spTree>
    <p:extLst>
      <p:ext uri="{BB962C8B-B14F-4D97-AF65-F5344CB8AC3E}">
        <p14:creationId xmlns:p14="http://schemas.microsoft.com/office/powerpoint/2010/main" val="2341277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85800"/>
            <a:ext cx="8229600" cy="523220"/>
          </a:xfrm>
        </p:spPr>
        <p:txBody>
          <a:bodyPr>
            <a:spAutoFit/>
          </a:bodyPr>
          <a:lstStyle/>
          <a:p>
            <a:pPr marL="0" indent="0"/>
            <a:r>
              <a:rPr lang="en-US" dirty="0">
                <a:latin typeface="Times New Roman"/>
              </a:rPr>
              <a:t>Phagocytes </a:t>
            </a:r>
            <a:r>
              <a:rPr lang="en-US" altLang="en-US" sz="2800" dirty="0">
                <a:latin typeface="Times New Roman"/>
              </a:rPr>
              <a:t>(2 of 5)</a:t>
            </a:r>
            <a:endParaRPr lang="en-US" sz="2800" dirty="0">
              <a:latin typeface="Times New Roman"/>
            </a:endParaRPr>
          </a:p>
        </p:txBody>
      </p:sp>
      <p:sp>
        <p:nvSpPr>
          <p:cNvPr id="3" name="Content Placeholder 2"/>
          <p:cNvSpPr>
            <a:spLocks noGrp="1"/>
          </p:cNvSpPr>
          <p:nvPr>
            <p:ph idx="1"/>
          </p:nvPr>
        </p:nvSpPr>
        <p:spPr>
          <a:xfrm>
            <a:off x="457581" y="1643126"/>
            <a:ext cx="8229600" cy="1631216"/>
          </a:xfrm>
        </p:spPr>
        <p:txBody>
          <a:bodyPr>
            <a:spAutoFit/>
          </a:bodyPr>
          <a:lstStyle/>
          <a:p>
            <a:r>
              <a:rPr lang="en-US" b="1" dirty="0">
                <a:latin typeface="Arial"/>
              </a:rPr>
              <a:t>Macrophages</a:t>
            </a:r>
            <a:r>
              <a:rPr lang="en-US" dirty="0">
                <a:latin typeface="Arial"/>
              </a:rPr>
              <a:t>: develop from </a:t>
            </a:r>
            <a:r>
              <a:rPr lang="en-US" b="1" dirty="0">
                <a:latin typeface="Arial"/>
              </a:rPr>
              <a:t>monocytes</a:t>
            </a:r>
            <a:r>
              <a:rPr lang="en-US" dirty="0">
                <a:latin typeface="Arial"/>
              </a:rPr>
              <a:t> and are chief phagocytic cells; most robust phagocytic cell</a:t>
            </a:r>
          </a:p>
          <a:p>
            <a:pPr lvl="1"/>
            <a:r>
              <a:rPr lang="en-US" i="1" dirty="0">
                <a:latin typeface="Arial"/>
              </a:rPr>
              <a:t>Free macrophages</a:t>
            </a:r>
            <a:r>
              <a:rPr lang="en-US" dirty="0">
                <a:latin typeface="Arial"/>
              </a:rPr>
              <a:t>: wander through tissue spaces; example: alveolar macrophages</a:t>
            </a:r>
          </a:p>
          <a:p>
            <a:pPr lvl="1"/>
            <a:r>
              <a:rPr lang="en-US" i="1" dirty="0">
                <a:latin typeface="Arial"/>
              </a:rPr>
              <a:t>Fixed macrophages</a:t>
            </a:r>
            <a:r>
              <a:rPr lang="en-US" dirty="0">
                <a:latin typeface="Arial"/>
              </a:rPr>
              <a:t>: permanent residents of some organs; examples: </a:t>
            </a:r>
            <a:r>
              <a:rPr lang="en-US" i="1" dirty="0">
                <a:latin typeface="Arial"/>
              </a:rPr>
              <a:t>stellate macrophages (</a:t>
            </a:r>
            <a:r>
              <a:rPr lang="en-US" dirty="0">
                <a:latin typeface="Arial"/>
              </a:rPr>
              <a:t>liver</a:t>
            </a:r>
            <a:r>
              <a:rPr lang="en-US" i="1" dirty="0">
                <a:latin typeface="Arial"/>
              </a:rPr>
              <a:t>) </a:t>
            </a:r>
            <a:r>
              <a:rPr lang="en-US" dirty="0">
                <a:latin typeface="Arial"/>
              </a:rPr>
              <a:t>and</a:t>
            </a:r>
            <a:r>
              <a:rPr lang="en-US" i="1" dirty="0">
                <a:latin typeface="Arial"/>
              </a:rPr>
              <a:t> </a:t>
            </a:r>
            <a:r>
              <a:rPr lang="en-US" dirty="0">
                <a:latin typeface="Arial"/>
              </a:rPr>
              <a:t>microglia</a:t>
            </a:r>
            <a:r>
              <a:rPr lang="en-US" i="1" dirty="0">
                <a:latin typeface="Arial"/>
              </a:rPr>
              <a:t> (</a:t>
            </a:r>
            <a:r>
              <a:rPr lang="en-US" dirty="0">
                <a:latin typeface="Arial"/>
              </a:rPr>
              <a:t>brain</a:t>
            </a:r>
            <a:r>
              <a:rPr lang="en-US" i="1" dirty="0">
                <a:latin typeface="Arial"/>
              </a:rPr>
              <a:t>)</a:t>
            </a:r>
            <a:endParaRPr lang="en-US" dirty="0">
              <a:latin typeface="Arial"/>
            </a:endParaRPr>
          </a:p>
        </p:txBody>
      </p:sp>
    </p:spTree>
    <p:extLst>
      <p:ext uri="{BB962C8B-B14F-4D97-AF65-F5344CB8AC3E}">
        <p14:creationId xmlns:p14="http://schemas.microsoft.com/office/powerpoint/2010/main" val="40100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685800"/>
            <a:ext cx="8229600" cy="523220"/>
          </a:xfrm>
        </p:spPr>
        <p:txBody>
          <a:bodyPr>
            <a:spAutoFit/>
          </a:bodyPr>
          <a:lstStyle/>
          <a:p>
            <a:r>
              <a:rPr lang="en-US" dirty="0">
                <a:latin typeface="Times New Roman"/>
              </a:rPr>
              <a:t>Phagocytosis </a:t>
            </a:r>
            <a:r>
              <a:rPr lang="en-US" altLang="en-US" sz="2800" dirty="0">
                <a:latin typeface="Times New Roman"/>
              </a:rPr>
              <a:t>(1 of 6)</a:t>
            </a:r>
            <a:endParaRPr lang="en-US" sz="2800" dirty="0">
              <a:latin typeface="Times New Roman"/>
            </a:endParaRPr>
          </a:p>
        </p:txBody>
      </p:sp>
      <p:pic>
        <p:nvPicPr>
          <p:cNvPr id="1026" name="Picture 2" descr="Part (a) is a scanning electron micrograph magnified 2000 times. A macrophage, which looks like a purple blob covered with rough bumps, uses its cytoplasmic extensions to pull rod-shaped green-tinted bacteria toward it. The cytoplasmic extensions look like strings attached to the bacteria."/>
          <p:cNvPicPr>
            <a:picLocks noChangeAspect="1" noChangeArrowheads="1"/>
          </p:cNvPicPr>
          <p:nvPr/>
        </p:nvPicPr>
        <p:blipFill rotWithShape="1">
          <a:blip r:embed="rId3">
            <a:extLst>
              <a:ext uri="{28A0092B-C50C-407E-A947-70E740481C1C}">
                <a14:useLocalDpi xmlns:a14="http://schemas.microsoft.com/office/drawing/2010/main" val="0"/>
              </a:ext>
            </a:extLst>
          </a:blip>
          <a:srcRect b="3457"/>
          <a:stretch/>
        </p:blipFill>
        <p:spPr bwMode="auto">
          <a:xfrm>
            <a:off x="2326201" y="1382877"/>
            <a:ext cx="4491597" cy="425592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457200" y="6019800"/>
            <a:ext cx="8229600" cy="246221"/>
          </a:xfrm>
        </p:spPr>
        <p:txBody>
          <a:bodyPr/>
          <a:lstStyle/>
          <a:p>
            <a:r>
              <a:rPr lang="en-US" b="1" dirty="0">
                <a:solidFill>
                  <a:srgbClr val="007FA3"/>
                </a:solidFill>
              </a:rPr>
              <a:t>Figure 21.2a </a:t>
            </a:r>
            <a:r>
              <a:rPr lang="en-US" dirty="0"/>
              <a:t>Phagocytosis.</a:t>
            </a:r>
          </a:p>
        </p:txBody>
      </p:sp>
    </p:spTree>
    <p:extLst>
      <p:ext uri="{BB962C8B-B14F-4D97-AF65-F5344CB8AC3E}">
        <p14:creationId xmlns:p14="http://schemas.microsoft.com/office/powerpoint/2010/main" val="395059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85800"/>
            <a:ext cx="8229600" cy="523220"/>
          </a:xfrm>
        </p:spPr>
        <p:txBody>
          <a:bodyPr>
            <a:spAutoFit/>
          </a:bodyPr>
          <a:lstStyle/>
          <a:p>
            <a:pPr marL="0" indent="0"/>
            <a:r>
              <a:rPr lang="en-US" dirty="0">
                <a:latin typeface="Times New Roman"/>
              </a:rPr>
              <a:t>Phagocytes </a:t>
            </a:r>
            <a:r>
              <a:rPr lang="en-US" altLang="en-US" sz="2800" dirty="0">
                <a:latin typeface="Times New Roman"/>
              </a:rPr>
              <a:t>(3 of 5)</a:t>
            </a:r>
            <a:endParaRPr lang="en-US" sz="2800" dirty="0">
              <a:latin typeface="Times New Roman"/>
            </a:endParaRPr>
          </a:p>
        </p:txBody>
      </p:sp>
      <p:sp>
        <p:nvSpPr>
          <p:cNvPr id="3" name="Content Placeholder 2"/>
          <p:cNvSpPr>
            <a:spLocks noGrp="1"/>
          </p:cNvSpPr>
          <p:nvPr>
            <p:ph idx="1"/>
          </p:nvPr>
        </p:nvSpPr>
        <p:spPr>
          <a:xfrm>
            <a:off x="457581" y="1643126"/>
            <a:ext cx="8229600" cy="2523768"/>
          </a:xfrm>
        </p:spPr>
        <p:txBody>
          <a:bodyPr vert="horz" lIns="0" tIns="0" rIns="0" bIns="0" rtlCol="0">
            <a:spAutoFit/>
          </a:bodyPr>
          <a:lstStyle/>
          <a:p>
            <a:r>
              <a:rPr lang="en-US" dirty="0">
                <a:latin typeface="Arial"/>
              </a:rPr>
              <a:t>Phagocytosis</a:t>
            </a:r>
          </a:p>
          <a:p>
            <a:pPr marL="800100" lvl="1" indent="-342900">
              <a:buFont typeface="+mj-lt"/>
              <a:buAutoNum type="arabicPeriod"/>
            </a:pPr>
            <a:r>
              <a:rPr lang="en-US" dirty="0">
                <a:latin typeface="Arial"/>
              </a:rPr>
              <a:t>Process starts when phagocyte recognizes and adheres to pathogen</a:t>
            </a:r>
            <a:r>
              <a:rPr lang="ja-JP" altLang="en-US" dirty="0">
                <a:latin typeface="Arial"/>
              </a:rPr>
              <a:t>’</a:t>
            </a:r>
            <a:r>
              <a:rPr lang="en-US" altLang="ja-JP" dirty="0">
                <a:latin typeface="Arial"/>
              </a:rPr>
              <a:t>s carbohydrate </a:t>
            </a:r>
            <a:r>
              <a:rPr lang="ja-JP" altLang="en-US" dirty="0">
                <a:latin typeface="Arial"/>
              </a:rPr>
              <a:t>“</a:t>
            </a:r>
            <a:r>
              <a:rPr lang="en-US" altLang="ja-JP" dirty="0">
                <a:latin typeface="Arial"/>
              </a:rPr>
              <a:t>signature</a:t>
            </a:r>
            <a:r>
              <a:rPr lang="ja-JP" altLang="en-US" dirty="0">
                <a:latin typeface="Arial"/>
              </a:rPr>
              <a:t>”</a:t>
            </a:r>
            <a:endParaRPr lang="en-US" altLang="ja-JP" dirty="0">
              <a:latin typeface="Arial"/>
            </a:endParaRPr>
          </a:p>
          <a:p>
            <a:pPr lvl="2"/>
            <a:r>
              <a:rPr lang="en-US" dirty="0">
                <a:latin typeface="Arial"/>
              </a:rPr>
              <a:t>Some microorganisms have external capsules that hide their surface carbohydrates, helping them evade phagocytosis</a:t>
            </a:r>
          </a:p>
          <a:p>
            <a:pPr lvl="3"/>
            <a:r>
              <a:rPr lang="en-US" b="1" dirty="0">
                <a:latin typeface="Arial"/>
              </a:rPr>
              <a:t>Opsonization</a:t>
            </a:r>
            <a:r>
              <a:rPr lang="en-US" dirty="0">
                <a:latin typeface="Arial"/>
              </a:rPr>
              <a:t>: immune system uses antibodies or complement proteins as </a:t>
            </a:r>
            <a:r>
              <a:rPr lang="en-US" b="1" dirty="0">
                <a:latin typeface="Arial"/>
              </a:rPr>
              <a:t>opsonins</a:t>
            </a:r>
            <a:r>
              <a:rPr lang="en-US" dirty="0">
                <a:latin typeface="Arial"/>
              </a:rPr>
              <a:t> that coat pathogens</a:t>
            </a:r>
          </a:p>
          <a:p>
            <a:pPr lvl="4"/>
            <a:r>
              <a:rPr lang="en-US" dirty="0">
                <a:latin typeface="Arial"/>
              </a:rPr>
              <a:t>Act as </a:t>
            </a:r>
            <a:r>
              <a:rPr lang="ja-JP" altLang="en-US" dirty="0">
                <a:latin typeface="Arial"/>
              </a:rPr>
              <a:t>“</a:t>
            </a:r>
            <a:r>
              <a:rPr lang="en-US" altLang="ja-JP" dirty="0">
                <a:latin typeface="Arial"/>
              </a:rPr>
              <a:t>handles</a:t>
            </a:r>
            <a:r>
              <a:rPr lang="ja-JP" altLang="en-US" dirty="0">
                <a:latin typeface="Arial"/>
              </a:rPr>
              <a:t>”</a:t>
            </a:r>
            <a:r>
              <a:rPr lang="en-US" altLang="ja-JP" dirty="0">
                <a:latin typeface="Arial"/>
              </a:rPr>
              <a:t> for phagocytes to grab on to, enhancing phagocytosis</a:t>
            </a:r>
            <a:endParaRPr lang="en-US" dirty="0">
              <a:latin typeface="Arial"/>
            </a:endParaRPr>
          </a:p>
        </p:txBody>
      </p:sp>
    </p:spTree>
    <p:extLst>
      <p:ext uri="{BB962C8B-B14F-4D97-AF65-F5344CB8AC3E}">
        <p14:creationId xmlns:p14="http://schemas.microsoft.com/office/powerpoint/2010/main" val="221920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685800"/>
            <a:ext cx="8229600" cy="523220"/>
          </a:xfrm>
        </p:spPr>
        <p:txBody>
          <a:bodyPr>
            <a:spAutoFit/>
          </a:bodyPr>
          <a:lstStyle/>
          <a:p>
            <a:r>
              <a:rPr lang="en-US" dirty="0">
                <a:latin typeface="Times New Roman"/>
              </a:rPr>
              <a:t>Phagocytosis </a:t>
            </a:r>
            <a:r>
              <a:rPr lang="en-US" altLang="en-US" sz="2800" dirty="0">
                <a:latin typeface="Times New Roman"/>
              </a:rPr>
              <a:t>(1 of 5)</a:t>
            </a:r>
            <a:endParaRPr lang="en-US" sz="2800" dirty="0">
              <a:latin typeface="Times New Roman"/>
            </a:endParaRPr>
          </a:p>
        </p:txBody>
      </p:sp>
      <p:pic>
        <p:nvPicPr>
          <p:cNvPr id="6146" name="Picture 2" descr="- Part (b) is an illustration depicting the 5 steps of phagocytosis: &#10; - Step 1: Phagocyte adheres to pathogens or debri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95399"/>
            <a:ext cx="4142730"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p:txBody>
          <a:bodyPr/>
          <a:lstStyle/>
          <a:p>
            <a:r>
              <a:rPr lang="en-US" b="1" dirty="0">
                <a:solidFill>
                  <a:srgbClr val="007FA3"/>
                </a:solidFill>
              </a:rPr>
              <a:t>Figure 21.2b </a:t>
            </a:r>
            <a:r>
              <a:rPr lang="en-US" dirty="0"/>
              <a:t>Phagocytosis.</a:t>
            </a:r>
          </a:p>
        </p:txBody>
      </p:sp>
    </p:spTree>
    <p:extLst>
      <p:ext uri="{BB962C8B-B14F-4D97-AF65-F5344CB8AC3E}">
        <p14:creationId xmlns:p14="http://schemas.microsoft.com/office/powerpoint/2010/main" val="204785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685800"/>
            <a:ext cx="8229600" cy="523220"/>
          </a:xfrm>
        </p:spPr>
        <p:txBody>
          <a:bodyPr>
            <a:spAutoFit/>
          </a:bodyPr>
          <a:lstStyle/>
          <a:p>
            <a:r>
              <a:rPr lang="en-US" dirty="0">
                <a:latin typeface="Times New Roman"/>
              </a:rPr>
              <a:t>Why This Matters</a:t>
            </a:r>
            <a:endParaRPr lang="en-IN" dirty="0">
              <a:latin typeface="Times New Roman"/>
            </a:endParaRPr>
          </a:p>
        </p:txBody>
      </p:sp>
      <p:sp>
        <p:nvSpPr>
          <p:cNvPr id="4" name="Content Placeholder 3"/>
          <p:cNvSpPr>
            <a:spLocks noGrp="1"/>
          </p:cNvSpPr>
          <p:nvPr>
            <p:ph idx="1"/>
          </p:nvPr>
        </p:nvSpPr>
        <p:spPr>
          <a:xfrm>
            <a:off x="457200" y="1600200"/>
            <a:ext cx="8229600" cy="492443"/>
          </a:xfrm>
        </p:spPr>
        <p:txBody>
          <a:bodyPr>
            <a:spAutoFit/>
          </a:bodyPr>
          <a:lstStyle/>
          <a:p>
            <a:r>
              <a:rPr lang="en-US" dirty="0"/>
              <a:t>Understanding the signs of a healthy immune response will help you assess your patients</a:t>
            </a:r>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85800"/>
            <a:ext cx="8229600" cy="523220"/>
          </a:xfrm>
        </p:spPr>
        <p:txBody>
          <a:bodyPr>
            <a:spAutoFit/>
          </a:bodyPr>
          <a:lstStyle/>
          <a:p>
            <a:pPr marL="0" indent="0"/>
            <a:r>
              <a:rPr lang="en-US" dirty="0">
                <a:latin typeface="Times New Roman"/>
              </a:rPr>
              <a:t>Phagocytes </a:t>
            </a:r>
            <a:r>
              <a:rPr lang="en-US" altLang="en-US" sz="2800" dirty="0">
                <a:latin typeface="Times New Roman"/>
              </a:rPr>
              <a:t>(4 of 5)</a:t>
            </a:r>
            <a:endParaRPr lang="en-US" sz="2800" dirty="0">
              <a:latin typeface="Times New Roman"/>
            </a:endParaRPr>
          </a:p>
        </p:txBody>
      </p:sp>
      <p:sp>
        <p:nvSpPr>
          <p:cNvPr id="3" name="Content Placeholder 2"/>
          <p:cNvSpPr>
            <a:spLocks noGrp="1"/>
          </p:cNvSpPr>
          <p:nvPr>
            <p:ph idx="1"/>
          </p:nvPr>
        </p:nvSpPr>
        <p:spPr>
          <a:xfrm>
            <a:off x="457581" y="1643126"/>
            <a:ext cx="8229600" cy="1785104"/>
          </a:xfrm>
        </p:spPr>
        <p:txBody>
          <a:bodyPr>
            <a:spAutoFit/>
          </a:bodyPr>
          <a:lstStyle/>
          <a:p>
            <a:r>
              <a:rPr lang="en-US" b="1" dirty="0">
                <a:latin typeface="Arial"/>
              </a:rPr>
              <a:t>Phagocytosis </a:t>
            </a:r>
            <a:r>
              <a:rPr lang="en-US" b="1" dirty="0"/>
              <a:t>(cont.)</a:t>
            </a:r>
            <a:endParaRPr lang="en-US" b="1" dirty="0">
              <a:latin typeface="Arial"/>
            </a:endParaRPr>
          </a:p>
          <a:p>
            <a:pPr marL="971550" lvl="1" indent="-514350">
              <a:buFont typeface="+mj-lt"/>
              <a:buAutoNum type="arabicPeriod" startAt="2"/>
            </a:pPr>
            <a:r>
              <a:rPr lang="en-US" dirty="0">
                <a:latin typeface="Arial"/>
              </a:rPr>
              <a:t>Cytoplasmic extensions (pseudopods) bind to and engulf particle in vesicle called </a:t>
            </a:r>
            <a:r>
              <a:rPr lang="en-US" b="1" dirty="0">
                <a:latin typeface="Arial"/>
              </a:rPr>
              <a:t>phagosome</a:t>
            </a:r>
          </a:p>
          <a:p>
            <a:pPr marL="971550" lvl="1" indent="-514350">
              <a:buFont typeface="+mj-lt"/>
              <a:buAutoNum type="arabicPeriod" startAt="2"/>
            </a:pPr>
            <a:r>
              <a:rPr lang="en-US" dirty="0">
                <a:latin typeface="Arial"/>
              </a:rPr>
              <a:t>Phagosome fuses with lysosome, </a:t>
            </a:r>
            <a:r>
              <a:rPr lang="en-US" dirty="0">
                <a:latin typeface="Arial"/>
                <a:sym typeface="Wingdings" charset="0"/>
              </a:rPr>
              <a:t>forming </a:t>
            </a:r>
            <a:r>
              <a:rPr lang="en-US" b="1" dirty="0">
                <a:latin typeface="Arial"/>
                <a:sym typeface="Wingdings" charset="0"/>
              </a:rPr>
              <a:t>phagolysosome</a:t>
            </a:r>
          </a:p>
          <a:p>
            <a:pPr marL="971550" lvl="1" indent="-514350">
              <a:buFont typeface="+mj-lt"/>
              <a:buAutoNum type="arabicPeriod" startAt="2"/>
            </a:pPr>
            <a:r>
              <a:rPr lang="en-US" dirty="0">
                <a:latin typeface="Arial"/>
                <a:sym typeface="Wingdings" charset="0"/>
              </a:rPr>
              <a:t>Phagolysosome is acidified, and lysosomal enzymes digest particles</a:t>
            </a:r>
          </a:p>
          <a:p>
            <a:pPr marL="971550" lvl="1" indent="-514350">
              <a:buFont typeface="+mj-lt"/>
              <a:buAutoNum type="arabicPeriod" startAt="2"/>
            </a:pPr>
            <a:r>
              <a:rPr lang="en-US" dirty="0">
                <a:latin typeface="Arial"/>
                <a:sym typeface="Wingdings" charset="0"/>
              </a:rPr>
              <a:t>Indigestible and residual waste is exocytosed from phagocyte</a:t>
            </a:r>
            <a:endParaRPr lang="en-US" dirty="0">
              <a:latin typeface="Arial"/>
            </a:endParaRPr>
          </a:p>
        </p:txBody>
      </p:sp>
    </p:spTree>
    <p:extLst>
      <p:ext uri="{BB962C8B-B14F-4D97-AF65-F5344CB8AC3E}">
        <p14:creationId xmlns:p14="http://schemas.microsoft.com/office/powerpoint/2010/main" val="2521545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685800"/>
            <a:ext cx="8229600" cy="523220"/>
          </a:xfrm>
        </p:spPr>
        <p:txBody>
          <a:bodyPr>
            <a:spAutoFit/>
          </a:bodyPr>
          <a:lstStyle/>
          <a:p>
            <a:r>
              <a:rPr lang="en-US" dirty="0">
                <a:latin typeface="Times New Roman"/>
              </a:rPr>
              <a:t>Phagocytosis </a:t>
            </a:r>
            <a:r>
              <a:rPr lang="en-US" altLang="en-US" sz="2800" dirty="0">
                <a:latin typeface="Times New Roman"/>
              </a:rPr>
              <a:t>(2 of 5)</a:t>
            </a:r>
            <a:endParaRPr lang="en-US" sz="2800" dirty="0">
              <a:latin typeface="Times New Roman"/>
            </a:endParaRPr>
          </a:p>
        </p:txBody>
      </p:sp>
      <p:pic>
        <p:nvPicPr>
          <p:cNvPr id="7171" name="Picture 3" descr="- Part (b) is an illustration depicting the 5 steps of phagocytosis: &#10;- Step 1: Phagocyte adheres to pathogens or debris.&#10;- Step 2: Phagocyte forms pseudopods that eventually engulf the particles, forming a  phagosom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95400"/>
            <a:ext cx="4171494"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p:txBody>
          <a:bodyPr/>
          <a:lstStyle/>
          <a:p>
            <a:r>
              <a:rPr lang="en-US" b="1" dirty="0">
                <a:solidFill>
                  <a:srgbClr val="007FA3"/>
                </a:solidFill>
              </a:rPr>
              <a:t>Figure 21.2b </a:t>
            </a:r>
            <a:r>
              <a:rPr lang="en-US" dirty="0"/>
              <a:t>Phagocytosis.</a:t>
            </a:r>
          </a:p>
        </p:txBody>
      </p:sp>
    </p:spTree>
    <p:extLst>
      <p:ext uri="{BB962C8B-B14F-4D97-AF65-F5344CB8AC3E}">
        <p14:creationId xmlns:p14="http://schemas.microsoft.com/office/powerpoint/2010/main" val="677279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685800"/>
            <a:ext cx="8229600" cy="523220"/>
          </a:xfrm>
        </p:spPr>
        <p:txBody>
          <a:bodyPr>
            <a:spAutoFit/>
          </a:bodyPr>
          <a:lstStyle/>
          <a:p>
            <a:r>
              <a:rPr lang="en-US" dirty="0">
                <a:latin typeface="Times New Roman"/>
              </a:rPr>
              <a:t>Phagocytosis </a:t>
            </a:r>
            <a:r>
              <a:rPr lang="en-US" altLang="en-US" sz="2800" dirty="0">
                <a:latin typeface="Times New Roman"/>
              </a:rPr>
              <a:t>(3 of 5)</a:t>
            </a:r>
            <a:endParaRPr lang="en-US" sz="2800" dirty="0">
              <a:latin typeface="Times New Roman"/>
            </a:endParaRPr>
          </a:p>
        </p:txBody>
      </p:sp>
      <p:pic>
        <p:nvPicPr>
          <p:cNvPr id="8194" name="Picture 2" descr="- Part (b) is an illustration depicting the 5 steps of phagocytosis: &#10;- Step 1: Phagocyte adheres to pathogens or debris.&#10;- Step 2: Phagocyte forms pseudopods that eventually engulf the particles, forming a phagosome.&#10;- Step 3: Lysosome fuses with the phagocytic vesicle, forming a phagolysosom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177" y="1296327"/>
            <a:ext cx="4368951" cy="457107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457200" y="5918359"/>
            <a:ext cx="8229600" cy="246221"/>
          </a:xfrm>
        </p:spPr>
        <p:txBody>
          <a:bodyPr/>
          <a:lstStyle/>
          <a:p>
            <a:r>
              <a:rPr lang="en-US" b="1" dirty="0">
                <a:solidFill>
                  <a:srgbClr val="007FA3"/>
                </a:solidFill>
              </a:rPr>
              <a:t>Figure 21.2b </a:t>
            </a:r>
            <a:r>
              <a:rPr lang="en-US" dirty="0"/>
              <a:t>Phagocytosis.</a:t>
            </a:r>
          </a:p>
        </p:txBody>
      </p:sp>
    </p:spTree>
    <p:extLst>
      <p:ext uri="{BB962C8B-B14F-4D97-AF65-F5344CB8AC3E}">
        <p14:creationId xmlns:p14="http://schemas.microsoft.com/office/powerpoint/2010/main" val="4589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685800"/>
            <a:ext cx="8229600" cy="523220"/>
          </a:xfrm>
        </p:spPr>
        <p:txBody>
          <a:bodyPr>
            <a:spAutoFit/>
          </a:bodyPr>
          <a:lstStyle/>
          <a:p>
            <a:r>
              <a:rPr lang="en-US" dirty="0">
                <a:latin typeface="Times New Roman"/>
              </a:rPr>
              <a:t>Phagocytosis </a:t>
            </a:r>
            <a:r>
              <a:rPr lang="en-US" altLang="en-US" sz="2800" dirty="0">
                <a:latin typeface="Times New Roman"/>
              </a:rPr>
              <a:t>(4 of 5)</a:t>
            </a:r>
            <a:endParaRPr lang="en-US" sz="2800" dirty="0">
              <a:latin typeface="Times New Roman"/>
            </a:endParaRPr>
          </a:p>
        </p:txBody>
      </p:sp>
      <p:pic>
        <p:nvPicPr>
          <p:cNvPr id="9218" name="Picture 2" descr="- Part (b) is an illustration depicting the 5 steps of phagocytosis: &#10;- Step 1: Phagocyte adheres to pathogens or debris.&#10;- Step 2: Phagocyte forms pseudopods that eventually engulf the particles, forming a phagosome.&#10;- Step 3: Lysosome fuses with the phagocytic vesicle, forming a phagolysosome.&#10;- Step 4: Toxic compounds and lysosomal enzymes destroy pathoge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85897"/>
            <a:ext cx="4343400" cy="458040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p:txBody>
          <a:bodyPr/>
          <a:lstStyle/>
          <a:p>
            <a:r>
              <a:rPr lang="en-US" b="1" dirty="0">
                <a:solidFill>
                  <a:srgbClr val="007FA3"/>
                </a:solidFill>
              </a:rPr>
              <a:t>Figure 21.2b </a:t>
            </a:r>
            <a:r>
              <a:rPr lang="en-US" dirty="0"/>
              <a:t>Phagocytosis.</a:t>
            </a:r>
          </a:p>
        </p:txBody>
      </p:sp>
    </p:spTree>
    <p:extLst>
      <p:ext uri="{BB962C8B-B14F-4D97-AF65-F5344CB8AC3E}">
        <p14:creationId xmlns:p14="http://schemas.microsoft.com/office/powerpoint/2010/main" val="67727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687015"/>
            <a:ext cx="8229600" cy="523220"/>
          </a:xfrm>
        </p:spPr>
        <p:txBody>
          <a:bodyPr>
            <a:spAutoFit/>
          </a:bodyPr>
          <a:lstStyle/>
          <a:p>
            <a:r>
              <a:rPr lang="en-US" dirty="0">
                <a:latin typeface="Times New Roman"/>
              </a:rPr>
              <a:t>Phagocytosis </a:t>
            </a:r>
            <a:r>
              <a:rPr lang="en-US" altLang="en-US" sz="2800" dirty="0">
                <a:latin typeface="Times New Roman"/>
              </a:rPr>
              <a:t>(5 of 5)</a:t>
            </a:r>
            <a:endParaRPr lang="en-US" sz="2800" dirty="0">
              <a:latin typeface="Times New Roman"/>
            </a:endParaRPr>
          </a:p>
        </p:txBody>
      </p:sp>
      <p:pic>
        <p:nvPicPr>
          <p:cNvPr id="10242" name="Picture 2" descr="- Part (b) is an illustration depicting the 5 steps of phagocytosis: &#10;- Step 1: Phagocyte adheres to pathogens or debris.&#10;- Step 2: Phagocyte forms pseudopods that eventually engulf the particles, forming a phagosome.&#10;- Step 3: Lysosome fuses with the phagocytic vesicle, forming a phagolysosome.&#10;- Step 4: Toxic compounds and lysosomal enzymes destroy pathogens.&#10;- Step 5: Sometimes exocytosis of the vesicle removes indigestible and residual material. They are removed by being expelled from the phagocyte.&#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21" b="2580"/>
          <a:stretch/>
        </p:blipFill>
        <p:spPr bwMode="auto">
          <a:xfrm>
            <a:off x="2834599" y="1361797"/>
            <a:ext cx="4099640" cy="423890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3"/>
          </p:nvPr>
        </p:nvSpPr>
        <p:spPr>
          <a:xfrm>
            <a:off x="457200" y="5920740"/>
            <a:ext cx="8229600" cy="304800"/>
          </a:xfrm>
        </p:spPr>
        <p:txBody>
          <a:bodyPr/>
          <a:lstStyle/>
          <a:p>
            <a:r>
              <a:rPr lang="en-US" b="1" dirty="0">
                <a:solidFill>
                  <a:srgbClr val="007FA3"/>
                </a:solidFill>
              </a:rPr>
              <a:t>Figure 21.2b </a:t>
            </a:r>
            <a:r>
              <a:rPr lang="en-US" dirty="0"/>
              <a:t>Phagocytosis.</a:t>
            </a:r>
          </a:p>
        </p:txBody>
      </p:sp>
    </p:spTree>
    <p:extLst>
      <p:ext uri="{BB962C8B-B14F-4D97-AF65-F5344CB8AC3E}">
        <p14:creationId xmlns:p14="http://schemas.microsoft.com/office/powerpoint/2010/main" val="677279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85800"/>
            <a:ext cx="8229600" cy="523220"/>
          </a:xfrm>
        </p:spPr>
        <p:txBody>
          <a:bodyPr>
            <a:spAutoFit/>
          </a:bodyPr>
          <a:lstStyle/>
          <a:p>
            <a:pPr marL="0" indent="0"/>
            <a:r>
              <a:rPr lang="en-US" dirty="0">
                <a:latin typeface="Times New Roman"/>
              </a:rPr>
              <a:t>Phagocytes </a:t>
            </a:r>
            <a:r>
              <a:rPr lang="en-US" altLang="en-US" sz="2800" dirty="0">
                <a:latin typeface="Times New Roman"/>
              </a:rPr>
              <a:t>(5 of 5)</a:t>
            </a:r>
            <a:endParaRPr lang="en-US" sz="2800" dirty="0">
              <a:latin typeface="Times New Roman"/>
            </a:endParaRPr>
          </a:p>
        </p:txBody>
      </p:sp>
      <p:sp>
        <p:nvSpPr>
          <p:cNvPr id="3" name="Content Placeholder 2"/>
          <p:cNvSpPr>
            <a:spLocks noGrp="1"/>
          </p:cNvSpPr>
          <p:nvPr>
            <p:ph idx="1"/>
          </p:nvPr>
        </p:nvSpPr>
        <p:spPr>
          <a:xfrm>
            <a:off x="457581" y="1643126"/>
            <a:ext cx="8229600" cy="2677656"/>
          </a:xfrm>
        </p:spPr>
        <p:txBody>
          <a:bodyPr vert="horz" lIns="0" tIns="0" rIns="0" bIns="0" rtlCol="0">
            <a:spAutoFit/>
          </a:bodyPr>
          <a:lstStyle/>
          <a:p>
            <a:r>
              <a:rPr lang="en-US" b="1" dirty="0">
                <a:latin typeface="Arial"/>
              </a:rPr>
              <a:t>Phagocytosis </a:t>
            </a:r>
            <a:r>
              <a:rPr lang="en-US" b="1" dirty="0"/>
              <a:t>(cont.)</a:t>
            </a:r>
            <a:endParaRPr lang="en-US" b="1" dirty="0">
              <a:latin typeface="Arial"/>
            </a:endParaRPr>
          </a:p>
          <a:p>
            <a:pPr lvl="1"/>
            <a:r>
              <a:rPr lang="en-US" dirty="0">
                <a:latin typeface="Arial"/>
              </a:rPr>
              <a:t>Some pathogens are not killed with acidified lysosomal enzymes (e.g., tuberculosis bacteria)</a:t>
            </a:r>
          </a:p>
          <a:p>
            <a:pPr lvl="2"/>
            <a:r>
              <a:rPr lang="en-US" dirty="0">
                <a:latin typeface="Arial"/>
              </a:rPr>
              <a:t>Helper T cells trigger macrophage to produce </a:t>
            </a:r>
            <a:r>
              <a:rPr lang="en-US" b="1" dirty="0">
                <a:latin typeface="Arial"/>
              </a:rPr>
              <a:t>respiratory burst</a:t>
            </a:r>
            <a:r>
              <a:rPr lang="en-US" dirty="0">
                <a:latin typeface="Arial"/>
              </a:rPr>
              <a:t>, which kills pathogens resistant to lysosomal enzymes by:</a:t>
            </a:r>
          </a:p>
          <a:p>
            <a:pPr lvl="3"/>
            <a:r>
              <a:rPr lang="en-US" dirty="0">
                <a:latin typeface="Arial"/>
              </a:rPr>
              <a:t>Releasing cell-killing free radicals</a:t>
            </a:r>
          </a:p>
          <a:p>
            <a:pPr lvl="3"/>
            <a:r>
              <a:rPr lang="en-US" dirty="0">
                <a:latin typeface="Arial"/>
              </a:rPr>
              <a:t>Producing oxidizing chemicals (e.g., </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 </a:t>
            </a:r>
          </a:p>
          <a:p>
            <a:pPr lvl="3"/>
            <a:r>
              <a:rPr lang="en-US" dirty="0">
                <a:latin typeface="Arial"/>
              </a:rPr>
              <a:t>Increasing </a:t>
            </a:r>
            <a:r>
              <a:rPr lang="en-US" dirty="0">
                <a:latin typeface="Times New Roman" panose="02020603050405020304" pitchFamily="18" charset="0"/>
                <a:cs typeface="Times New Roman" panose="02020603050405020304" pitchFamily="18" charset="0"/>
              </a:rPr>
              <a:t>pH</a:t>
            </a:r>
            <a:r>
              <a:rPr lang="en-US" dirty="0">
                <a:latin typeface="Arial"/>
              </a:rPr>
              <a:t> and osmolarity of phagolysosome</a:t>
            </a:r>
          </a:p>
          <a:p>
            <a:pPr lvl="1"/>
            <a:r>
              <a:rPr lang="en-US" dirty="0">
                <a:latin typeface="Arial"/>
              </a:rPr>
              <a:t>Defensins (in neutrophils) also help by piercing membrane of pathogen</a:t>
            </a:r>
          </a:p>
        </p:txBody>
      </p:sp>
    </p:spTree>
    <p:extLst>
      <p:ext uri="{BB962C8B-B14F-4D97-AF65-F5344CB8AC3E}">
        <p14:creationId xmlns:p14="http://schemas.microsoft.com/office/powerpoint/2010/main" val="2120461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685800"/>
            <a:ext cx="8229600" cy="523220"/>
          </a:xfrm>
        </p:spPr>
        <p:txBody>
          <a:bodyPr>
            <a:spAutoFit/>
          </a:bodyPr>
          <a:lstStyle/>
          <a:p>
            <a:r>
              <a:rPr lang="en-US" dirty="0">
                <a:latin typeface="Times New Roman"/>
              </a:rPr>
              <a:t>Natural Killer (NK) Cells</a:t>
            </a:r>
            <a:endParaRPr lang="en-IN" dirty="0">
              <a:latin typeface="Times New Roman"/>
            </a:endParaRPr>
          </a:p>
        </p:txBody>
      </p:sp>
      <p:sp>
        <p:nvSpPr>
          <p:cNvPr id="3" name="Content Placeholder 2"/>
          <p:cNvSpPr>
            <a:spLocks noGrp="1"/>
          </p:cNvSpPr>
          <p:nvPr>
            <p:ph idx="1"/>
          </p:nvPr>
        </p:nvSpPr>
        <p:spPr>
          <a:xfrm>
            <a:off x="457581" y="1643126"/>
            <a:ext cx="8229600" cy="1885131"/>
          </a:xfrm>
        </p:spPr>
        <p:txBody>
          <a:bodyPr>
            <a:spAutoFit/>
          </a:bodyPr>
          <a:lstStyle/>
          <a:p>
            <a:r>
              <a:rPr lang="en-US" dirty="0">
                <a:latin typeface="Arial"/>
              </a:rPr>
              <a:t>Nonphagocytic, large granular lymphocytes that police blood and lymph</a:t>
            </a:r>
          </a:p>
          <a:p>
            <a:pPr lvl="1"/>
            <a:r>
              <a:rPr lang="en-US" dirty="0">
                <a:latin typeface="Arial"/>
              </a:rPr>
              <a:t>Can kill cancer and virus-infected cells before adaptive immune system is activated</a:t>
            </a:r>
          </a:p>
          <a:p>
            <a:r>
              <a:rPr lang="en-US" dirty="0">
                <a:latin typeface="Arial"/>
              </a:rPr>
              <a:t>Attack cells that lack “self” cell-surface receptors</a:t>
            </a:r>
          </a:p>
          <a:p>
            <a:r>
              <a:rPr lang="en-US" dirty="0">
                <a:latin typeface="Arial"/>
              </a:rPr>
              <a:t>Kill by inducing </a:t>
            </a:r>
            <a:r>
              <a:rPr lang="en-US" b="1" dirty="0">
                <a:latin typeface="Arial"/>
              </a:rPr>
              <a:t>apoptosis</a:t>
            </a:r>
            <a:r>
              <a:rPr lang="en-US" dirty="0">
                <a:latin typeface="Arial"/>
              </a:rPr>
              <a:t> in cancer cells and virus-infected cells </a:t>
            </a:r>
          </a:p>
          <a:p>
            <a:r>
              <a:rPr lang="en-US" dirty="0">
                <a:latin typeface="Arial"/>
              </a:rPr>
              <a:t>Secrete potent chemicals that enhance inflammatory response</a:t>
            </a:r>
          </a:p>
        </p:txBody>
      </p:sp>
    </p:spTree>
    <p:extLst>
      <p:ext uri="{BB962C8B-B14F-4D97-AF65-F5344CB8AC3E}">
        <p14:creationId xmlns:p14="http://schemas.microsoft.com/office/powerpoint/2010/main" val="173326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333701"/>
            <a:ext cx="8229600" cy="867370"/>
          </a:xfrm>
        </p:spPr>
        <p:txBody>
          <a:bodyPr>
            <a:spAutoFit/>
          </a:bodyPr>
          <a:lstStyle/>
          <a:p>
            <a:r>
              <a:rPr lang="en-US" dirty="0">
                <a:latin typeface="Times New Roman"/>
              </a:rPr>
              <a:t>Inflammation: Tissue Response to Injury</a:t>
            </a:r>
            <a:br>
              <a:rPr lang="en-US" dirty="0">
                <a:latin typeface="Times New Roman"/>
              </a:rPr>
            </a:br>
            <a:r>
              <a:rPr lang="en-US" altLang="en-US" sz="2800" dirty="0">
                <a:latin typeface="Times New Roman"/>
              </a:rPr>
              <a:t>(1 of 9)</a:t>
            </a:r>
            <a:endParaRPr lang="en-IN" sz="2800" dirty="0">
              <a:latin typeface="Times New Roman"/>
            </a:endParaRPr>
          </a:p>
        </p:txBody>
      </p:sp>
      <p:sp>
        <p:nvSpPr>
          <p:cNvPr id="3" name="Content Placeholder 2"/>
          <p:cNvSpPr>
            <a:spLocks noGrp="1"/>
          </p:cNvSpPr>
          <p:nvPr>
            <p:ph idx="1"/>
          </p:nvPr>
        </p:nvSpPr>
        <p:spPr>
          <a:xfrm>
            <a:off x="457581" y="1643126"/>
            <a:ext cx="8229600" cy="2546851"/>
          </a:xfrm>
        </p:spPr>
        <p:txBody>
          <a:bodyPr>
            <a:spAutoFit/>
          </a:bodyPr>
          <a:lstStyle/>
          <a:p>
            <a:r>
              <a:rPr lang="en-US" b="1" dirty="0">
                <a:latin typeface="Arial"/>
              </a:rPr>
              <a:t>Inflammation</a:t>
            </a:r>
            <a:r>
              <a:rPr lang="en-US" dirty="0">
                <a:latin typeface="Arial"/>
              </a:rPr>
              <a:t> is triggered whenever body tissues are injured</a:t>
            </a:r>
          </a:p>
          <a:p>
            <a:pPr lvl="1"/>
            <a:r>
              <a:rPr lang="en-US" dirty="0">
                <a:latin typeface="Arial"/>
              </a:rPr>
              <a:t>Injuries can be due to trauma, heat, irritating chemicals, or infections by microorganisms</a:t>
            </a:r>
          </a:p>
          <a:p>
            <a:r>
              <a:rPr lang="en-US" dirty="0">
                <a:latin typeface="Arial"/>
              </a:rPr>
              <a:t>Benefits of inflammation:</a:t>
            </a:r>
          </a:p>
          <a:p>
            <a:pPr lvl="1"/>
            <a:r>
              <a:rPr lang="en-US" dirty="0">
                <a:latin typeface="Arial"/>
              </a:rPr>
              <a:t>Prevents spread of damaging agents</a:t>
            </a:r>
          </a:p>
          <a:p>
            <a:pPr lvl="1"/>
            <a:r>
              <a:rPr lang="en-US" dirty="0">
                <a:latin typeface="Arial"/>
              </a:rPr>
              <a:t>Disposes of cell debris and pathogens</a:t>
            </a:r>
          </a:p>
          <a:p>
            <a:pPr lvl="1"/>
            <a:r>
              <a:rPr lang="en-US" dirty="0">
                <a:latin typeface="Arial"/>
              </a:rPr>
              <a:t>Alerts adaptive immune system</a:t>
            </a:r>
          </a:p>
          <a:p>
            <a:pPr lvl="1"/>
            <a:r>
              <a:rPr lang="en-US" dirty="0">
                <a:latin typeface="Arial"/>
              </a:rPr>
              <a:t>Sets the stage for repair </a:t>
            </a:r>
          </a:p>
        </p:txBody>
      </p:sp>
    </p:spTree>
    <p:extLst>
      <p:ext uri="{BB962C8B-B14F-4D97-AF65-F5344CB8AC3E}">
        <p14:creationId xmlns:p14="http://schemas.microsoft.com/office/powerpoint/2010/main" val="2973526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333701"/>
            <a:ext cx="8229600" cy="867370"/>
          </a:xfrm>
        </p:spPr>
        <p:txBody>
          <a:bodyPr>
            <a:spAutoFit/>
          </a:bodyPr>
          <a:lstStyle/>
          <a:p>
            <a:r>
              <a:rPr lang="en-US" dirty="0">
                <a:latin typeface="Times New Roman"/>
              </a:rPr>
              <a:t>Inflammation: Tissue Response to Injury</a:t>
            </a:r>
            <a:br>
              <a:rPr lang="en-US" dirty="0">
                <a:latin typeface="Times New Roman"/>
              </a:rPr>
            </a:br>
            <a:r>
              <a:rPr lang="en-US" altLang="en-US" sz="2800" dirty="0">
                <a:latin typeface="Times New Roman"/>
              </a:rPr>
              <a:t>(2 of 9)</a:t>
            </a:r>
            <a:endParaRPr lang="en-IN" sz="2800" dirty="0">
              <a:latin typeface="Times New Roman"/>
            </a:endParaRPr>
          </a:p>
        </p:txBody>
      </p:sp>
      <p:sp>
        <p:nvSpPr>
          <p:cNvPr id="3" name="Content Placeholder 2"/>
          <p:cNvSpPr>
            <a:spLocks noGrp="1"/>
          </p:cNvSpPr>
          <p:nvPr>
            <p:ph idx="1"/>
          </p:nvPr>
        </p:nvSpPr>
        <p:spPr>
          <a:xfrm>
            <a:off x="457581" y="1643126"/>
            <a:ext cx="8229600" cy="2108269"/>
          </a:xfrm>
        </p:spPr>
        <p:txBody>
          <a:bodyPr>
            <a:spAutoFit/>
          </a:bodyPr>
          <a:lstStyle/>
          <a:p>
            <a:r>
              <a:rPr lang="en-US" dirty="0">
                <a:latin typeface="Arial"/>
              </a:rPr>
              <a:t>Four cardinal signs of acute inflammation:</a:t>
            </a:r>
          </a:p>
          <a:p>
            <a:pPr marL="971550" lvl="1" indent="-514350">
              <a:buFont typeface="+mj-lt"/>
              <a:buAutoNum type="arabicPeriod"/>
            </a:pPr>
            <a:r>
              <a:rPr lang="en-US" dirty="0">
                <a:latin typeface="Arial"/>
              </a:rPr>
              <a:t>Redness</a:t>
            </a:r>
          </a:p>
          <a:p>
            <a:pPr marL="971550" lvl="1" indent="-514350">
              <a:buFont typeface="+mj-lt"/>
              <a:buAutoNum type="arabicPeriod"/>
            </a:pPr>
            <a:r>
              <a:rPr lang="en-US" dirty="0">
                <a:latin typeface="Arial"/>
              </a:rPr>
              <a:t>Heat</a:t>
            </a:r>
          </a:p>
          <a:p>
            <a:pPr marL="971550" lvl="1" indent="-514350">
              <a:buFont typeface="+mj-lt"/>
              <a:buAutoNum type="arabicPeriod"/>
            </a:pPr>
            <a:r>
              <a:rPr lang="en-US" dirty="0">
                <a:latin typeface="Arial"/>
              </a:rPr>
              <a:t>Swelling</a:t>
            </a:r>
          </a:p>
          <a:p>
            <a:pPr marL="971550" lvl="1" indent="-514350">
              <a:buFont typeface="+mj-lt"/>
              <a:buAutoNum type="arabicPeriod"/>
            </a:pPr>
            <a:r>
              <a:rPr lang="en-US" dirty="0">
                <a:latin typeface="Arial"/>
              </a:rPr>
              <a:t>Pain</a:t>
            </a:r>
          </a:p>
          <a:p>
            <a:pPr lvl="1"/>
            <a:r>
              <a:rPr lang="en-US" dirty="0">
                <a:latin typeface="Arial"/>
              </a:rPr>
              <a:t>Sometimes a fifth sign, impairment of function, is seen if movement or use of area is hampered</a:t>
            </a:r>
          </a:p>
        </p:txBody>
      </p:sp>
    </p:spTree>
    <p:extLst>
      <p:ext uri="{BB962C8B-B14F-4D97-AF65-F5344CB8AC3E}">
        <p14:creationId xmlns:p14="http://schemas.microsoft.com/office/powerpoint/2010/main" val="102410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333701"/>
            <a:ext cx="8229600" cy="867370"/>
          </a:xfrm>
        </p:spPr>
        <p:txBody>
          <a:bodyPr>
            <a:spAutoFit/>
          </a:bodyPr>
          <a:lstStyle/>
          <a:p>
            <a:r>
              <a:rPr lang="en-US" dirty="0">
                <a:latin typeface="Times New Roman"/>
              </a:rPr>
              <a:t>Inflammation: Tissue Response to Injury</a:t>
            </a:r>
            <a:br>
              <a:rPr lang="en-US" dirty="0">
                <a:latin typeface="Times New Roman"/>
              </a:rPr>
            </a:br>
            <a:r>
              <a:rPr lang="en-US" altLang="en-US" sz="2800" dirty="0">
                <a:latin typeface="Times New Roman"/>
              </a:rPr>
              <a:t>(3 of 9)</a:t>
            </a:r>
            <a:endParaRPr lang="en-IN" sz="2800" dirty="0">
              <a:latin typeface="Times New Roman"/>
            </a:endParaRPr>
          </a:p>
        </p:txBody>
      </p:sp>
      <p:sp>
        <p:nvSpPr>
          <p:cNvPr id="3" name="Content Placeholder 2"/>
          <p:cNvSpPr>
            <a:spLocks noGrp="1"/>
          </p:cNvSpPr>
          <p:nvPr>
            <p:ph idx="1"/>
          </p:nvPr>
        </p:nvSpPr>
        <p:spPr>
          <a:xfrm>
            <a:off x="457581" y="1643126"/>
            <a:ext cx="8229600" cy="1215717"/>
          </a:xfrm>
        </p:spPr>
        <p:txBody>
          <a:bodyPr>
            <a:spAutoFit/>
          </a:bodyPr>
          <a:lstStyle/>
          <a:p>
            <a:r>
              <a:rPr lang="en-US" dirty="0">
                <a:latin typeface="Arial"/>
              </a:rPr>
              <a:t>Stages of inflammation</a:t>
            </a:r>
          </a:p>
          <a:p>
            <a:pPr lvl="1"/>
            <a:r>
              <a:rPr lang="en-US" b="1" dirty="0">
                <a:latin typeface="Arial"/>
              </a:rPr>
              <a:t>Inflammatory chemical release</a:t>
            </a:r>
          </a:p>
          <a:p>
            <a:pPr lvl="1"/>
            <a:r>
              <a:rPr lang="en-US" b="1" dirty="0">
                <a:latin typeface="Arial"/>
              </a:rPr>
              <a:t>Vasodilation and increased vascular permeability</a:t>
            </a:r>
          </a:p>
          <a:p>
            <a:pPr lvl="1"/>
            <a:r>
              <a:rPr lang="en-US" b="1" dirty="0">
                <a:latin typeface="Arial"/>
              </a:rPr>
              <a:t>Phagocyte mobilization</a:t>
            </a:r>
          </a:p>
        </p:txBody>
      </p:sp>
    </p:spTree>
    <p:extLst>
      <p:ext uri="{BB962C8B-B14F-4D97-AF65-F5344CB8AC3E}">
        <p14:creationId xmlns:p14="http://schemas.microsoft.com/office/powerpoint/2010/main" val="355233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spAutoFit/>
          </a:bodyPr>
          <a:lstStyle/>
          <a:p>
            <a:r>
              <a:rPr lang="en-US" altLang="en-US" sz="3200" dirty="0"/>
              <a:t>Video: Why This Matters (Career Connection)</a:t>
            </a:r>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video:</a:t>
            </a:r>
          </a:p>
          <a:p>
            <a:pPr marL="432" algn="ctr"/>
            <a:r>
              <a:rPr lang="en-US" altLang="en-US" b="1" dirty="0"/>
              <a:t>Why This Matters (Career Connection)</a:t>
            </a:r>
            <a:endParaRPr lang="en-IN" b="1" dirty="0"/>
          </a:p>
          <a:p>
            <a:pPr marL="432" algn="ctr"/>
            <a:endParaRPr lang="en-IN" i="1" dirty="0"/>
          </a:p>
          <a:p>
            <a:pPr marL="432" algn="ctr"/>
            <a:r>
              <a:rPr lang="en-IN" sz="1200" u="sng" dirty="0">
                <a:solidFill>
                  <a:srgbClr val="0000FF"/>
                </a:solidFill>
                <a:hlinkClick r:id="rId3" tooltip="https://mediaplayer.pearsoncmg.com/assets/secs_wtm_ch_21_dea_v2"/>
              </a:rPr>
              <a:t>https://mediaplayer.pearsoncmg.com/assets/secs_wtm_ch_21_dea_v2</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2651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333701"/>
            <a:ext cx="8229600" cy="867370"/>
          </a:xfrm>
        </p:spPr>
        <p:txBody>
          <a:bodyPr>
            <a:spAutoFit/>
          </a:bodyPr>
          <a:lstStyle/>
          <a:p>
            <a:r>
              <a:rPr lang="en-US" dirty="0">
                <a:latin typeface="Times New Roman"/>
              </a:rPr>
              <a:t>Inflammation: Tissue Response to Injury</a:t>
            </a:r>
            <a:br>
              <a:rPr lang="en-US" dirty="0">
                <a:latin typeface="Times New Roman"/>
              </a:rPr>
            </a:br>
            <a:r>
              <a:rPr lang="en-US" altLang="en-US" sz="2800" dirty="0">
                <a:latin typeface="Times New Roman"/>
              </a:rPr>
              <a:t>(4 of 9)</a:t>
            </a:r>
            <a:endParaRPr lang="en-IN" sz="2800" dirty="0">
              <a:latin typeface="Times New Roman"/>
            </a:endParaRPr>
          </a:p>
        </p:txBody>
      </p:sp>
      <p:sp>
        <p:nvSpPr>
          <p:cNvPr id="3" name="Content Placeholder 2"/>
          <p:cNvSpPr>
            <a:spLocks noGrp="1"/>
          </p:cNvSpPr>
          <p:nvPr>
            <p:ph idx="1"/>
          </p:nvPr>
        </p:nvSpPr>
        <p:spPr>
          <a:xfrm>
            <a:off x="457581" y="1643126"/>
            <a:ext cx="8229600" cy="2870016"/>
          </a:xfrm>
        </p:spPr>
        <p:txBody>
          <a:bodyPr vert="horz" lIns="0" tIns="0" rIns="0" bIns="0" rtlCol="0">
            <a:spAutoFit/>
          </a:bodyPr>
          <a:lstStyle/>
          <a:p>
            <a:r>
              <a:rPr lang="en-US" b="1" dirty="0">
                <a:latin typeface="Arial"/>
              </a:rPr>
              <a:t>Inflammatory chemical release</a:t>
            </a:r>
          </a:p>
          <a:p>
            <a:pPr lvl="1"/>
            <a:r>
              <a:rPr lang="en-US" dirty="0">
                <a:latin typeface="Arial"/>
              </a:rPr>
              <a:t>Chemicals are released into ECF by injured tissues or immune cells</a:t>
            </a:r>
          </a:p>
          <a:p>
            <a:pPr lvl="2"/>
            <a:r>
              <a:rPr lang="en-US" dirty="0">
                <a:latin typeface="Arial"/>
              </a:rPr>
              <a:t>Example: </a:t>
            </a:r>
            <a:r>
              <a:rPr lang="en-US" b="1" dirty="0">
                <a:latin typeface="Arial"/>
              </a:rPr>
              <a:t>histamine</a:t>
            </a:r>
            <a:r>
              <a:rPr lang="en-US" dirty="0">
                <a:latin typeface="Arial"/>
              </a:rPr>
              <a:t> released by </a:t>
            </a:r>
            <a:r>
              <a:rPr lang="en-US" b="1" dirty="0">
                <a:latin typeface="Arial"/>
              </a:rPr>
              <a:t>mast cells </a:t>
            </a:r>
            <a:r>
              <a:rPr lang="en-US" dirty="0">
                <a:latin typeface="Arial"/>
              </a:rPr>
              <a:t>is key inflammatory chemical</a:t>
            </a:r>
          </a:p>
          <a:p>
            <a:r>
              <a:rPr lang="en-US" dirty="0">
                <a:latin typeface="Arial"/>
              </a:rPr>
              <a:t>Other inflammatory mediators besides histamine</a:t>
            </a:r>
          </a:p>
          <a:p>
            <a:pPr lvl="1"/>
            <a:r>
              <a:rPr lang="en-US" b="1" dirty="0">
                <a:latin typeface="Arial"/>
              </a:rPr>
              <a:t>Kinins, prostaglandins </a:t>
            </a:r>
            <a:r>
              <a:rPr lang="en-US" dirty="0">
                <a:latin typeface="Arial"/>
              </a:rPr>
              <a:t>(PGs), </a:t>
            </a:r>
            <a:r>
              <a:rPr lang="en-US" b="1" dirty="0">
                <a:latin typeface="Arial"/>
              </a:rPr>
              <a:t>cytokines</a:t>
            </a:r>
            <a:r>
              <a:rPr lang="en-US" dirty="0">
                <a:latin typeface="Arial"/>
              </a:rPr>
              <a:t> and if pathogens are involved, </a:t>
            </a:r>
            <a:r>
              <a:rPr lang="en-US" b="1" dirty="0">
                <a:latin typeface="Arial"/>
              </a:rPr>
              <a:t>complement</a:t>
            </a:r>
          </a:p>
          <a:p>
            <a:pPr lvl="2"/>
            <a:r>
              <a:rPr lang="en-US" dirty="0">
                <a:latin typeface="Arial"/>
              </a:rPr>
              <a:t>All cause vasodilation of local arterioles</a:t>
            </a:r>
          </a:p>
          <a:p>
            <a:pPr lvl="2"/>
            <a:r>
              <a:rPr lang="en-US" dirty="0">
                <a:latin typeface="Arial"/>
              </a:rPr>
              <a:t>All make capillaries leaky</a:t>
            </a:r>
          </a:p>
          <a:p>
            <a:pPr lvl="2"/>
            <a:r>
              <a:rPr lang="en-US" dirty="0">
                <a:latin typeface="Arial"/>
              </a:rPr>
              <a:t>Many attract phagocytes to area</a:t>
            </a:r>
          </a:p>
        </p:txBody>
      </p:sp>
    </p:spTree>
    <p:extLst>
      <p:ext uri="{BB962C8B-B14F-4D97-AF65-F5344CB8AC3E}">
        <p14:creationId xmlns:p14="http://schemas.microsoft.com/office/powerpoint/2010/main" val="3552336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6151"/>
            <a:ext cx="8229600" cy="423049"/>
          </a:xfrm>
        </p:spPr>
        <p:txBody>
          <a:bodyPr>
            <a:spAutoFit/>
          </a:bodyPr>
          <a:lstStyle/>
          <a:p>
            <a:r>
              <a:rPr lang="en-US" dirty="0">
                <a:latin typeface="Times New Roman"/>
              </a:rPr>
              <a:t>Table 21.2 Inflammatory Chemicals</a:t>
            </a:r>
          </a:p>
        </p:txBody>
      </p:sp>
      <p:pic>
        <p:nvPicPr>
          <p:cNvPr id="5" name="Picture 4" descr=" Table 21.2. The source of histamine is granules of mast cells and basophils. It’s released in response to mechanical injury, presence of certain microorganisms, and chemicals released by neutrophils. It promotes vasodilation of local arterioles, increasing blood flow to injured area. It creases permeability of local capillaries, promoting formation of exudate. The source of kinins (bradykinin and others) is a plasma protein, kininogen, that is split by the enzyme kallikrein found in plasma, urine, saliva, and in lysosomes of neutrophils and other types of cells. Splitting releases active kinin peptides. It promotes vasodilation of local arterioles, increasing blood flow to injured area. It creases permeability of local capillaries, promoting formation of exudate. It also induces chemotaxis of leukocytes and prompt neutrophils to release lysosomal enzymes, thereby enhancing generation of more kinins. It induces pain. The source of prostaglandins is fatty acid molecules produced from arachidonic acid found in all cell membranes; generated by enzymes of neutrophils, basophils, mast cells, and others. It promotes vasodilation of local arterioles, increasing blood flow to injured area. It creases permeability of local capillaries, promoting formation of exudate. It also induces neutrophil chemotaxis and pain. (Some prostaglandins are anti-inflammatory.) Refer to Table 21.3 to learn more about complements. Refer to table 21.7 to learn more about cytokin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 y="2011680"/>
            <a:ext cx="7985760" cy="2834640"/>
          </a:xfrm>
          <a:prstGeom prst="rect">
            <a:avLst/>
          </a:prstGeom>
        </p:spPr>
      </p:pic>
      <p:sp>
        <p:nvSpPr>
          <p:cNvPr id="3" name="Content Placeholder 2"/>
          <p:cNvSpPr>
            <a:spLocks noGrp="1"/>
          </p:cNvSpPr>
          <p:nvPr>
            <p:ph sz="quarter" idx="13"/>
          </p:nvPr>
        </p:nvSpPr>
        <p:spPr/>
        <p:txBody>
          <a:bodyPr/>
          <a:lstStyle/>
          <a:p>
            <a:r>
              <a:rPr lang="en-US" b="1" dirty="0">
                <a:solidFill>
                  <a:schemeClr val="bg2"/>
                </a:solidFill>
                <a:latin typeface="Arial" pitchFamily="34" charset="0"/>
                <a:cs typeface="Arial" pitchFamily="34" charset="0"/>
              </a:rPr>
              <a:t>Table 21.2 </a:t>
            </a:r>
            <a:r>
              <a:rPr lang="en-US" dirty="0"/>
              <a:t>Inflammatory Chemicals</a:t>
            </a:r>
            <a:endParaRPr lang="en-IN" dirty="0"/>
          </a:p>
        </p:txBody>
      </p:sp>
    </p:spTree>
    <p:extLst>
      <p:ext uri="{BB962C8B-B14F-4D97-AF65-F5344CB8AC3E}">
        <p14:creationId xmlns:p14="http://schemas.microsoft.com/office/powerpoint/2010/main" val="2188174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333701"/>
            <a:ext cx="8229600" cy="867370"/>
          </a:xfrm>
        </p:spPr>
        <p:txBody>
          <a:bodyPr>
            <a:spAutoFit/>
          </a:bodyPr>
          <a:lstStyle/>
          <a:p>
            <a:r>
              <a:rPr lang="en-US" dirty="0">
                <a:latin typeface="Times New Roman"/>
              </a:rPr>
              <a:t>Inflammation: Tissue Response to Injury</a:t>
            </a:r>
            <a:br>
              <a:rPr lang="en-US" dirty="0">
                <a:latin typeface="Times New Roman"/>
              </a:rPr>
            </a:br>
            <a:r>
              <a:rPr lang="en-US" altLang="en-US" sz="2800" dirty="0">
                <a:latin typeface="Times New Roman"/>
              </a:rPr>
              <a:t>(5 of 9)</a:t>
            </a:r>
            <a:endParaRPr lang="en-IN" sz="2800" dirty="0">
              <a:latin typeface="Times New Roman"/>
            </a:endParaRPr>
          </a:p>
        </p:txBody>
      </p:sp>
      <p:sp>
        <p:nvSpPr>
          <p:cNvPr id="3" name="Content Placeholder 2"/>
          <p:cNvSpPr>
            <a:spLocks noGrp="1"/>
          </p:cNvSpPr>
          <p:nvPr>
            <p:ph idx="1"/>
          </p:nvPr>
        </p:nvSpPr>
        <p:spPr>
          <a:xfrm>
            <a:off x="457581" y="1643126"/>
            <a:ext cx="8229600" cy="2031325"/>
          </a:xfrm>
        </p:spPr>
        <p:txBody>
          <a:bodyPr vert="horz" lIns="0" tIns="0" rIns="0" bIns="0" rtlCol="0">
            <a:spAutoFit/>
          </a:bodyPr>
          <a:lstStyle/>
          <a:p>
            <a:r>
              <a:rPr lang="en-US" b="1" dirty="0">
                <a:latin typeface="Arial"/>
              </a:rPr>
              <a:t>Vasodilation and increased vascular permeability</a:t>
            </a:r>
          </a:p>
          <a:p>
            <a:pPr lvl="1"/>
            <a:r>
              <a:rPr lang="en-US" dirty="0">
                <a:latin typeface="Arial"/>
              </a:rPr>
              <a:t>Vasodilation causes </a:t>
            </a:r>
            <a:r>
              <a:rPr lang="en-US" b="1" dirty="0">
                <a:latin typeface="Arial"/>
              </a:rPr>
              <a:t>hyperemia</a:t>
            </a:r>
            <a:r>
              <a:rPr lang="en-US" dirty="0">
                <a:latin typeface="Arial"/>
              </a:rPr>
              <a:t>—congestion with blood—which leads to redness and heat</a:t>
            </a:r>
          </a:p>
          <a:p>
            <a:pPr lvl="1"/>
            <a:r>
              <a:rPr lang="en-US" dirty="0">
                <a:latin typeface="Arial"/>
              </a:rPr>
              <a:t>Increased capillary permeability </a:t>
            </a:r>
            <a:r>
              <a:rPr lang="en-US" dirty="0">
                <a:latin typeface="Arial"/>
                <a:sym typeface="Wingdings" charset="0"/>
              </a:rPr>
              <a:t>causes </a:t>
            </a:r>
            <a:r>
              <a:rPr lang="en-US" b="1" dirty="0">
                <a:latin typeface="Arial"/>
              </a:rPr>
              <a:t>exudate</a:t>
            </a:r>
            <a:r>
              <a:rPr lang="en-US" dirty="0">
                <a:latin typeface="Arial"/>
              </a:rPr>
              <a:t>—fluid containing clotting factors and antibodies—to leak into tissue</a:t>
            </a:r>
          </a:p>
          <a:p>
            <a:pPr lvl="2"/>
            <a:r>
              <a:rPr lang="en-US" dirty="0">
                <a:latin typeface="Arial"/>
              </a:rPr>
              <a:t>Results in local swelling (edema)</a:t>
            </a:r>
          </a:p>
          <a:p>
            <a:pPr lvl="2"/>
            <a:r>
              <a:rPr lang="en-US" dirty="0">
                <a:latin typeface="Arial"/>
              </a:rPr>
              <a:t>Swelling also pushes on nerve endings, resulting in</a:t>
            </a:r>
            <a:r>
              <a:rPr lang="en-US" dirty="0">
                <a:latin typeface="Arial"/>
                <a:sym typeface="Wingdings" charset="0"/>
              </a:rPr>
              <a:t> pain</a:t>
            </a:r>
          </a:p>
        </p:txBody>
      </p:sp>
    </p:spTree>
    <p:extLst>
      <p:ext uri="{BB962C8B-B14F-4D97-AF65-F5344CB8AC3E}">
        <p14:creationId xmlns:p14="http://schemas.microsoft.com/office/powerpoint/2010/main" val="176332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333701"/>
            <a:ext cx="8229600" cy="867370"/>
          </a:xfrm>
        </p:spPr>
        <p:txBody>
          <a:bodyPr>
            <a:spAutoFit/>
          </a:bodyPr>
          <a:lstStyle/>
          <a:p>
            <a:r>
              <a:rPr lang="en-US" dirty="0">
                <a:latin typeface="Times New Roman"/>
              </a:rPr>
              <a:t>Inflammation: Tissue Response to Injury</a:t>
            </a:r>
            <a:br>
              <a:rPr lang="en-US" dirty="0">
                <a:latin typeface="Times New Roman"/>
              </a:rPr>
            </a:br>
            <a:r>
              <a:rPr lang="en-US" altLang="en-US" sz="2800" dirty="0">
                <a:latin typeface="Times New Roman"/>
              </a:rPr>
              <a:t>(6 of 9)</a:t>
            </a:r>
            <a:endParaRPr lang="en-IN" sz="2800" dirty="0">
              <a:latin typeface="Times New Roman"/>
            </a:endParaRPr>
          </a:p>
        </p:txBody>
      </p:sp>
      <p:sp>
        <p:nvSpPr>
          <p:cNvPr id="3" name="Content Placeholder 2"/>
          <p:cNvSpPr>
            <a:spLocks noGrp="1"/>
          </p:cNvSpPr>
          <p:nvPr>
            <p:ph idx="1"/>
          </p:nvPr>
        </p:nvSpPr>
        <p:spPr>
          <a:xfrm>
            <a:off x="457581" y="1643126"/>
            <a:ext cx="8229600" cy="2677656"/>
          </a:xfrm>
        </p:spPr>
        <p:txBody>
          <a:bodyPr vert="horz" lIns="0" tIns="0" rIns="0" bIns="0" rtlCol="0">
            <a:spAutoFit/>
          </a:bodyPr>
          <a:lstStyle/>
          <a:p>
            <a:r>
              <a:rPr lang="en-US" b="1" dirty="0">
                <a:latin typeface="Arial"/>
              </a:rPr>
              <a:t>Vasodilation and increased vascular permeability </a:t>
            </a:r>
            <a:r>
              <a:rPr lang="en-US" b="1" dirty="0"/>
              <a:t>(cont.)</a:t>
            </a:r>
            <a:endParaRPr lang="en-US" b="1" dirty="0">
              <a:latin typeface="Arial"/>
            </a:endParaRPr>
          </a:p>
          <a:p>
            <a:pPr lvl="1"/>
            <a:r>
              <a:rPr lang="en-US" dirty="0">
                <a:latin typeface="Arial"/>
                <a:sym typeface="Wingdings" charset="0"/>
              </a:rPr>
              <a:t>Pain can also result from release of toxins from bacteria or released prostaglandins and kinins</a:t>
            </a:r>
            <a:endParaRPr lang="en-US" dirty="0">
              <a:latin typeface="Arial"/>
            </a:endParaRPr>
          </a:p>
          <a:p>
            <a:pPr lvl="1"/>
            <a:r>
              <a:rPr lang="en-US" dirty="0">
                <a:latin typeface="Arial"/>
              </a:rPr>
              <a:t>Benefits of edema</a:t>
            </a:r>
          </a:p>
          <a:p>
            <a:pPr lvl="2"/>
            <a:r>
              <a:rPr lang="en-US" dirty="0">
                <a:latin typeface="Arial"/>
              </a:rPr>
              <a:t>Surge of fluid in tissue sweeps foreign material into lymphatic vessels for processing in lymph nodes</a:t>
            </a:r>
          </a:p>
          <a:p>
            <a:pPr lvl="2"/>
            <a:r>
              <a:rPr lang="en-US" dirty="0">
                <a:latin typeface="Arial"/>
              </a:rPr>
              <a:t>Delivers clotting proteins and complement to area</a:t>
            </a:r>
          </a:p>
          <a:p>
            <a:pPr lvl="3"/>
            <a:r>
              <a:rPr lang="en-US" dirty="0">
                <a:latin typeface="Arial"/>
              </a:rPr>
              <a:t>Clotting factors form fibrin mesh that acts as scaffold for repair</a:t>
            </a:r>
          </a:p>
          <a:p>
            <a:pPr lvl="4"/>
            <a:r>
              <a:rPr lang="en-US" dirty="0">
                <a:latin typeface="Arial"/>
              </a:rPr>
              <a:t>Mesh also isolates injured area so invaders cannot spread</a:t>
            </a:r>
          </a:p>
        </p:txBody>
      </p:sp>
    </p:spTree>
    <p:extLst>
      <p:ext uri="{BB962C8B-B14F-4D97-AF65-F5344CB8AC3E}">
        <p14:creationId xmlns:p14="http://schemas.microsoft.com/office/powerpoint/2010/main" val="1763323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333701"/>
            <a:ext cx="8229600" cy="867370"/>
          </a:xfrm>
        </p:spPr>
        <p:txBody>
          <a:bodyPr>
            <a:spAutoFit/>
          </a:bodyPr>
          <a:lstStyle/>
          <a:p>
            <a:r>
              <a:rPr lang="en-US" dirty="0">
                <a:latin typeface="Times New Roman"/>
              </a:rPr>
              <a:t>Inflammation: Tissue Response to Injury</a:t>
            </a:r>
            <a:br>
              <a:rPr lang="en-US" dirty="0">
                <a:latin typeface="Times New Roman"/>
              </a:rPr>
            </a:br>
            <a:r>
              <a:rPr lang="en-US" altLang="en-US" sz="2800" dirty="0">
                <a:latin typeface="Times New Roman"/>
              </a:rPr>
              <a:t>(7 of 9)</a:t>
            </a:r>
            <a:endParaRPr lang="en-IN" sz="2800" dirty="0">
              <a:latin typeface="Times New Roman"/>
            </a:endParaRPr>
          </a:p>
        </p:txBody>
      </p:sp>
      <p:sp>
        <p:nvSpPr>
          <p:cNvPr id="3" name="Content Placeholder 2"/>
          <p:cNvSpPr>
            <a:spLocks noGrp="1"/>
          </p:cNvSpPr>
          <p:nvPr>
            <p:ph idx="1"/>
          </p:nvPr>
        </p:nvSpPr>
        <p:spPr>
          <a:xfrm>
            <a:off x="457581" y="1643126"/>
            <a:ext cx="8229600" cy="2146742"/>
          </a:xfrm>
        </p:spPr>
        <p:txBody>
          <a:bodyPr vert="horz" lIns="0" tIns="0" rIns="0" bIns="0" rtlCol="0">
            <a:spAutoFit/>
          </a:bodyPr>
          <a:lstStyle/>
          <a:p>
            <a:r>
              <a:rPr lang="en-US" b="1" dirty="0">
                <a:latin typeface="Arial"/>
              </a:rPr>
              <a:t>Phagocyte mobilization</a:t>
            </a:r>
          </a:p>
          <a:p>
            <a:pPr lvl="1"/>
            <a:r>
              <a:rPr lang="en-US" dirty="0">
                <a:latin typeface="Arial"/>
              </a:rPr>
              <a:t>Neutrophils flood area first; macrophages follow</a:t>
            </a:r>
          </a:p>
          <a:p>
            <a:pPr lvl="1"/>
            <a:r>
              <a:rPr lang="en-US" dirty="0">
                <a:latin typeface="Arial"/>
              </a:rPr>
              <a:t>If inflammation is due to pathogens, complement is activated; adaptive immunity elements arrive</a:t>
            </a:r>
          </a:p>
          <a:p>
            <a:r>
              <a:rPr lang="en-US" dirty="0">
                <a:latin typeface="Arial"/>
              </a:rPr>
              <a:t>Steps for phagocyte mobilization</a:t>
            </a:r>
          </a:p>
          <a:p>
            <a:pPr marL="801688" lvl="1" indent="-344488">
              <a:buFont typeface="+mj-lt"/>
              <a:buAutoNum type="arabicPeriod"/>
            </a:pPr>
            <a:r>
              <a:rPr lang="en-US" b="1" dirty="0">
                <a:latin typeface="Arial"/>
              </a:rPr>
              <a:t>Leukocytosis</a:t>
            </a:r>
            <a:r>
              <a:rPr lang="en-US" dirty="0">
                <a:latin typeface="Arial"/>
              </a:rPr>
              <a:t>: release of neutrophils from bone </a:t>
            </a:r>
            <a:br>
              <a:rPr lang="en-US" dirty="0">
                <a:latin typeface="Arial"/>
              </a:rPr>
            </a:br>
            <a:r>
              <a:rPr lang="en-US" dirty="0">
                <a:latin typeface="Arial"/>
              </a:rPr>
              <a:t>marrow in response to </a:t>
            </a:r>
            <a:r>
              <a:rPr lang="en-US" b="1" dirty="0">
                <a:latin typeface="Arial"/>
              </a:rPr>
              <a:t>leukocytosis-inducing factors </a:t>
            </a:r>
            <a:r>
              <a:rPr lang="en-US" dirty="0">
                <a:latin typeface="Arial"/>
              </a:rPr>
              <a:t>from injured cells</a:t>
            </a:r>
          </a:p>
        </p:txBody>
      </p:sp>
    </p:spTree>
    <p:extLst>
      <p:ext uri="{BB962C8B-B14F-4D97-AF65-F5344CB8AC3E}">
        <p14:creationId xmlns:p14="http://schemas.microsoft.com/office/powerpoint/2010/main" val="1763323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333701"/>
            <a:ext cx="8229600" cy="867370"/>
          </a:xfrm>
        </p:spPr>
        <p:txBody>
          <a:bodyPr>
            <a:spAutoFit/>
          </a:bodyPr>
          <a:lstStyle/>
          <a:p>
            <a:r>
              <a:rPr lang="en-US" dirty="0">
                <a:latin typeface="Times New Roman"/>
              </a:rPr>
              <a:t>Inflammation: Tissue Response to Injury</a:t>
            </a:r>
            <a:br>
              <a:rPr lang="en-US" dirty="0">
                <a:latin typeface="Times New Roman"/>
              </a:rPr>
            </a:br>
            <a:r>
              <a:rPr lang="en-US" altLang="en-US" sz="2800" dirty="0">
                <a:latin typeface="Times New Roman"/>
              </a:rPr>
              <a:t>(8 of 9)</a:t>
            </a:r>
            <a:endParaRPr lang="en-IN" sz="2800" dirty="0">
              <a:latin typeface="Times New Roman"/>
            </a:endParaRPr>
          </a:p>
        </p:txBody>
      </p:sp>
      <p:sp>
        <p:nvSpPr>
          <p:cNvPr id="3" name="Content Placeholder 2"/>
          <p:cNvSpPr>
            <a:spLocks noGrp="1"/>
          </p:cNvSpPr>
          <p:nvPr>
            <p:ph idx="1"/>
          </p:nvPr>
        </p:nvSpPr>
        <p:spPr>
          <a:xfrm>
            <a:off x="457581" y="1643126"/>
            <a:ext cx="8229600" cy="1631216"/>
          </a:xfrm>
        </p:spPr>
        <p:txBody>
          <a:bodyPr vert="horz" lIns="0" tIns="0" rIns="0" bIns="0" rtlCol="0">
            <a:spAutoFit/>
          </a:bodyPr>
          <a:lstStyle/>
          <a:p>
            <a:r>
              <a:rPr lang="en-US" dirty="0">
                <a:latin typeface="Arial"/>
              </a:rPr>
              <a:t>Steps for phagocyte mobilization </a:t>
            </a:r>
            <a:r>
              <a:rPr lang="en-US" dirty="0"/>
              <a:t>(cont.)</a:t>
            </a:r>
            <a:endParaRPr lang="en-US" dirty="0">
              <a:latin typeface="Arial"/>
            </a:endParaRPr>
          </a:p>
          <a:p>
            <a:pPr marL="806450" lvl="1" indent="-349250">
              <a:buNone/>
              <a:tabLst>
                <a:tab pos="806450" algn="l"/>
              </a:tabLst>
            </a:pPr>
            <a:r>
              <a:rPr lang="en-US" b="1" dirty="0">
                <a:solidFill>
                  <a:schemeClr val="bg2"/>
                </a:solidFill>
                <a:latin typeface="Arial"/>
              </a:rPr>
              <a:t>2.	</a:t>
            </a:r>
            <a:r>
              <a:rPr lang="en-US" b="1" dirty="0">
                <a:latin typeface="Arial"/>
              </a:rPr>
              <a:t>Margination</a:t>
            </a:r>
            <a:r>
              <a:rPr lang="en-US" dirty="0">
                <a:latin typeface="Arial"/>
              </a:rPr>
              <a:t>: endothelial cells of capillaries in inflamed area project cell adhesion molecules (CAMs) into vessel lumen that grab onto passing neutrophils, causing them to slow and roll along, clinging to vessel wall</a:t>
            </a:r>
          </a:p>
          <a:p>
            <a:pPr marL="717550" lvl="1" indent="-260350">
              <a:buNone/>
              <a:tabLst>
                <a:tab pos="806450" algn="l"/>
              </a:tabLst>
            </a:pPr>
            <a:r>
              <a:rPr lang="en-US" b="1" dirty="0">
                <a:solidFill>
                  <a:schemeClr val="bg2"/>
                </a:solidFill>
                <a:latin typeface="Arial"/>
              </a:rPr>
              <a:t>3. 		</a:t>
            </a:r>
            <a:r>
              <a:rPr lang="en-US" b="1" dirty="0">
                <a:latin typeface="Arial"/>
              </a:rPr>
              <a:t>Diapedesis: </a:t>
            </a:r>
            <a:r>
              <a:rPr lang="en-US" dirty="0">
                <a:latin typeface="Arial"/>
              </a:rPr>
              <a:t>neutrophils flatten and squeeze between endothelial cells, moving 	into interstitial spaces</a:t>
            </a:r>
          </a:p>
        </p:txBody>
      </p:sp>
    </p:spTree>
    <p:extLst>
      <p:ext uri="{BB962C8B-B14F-4D97-AF65-F5344CB8AC3E}">
        <p14:creationId xmlns:p14="http://schemas.microsoft.com/office/powerpoint/2010/main" val="1763323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333701"/>
            <a:ext cx="8229600" cy="867370"/>
          </a:xfrm>
        </p:spPr>
        <p:txBody>
          <a:bodyPr>
            <a:spAutoFit/>
          </a:bodyPr>
          <a:lstStyle/>
          <a:p>
            <a:r>
              <a:rPr lang="en-US" dirty="0">
                <a:latin typeface="Times New Roman"/>
              </a:rPr>
              <a:t>Inflammation: Tissue Response to Injury</a:t>
            </a:r>
            <a:br>
              <a:rPr lang="en-US" dirty="0">
                <a:latin typeface="Times New Roman"/>
              </a:rPr>
            </a:br>
            <a:r>
              <a:rPr lang="en-US" altLang="en-US" sz="2800" dirty="0">
                <a:latin typeface="Times New Roman"/>
              </a:rPr>
              <a:t>(9 of 9)</a:t>
            </a:r>
            <a:endParaRPr lang="en-IN" sz="2800" dirty="0">
              <a:latin typeface="Times New Roman"/>
            </a:endParaRPr>
          </a:p>
        </p:txBody>
      </p:sp>
      <p:sp>
        <p:nvSpPr>
          <p:cNvPr id="3" name="Content Placeholder 2"/>
          <p:cNvSpPr>
            <a:spLocks noGrp="1"/>
          </p:cNvSpPr>
          <p:nvPr>
            <p:ph idx="1"/>
          </p:nvPr>
        </p:nvSpPr>
        <p:spPr>
          <a:xfrm>
            <a:off x="457581" y="1643126"/>
            <a:ext cx="8229600" cy="2031325"/>
          </a:xfrm>
        </p:spPr>
        <p:txBody>
          <a:bodyPr vert="horz" lIns="0" tIns="0" rIns="0" bIns="0" rtlCol="0">
            <a:spAutoFit/>
          </a:bodyPr>
          <a:lstStyle/>
          <a:p>
            <a:r>
              <a:rPr lang="en-US" dirty="0">
                <a:latin typeface="Arial"/>
              </a:rPr>
              <a:t>Steps for phagocyte mobilization </a:t>
            </a:r>
            <a:r>
              <a:rPr lang="en-US" dirty="0"/>
              <a:t>(cont.)</a:t>
            </a:r>
            <a:endParaRPr lang="en-US" dirty="0">
              <a:latin typeface="Arial"/>
            </a:endParaRPr>
          </a:p>
          <a:p>
            <a:pPr marL="806450" lvl="1" indent="-349250">
              <a:buFont typeface="Arial" panose="020B0604020202020204" pitchFamily="34" charset="0"/>
              <a:buNone/>
            </a:pPr>
            <a:r>
              <a:rPr lang="en-US" b="1" dirty="0">
                <a:solidFill>
                  <a:schemeClr val="bg2"/>
                </a:solidFill>
                <a:latin typeface="Arial"/>
              </a:rPr>
              <a:t>4. 	</a:t>
            </a:r>
            <a:r>
              <a:rPr lang="en-US" b="1" dirty="0">
                <a:latin typeface="Arial"/>
              </a:rPr>
              <a:t>Chemotaxis: </a:t>
            </a:r>
            <a:r>
              <a:rPr lang="en-US" dirty="0">
                <a:latin typeface="Arial"/>
              </a:rPr>
              <a:t>inflammatory chemicals act as </a:t>
            </a:r>
            <a:r>
              <a:rPr lang="en-US" b="1" dirty="0">
                <a:latin typeface="Arial"/>
              </a:rPr>
              <a:t>chemotactic agents </a:t>
            </a:r>
            <a:r>
              <a:rPr lang="en-US" dirty="0">
                <a:latin typeface="Arial"/>
              </a:rPr>
              <a:t>that promote positive chemotaxis of neutrophils toward injured area</a:t>
            </a:r>
          </a:p>
          <a:p>
            <a:pPr lvl="1"/>
            <a:r>
              <a:rPr lang="en-US" dirty="0">
                <a:latin typeface="Arial"/>
              </a:rPr>
              <a:t>As attack continues, monocytes arrive later</a:t>
            </a:r>
          </a:p>
          <a:p>
            <a:pPr lvl="2"/>
            <a:r>
              <a:rPr lang="en-US" dirty="0">
                <a:latin typeface="Arial"/>
              </a:rPr>
              <a:t>12 hours after leaving bloodstream, </a:t>
            </a:r>
            <a:r>
              <a:rPr lang="en-US" dirty="0">
                <a:latin typeface="Arial"/>
                <a:sym typeface="Wingdings" charset="0"/>
              </a:rPr>
              <a:t>they are transformed into macrophages</a:t>
            </a:r>
          </a:p>
          <a:p>
            <a:pPr lvl="2"/>
            <a:r>
              <a:rPr lang="en-US" dirty="0">
                <a:latin typeface="Arial"/>
                <a:sym typeface="Wingdings" charset="0"/>
              </a:rPr>
              <a:t>These “late-arrivers” replace dying neutrophils and remain for cleanup prior to repair</a:t>
            </a:r>
          </a:p>
        </p:txBody>
      </p:sp>
    </p:spTree>
    <p:extLst>
      <p:ext uri="{BB962C8B-B14F-4D97-AF65-F5344CB8AC3E}">
        <p14:creationId xmlns:p14="http://schemas.microsoft.com/office/powerpoint/2010/main" val="1763323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85800"/>
            <a:ext cx="8229600" cy="523220"/>
          </a:xfrm>
        </p:spPr>
        <p:txBody>
          <a:bodyPr>
            <a:spAutoFit/>
          </a:bodyPr>
          <a:lstStyle/>
          <a:p>
            <a:r>
              <a:rPr lang="en-US" dirty="0">
                <a:latin typeface="Times New Roman"/>
              </a:rPr>
              <a:t>Phagocyte Mobilization </a:t>
            </a:r>
            <a:r>
              <a:rPr lang="en-US" altLang="en-US" sz="2800" dirty="0">
                <a:latin typeface="Times New Roman"/>
              </a:rPr>
              <a:t>(1 of 4)</a:t>
            </a:r>
            <a:endParaRPr lang="en-US" sz="2800" dirty="0">
              <a:latin typeface="Times New Roman"/>
            </a:endParaRPr>
          </a:p>
        </p:txBody>
      </p:sp>
      <p:pic>
        <p:nvPicPr>
          <p:cNvPr id="8194" name="Picture 2" descr="This figure is an illustration of a cross section of skin that has been injured by being punctured by a tack which has compromised the epidermis and dermis layers. Bacteria are shown to invade the injury, and it is noted that inflammatory chemicals diffusing from the inflamed site act as chemotactic agents. Also shown is a cross section of a capillary wall showing the basement membrane and endothelium, as well as the 4 steps involved in phagocyte mobilization of a neutrophil from blood to injured site:&#10;- Step 1: Leukocytosis – neutrophils enter blood from bone m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00200"/>
            <a:ext cx="4472365" cy="41790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17590"/>
            <a:ext cx="8229600" cy="246221"/>
          </a:xfrm>
        </p:spPr>
        <p:txBody>
          <a:bodyPr/>
          <a:lstStyle/>
          <a:p>
            <a:r>
              <a:rPr lang="en-US" b="1" dirty="0">
                <a:solidFill>
                  <a:srgbClr val="007FA3"/>
                </a:solidFill>
              </a:rPr>
              <a:t>Figure 21.3 </a:t>
            </a:r>
            <a:r>
              <a:rPr lang="en-US" dirty="0"/>
              <a:t>Phagocyte mobilization.</a:t>
            </a:r>
          </a:p>
        </p:txBody>
      </p:sp>
    </p:spTree>
    <p:extLst>
      <p:ext uri="{BB962C8B-B14F-4D97-AF65-F5344CB8AC3E}">
        <p14:creationId xmlns:p14="http://schemas.microsoft.com/office/powerpoint/2010/main" val="652551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85800"/>
            <a:ext cx="8229600" cy="523220"/>
          </a:xfrm>
        </p:spPr>
        <p:txBody>
          <a:bodyPr>
            <a:spAutoFit/>
          </a:bodyPr>
          <a:lstStyle/>
          <a:p>
            <a:r>
              <a:rPr lang="en-US" dirty="0">
                <a:latin typeface="Times New Roman"/>
              </a:rPr>
              <a:t>Phagocyte Mobilization </a:t>
            </a:r>
            <a:r>
              <a:rPr lang="en-US" altLang="en-US" sz="2800" dirty="0">
                <a:latin typeface="Times New Roman"/>
              </a:rPr>
              <a:t>(2 of 4)</a:t>
            </a:r>
            <a:endParaRPr lang="en-US" sz="2800" dirty="0">
              <a:latin typeface="Times New Roman"/>
            </a:endParaRPr>
          </a:p>
        </p:txBody>
      </p:sp>
      <p:pic>
        <p:nvPicPr>
          <p:cNvPr id="9218" name="Picture 2" descr="This figure is an illustration of a cross section of skin that has been injured by being punctured by a tack which has compromised the epidermis and dermis layers. Bacteria are shown to invade the injury, and it is noted that inflammatory chemicals diffusing from the inflamed site act as chemotactic agents. Also shown is a cross section of a capillary wall showing the basement membrane and endothelium, as well as the 4 steps involved in phagocyte mobilization of a neutrophil from blood to injured site:&#10;- Step 1: Leukocytosis – neutrophils enter blood from bone marrow.&#10;- Step 2: Margination – neutrophils cling to capillary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975" y="1600199"/>
            <a:ext cx="4495225" cy="4191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US" b="1" dirty="0">
                <a:solidFill>
                  <a:srgbClr val="007FA3"/>
                </a:solidFill>
              </a:rPr>
              <a:t>Figure 21.3 </a:t>
            </a:r>
            <a:r>
              <a:rPr lang="en-US" dirty="0"/>
              <a:t>Phagocyte mobilization.</a:t>
            </a:r>
          </a:p>
        </p:txBody>
      </p:sp>
    </p:spTree>
    <p:extLst>
      <p:ext uri="{BB962C8B-B14F-4D97-AF65-F5344CB8AC3E}">
        <p14:creationId xmlns:p14="http://schemas.microsoft.com/office/powerpoint/2010/main" val="3453732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85800"/>
            <a:ext cx="8229600" cy="523220"/>
          </a:xfrm>
        </p:spPr>
        <p:txBody>
          <a:bodyPr>
            <a:spAutoFit/>
          </a:bodyPr>
          <a:lstStyle/>
          <a:p>
            <a:r>
              <a:rPr lang="en-US" dirty="0">
                <a:latin typeface="Times New Roman"/>
              </a:rPr>
              <a:t>Phagocyte Mobilization </a:t>
            </a:r>
            <a:r>
              <a:rPr lang="en-US" altLang="en-US" sz="2800" dirty="0">
                <a:latin typeface="Times New Roman"/>
              </a:rPr>
              <a:t>(3 of 4)</a:t>
            </a:r>
            <a:endParaRPr lang="en-US" sz="2800" dirty="0">
              <a:latin typeface="Times New Roman"/>
            </a:endParaRPr>
          </a:p>
        </p:txBody>
      </p:sp>
      <p:pic>
        <p:nvPicPr>
          <p:cNvPr id="10242" name="Picture 2" descr="This figure is an illustration of a cross section of skin that has been injured by being punctured by a tack which has compromised the epidermis and dermis layers. Bacteria are shown to invade the injury, and it is noted that inflammatory chemicals diffusing from the inflamed site act as chemotactic agents. Also shown is a cross section of a capillary wall showing the basement membrane and endothelium, as well as the 4 steps involved in phagocyte mobilization of a neutrophil from blood to injured site:&#10;- Step 1: Leukocytosis – neutrophils enter blood from bone marrow.&#10;- Step 2: Margination – neutrophils cling to capillary wall.&#10;- Step 3: Diapedesis – neutrophils flatten and squeeze out of capill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98034"/>
            <a:ext cx="4495800" cy="4193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US" b="1" dirty="0">
                <a:solidFill>
                  <a:srgbClr val="007FA3"/>
                </a:solidFill>
              </a:rPr>
              <a:t>Figure 21.3 </a:t>
            </a:r>
            <a:r>
              <a:rPr lang="en-US" dirty="0"/>
              <a:t>Phagocyte mobilization.</a:t>
            </a:r>
          </a:p>
        </p:txBody>
      </p:sp>
    </p:spTree>
    <p:extLst>
      <p:ext uri="{BB962C8B-B14F-4D97-AF65-F5344CB8AC3E}">
        <p14:creationId xmlns:p14="http://schemas.microsoft.com/office/powerpoint/2010/main" val="345373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685800"/>
            <a:ext cx="8229600" cy="523220"/>
          </a:xfrm>
        </p:spPr>
        <p:txBody>
          <a:bodyPr>
            <a:spAutoFit/>
          </a:bodyPr>
          <a:lstStyle/>
          <a:p>
            <a:r>
              <a:rPr lang="en-US" altLang="en-US" dirty="0">
                <a:latin typeface="Times New Roman"/>
              </a:rPr>
              <a:t>The Immune System </a:t>
            </a:r>
            <a:r>
              <a:rPr lang="en-US" altLang="en-US" sz="2800" dirty="0">
                <a:latin typeface="Times New Roman"/>
              </a:rPr>
              <a:t>(1 of 2)</a:t>
            </a:r>
          </a:p>
        </p:txBody>
      </p:sp>
      <p:sp>
        <p:nvSpPr>
          <p:cNvPr id="4" name="Content Placeholder 3"/>
          <p:cNvSpPr>
            <a:spLocks noGrp="1"/>
          </p:cNvSpPr>
          <p:nvPr>
            <p:ph idx="1"/>
          </p:nvPr>
        </p:nvSpPr>
        <p:spPr>
          <a:xfrm>
            <a:off x="457581" y="1643126"/>
            <a:ext cx="8229600" cy="3116238"/>
          </a:xfrm>
        </p:spPr>
        <p:txBody>
          <a:bodyPr>
            <a:spAutoFit/>
          </a:bodyPr>
          <a:lstStyle/>
          <a:p>
            <a:r>
              <a:rPr lang="en-US" b="1" dirty="0">
                <a:latin typeface="Arial"/>
              </a:rPr>
              <a:t>Immune system </a:t>
            </a:r>
            <a:r>
              <a:rPr lang="en-US" dirty="0">
                <a:latin typeface="Arial"/>
              </a:rPr>
              <a:t>provides resistance to disease</a:t>
            </a:r>
          </a:p>
          <a:p>
            <a:r>
              <a:rPr lang="en-US" dirty="0">
                <a:latin typeface="Arial"/>
              </a:rPr>
              <a:t>Made up of two intrinsic systems</a:t>
            </a:r>
          </a:p>
          <a:p>
            <a:pPr lvl="1"/>
            <a:r>
              <a:rPr lang="en-US" b="1" dirty="0">
                <a:latin typeface="Arial"/>
              </a:rPr>
              <a:t>Innate (nonspecific) defense system</a:t>
            </a:r>
          </a:p>
          <a:p>
            <a:pPr lvl="2"/>
            <a:r>
              <a:rPr lang="en-US" dirty="0">
                <a:latin typeface="Arial"/>
              </a:rPr>
              <a:t>Constitutes </a:t>
            </a:r>
            <a:r>
              <a:rPr lang="en-US" i="1" dirty="0">
                <a:latin typeface="Arial"/>
              </a:rPr>
              <a:t>first</a:t>
            </a:r>
            <a:r>
              <a:rPr lang="en-US" dirty="0">
                <a:latin typeface="Arial"/>
              </a:rPr>
              <a:t> and </a:t>
            </a:r>
            <a:r>
              <a:rPr lang="en-US" i="1" dirty="0">
                <a:latin typeface="Arial"/>
              </a:rPr>
              <a:t>second</a:t>
            </a:r>
            <a:r>
              <a:rPr lang="en-US" dirty="0">
                <a:latin typeface="Arial"/>
              </a:rPr>
              <a:t> </a:t>
            </a:r>
            <a:r>
              <a:rPr lang="en-US" i="1" dirty="0">
                <a:latin typeface="Arial"/>
              </a:rPr>
              <a:t>lines of defense</a:t>
            </a:r>
          </a:p>
          <a:p>
            <a:pPr lvl="3"/>
            <a:r>
              <a:rPr lang="en-US" i="1" dirty="0">
                <a:latin typeface="Arial"/>
              </a:rPr>
              <a:t>First line of defense</a:t>
            </a:r>
            <a:r>
              <a:rPr lang="en-US" dirty="0">
                <a:latin typeface="Arial"/>
              </a:rPr>
              <a:t>: external body membranes (skin and mucosae)</a:t>
            </a:r>
          </a:p>
          <a:p>
            <a:pPr lvl="3"/>
            <a:r>
              <a:rPr lang="en-US" i="1" dirty="0">
                <a:latin typeface="Arial"/>
              </a:rPr>
              <a:t>Second line of defense</a:t>
            </a:r>
            <a:r>
              <a:rPr lang="en-US" dirty="0">
                <a:latin typeface="Arial"/>
              </a:rPr>
              <a:t>: antimicrobial proteins, phagocytes, and other cells (inhibit spread of invaders; inflammation most important mechanism)</a:t>
            </a:r>
          </a:p>
          <a:p>
            <a:pPr lvl="1"/>
            <a:r>
              <a:rPr lang="en-US" b="1" dirty="0">
                <a:latin typeface="Arial"/>
              </a:rPr>
              <a:t>Adaptive</a:t>
            </a:r>
            <a:r>
              <a:rPr lang="en-US" dirty="0">
                <a:latin typeface="Arial"/>
              </a:rPr>
              <a:t> (</a:t>
            </a:r>
            <a:r>
              <a:rPr lang="en-US" b="1" dirty="0">
                <a:latin typeface="Arial"/>
              </a:rPr>
              <a:t>specific</a:t>
            </a:r>
            <a:r>
              <a:rPr lang="en-US" dirty="0">
                <a:latin typeface="Arial"/>
              </a:rPr>
              <a:t>) </a:t>
            </a:r>
            <a:r>
              <a:rPr lang="en-US" b="1" dirty="0">
                <a:latin typeface="Arial"/>
              </a:rPr>
              <a:t>defense system</a:t>
            </a:r>
          </a:p>
          <a:p>
            <a:pPr lvl="2"/>
            <a:r>
              <a:rPr lang="en-US" i="1" dirty="0">
                <a:latin typeface="Arial"/>
              </a:rPr>
              <a:t>Third</a:t>
            </a:r>
            <a:r>
              <a:rPr lang="en-US" dirty="0">
                <a:latin typeface="Arial"/>
              </a:rPr>
              <a:t> </a:t>
            </a:r>
            <a:r>
              <a:rPr lang="en-US" i="1" dirty="0">
                <a:latin typeface="Arial"/>
              </a:rPr>
              <a:t>line of defense</a:t>
            </a:r>
            <a:r>
              <a:rPr lang="en-US" dirty="0">
                <a:latin typeface="Arial"/>
              </a:rPr>
              <a:t> attacks </a:t>
            </a:r>
            <a:r>
              <a:rPr lang="en-US" i="1" dirty="0">
                <a:latin typeface="Arial"/>
              </a:rPr>
              <a:t>particular</a:t>
            </a:r>
            <a:r>
              <a:rPr lang="en-US" dirty="0">
                <a:latin typeface="Arial"/>
              </a:rPr>
              <a:t>  foreign substances (takes longer to react than innate)</a:t>
            </a:r>
          </a:p>
        </p:txBody>
      </p:sp>
    </p:spTree>
    <p:extLst>
      <p:ext uri="{BB962C8B-B14F-4D97-AF65-F5344CB8AC3E}">
        <p14:creationId xmlns:p14="http://schemas.microsoft.com/office/powerpoint/2010/main" val="2100859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a:latin typeface="Times New Roman"/>
              </a:rPr>
              <a:t>Phagocyte Mobilization </a:t>
            </a:r>
            <a:r>
              <a:rPr lang="en-US" altLang="en-US" sz="2800" dirty="0">
                <a:latin typeface="Times New Roman"/>
              </a:rPr>
              <a:t>(4 of 4)</a:t>
            </a:r>
            <a:endParaRPr lang="en-US" sz="2800" dirty="0">
              <a:latin typeface="Times New Roman"/>
            </a:endParaRPr>
          </a:p>
        </p:txBody>
      </p:sp>
      <p:sp>
        <p:nvSpPr>
          <p:cNvPr id="3" name="Content Placeholder 2"/>
          <p:cNvSpPr>
            <a:spLocks noGrp="1"/>
          </p:cNvSpPr>
          <p:nvPr>
            <p:ph sz="quarter" idx="13"/>
          </p:nvPr>
        </p:nvSpPr>
        <p:spPr>
          <a:xfrm>
            <a:off x="457200" y="5911780"/>
            <a:ext cx="8229600" cy="251901"/>
          </a:xfrm>
        </p:spPr>
        <p:txBody>
          <a:bodyPr/>
          <a:lstStyle/>
          <a:p>
            <a:r>
              <a:rPr lang="en-US" b="1" dirty="0">
                <a:solidFill>
                  <a:srgbClr val="007FA3"/>
                </a:solidFill>
              </a:rPr>
              <a:t>Figure 21.3 </a:t>
            </a:r>
            <a:r>
              <a:rPr lang="en-US" dirty="0"/>
              <a:t>Phagocyte mobilization.</a:t>
            </a:r>
          </a:p>
          <a:p>
            <a:endParaRPr lang="en-IN" dirty="0"/>
          </a:p>
        </p:txBody>
      </p:sp>
      <p:pic>
        <p:nvPicPr>
          <p:cNvPr id="11266" name="Picture 2" descr="This figure is an illustration of a cross section of skin that has been injured by being punctured by a tack which has compromised the epidermis and dermis layers. Bacteria are shown to invade the injury, and it is noted that inflammatory chemicals diffusing from the inflamed site act as chemotactic agents. Also shown is a cross section of a capillary wall showing the basement membrane and endothelium, as well as the 4 steps involved in phagocyte mobilization of a neutrophil from blood to injured site:&#10;- Step 1: Leukocytosis – neutrophils enter blood from bone marrow.&#10;- Step 2: Margination – neutrophils cling to capillary wall.&#10;- Step 3: Diapedesis – neutrophils flatten and squeeze out of capillaries.&#10;- Step 4: Chemotaxis – neutrophils follow chemical tra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42"/>
          <a:stretch/>
        </p:blipFill>
        <p:spPr bwMode="auto">
          <a:xfrm>
            <a:off x="2481409" y="1600200"/>
            <a:ext cx="4409780"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732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85800"/>
            <a:ext cx="8229600" cy="523220"/>
          </a:xfrm>
        </p:spPr>
        <p:txBody>
          <a:bodyPr>
            <a:spAutoFit/>
          </a:bodyPr>
          <a:lstStyle/>
          <a:p>
            <a:r>
              <a:rPr lang="en-US" dirty="0">
                <a:latin typeface="Times New Roman"/>
              </a:rPr>
              <a:t>Events of Acute Inflammation</a:t>
            </a:r>
          </a:p>
        </p:txBody>
      </p:sp>
      <p:pic>
        <p:nvPicPr>
          <p:cNvPr id="2050" name="Picture 2" descr="This figure is a flowchart that illustrates the events that follow tissue injury, including physiological responses, signs of inflammation, and results. Inflammation is an internal defense, part of our innate defenses.&#10; - Tissue injury triggers:&#10;  - 1. Release of inflammatory chemicals (histamine, complement, kinins, prostaglandins,     etc.) that cause:&#10;   - Arterioles to dilate that leads to:&#10;    - Local hyperemia (increased blood flow to the injured area) that produces:&#10;     - Heat leading to:&#10;      - Locally increased temperature increases the metabolic rate of cells         which promotes:&#10;       - Healing&#10;   - Increased capillary permeability that causes&#10;    - Capillaries to leak fluid (exudate formation) that results in:&#10;     - Leaked protein-rich fluid in tissue spaces that produces:&#10;      - Swelling and pain that both can lead to:&#10;       - Possible temporary impairment of function that helps with:&#10;        - Healing&#10;     - Leaked clotting proteins that form interstitial clots that wall off  area to        prevent injury to surrounding tissue that leads to:&#10;      - A temporary fibrin patch forms the scaffolding for repair aiding in:&#10;       - Healing&#10;   -  Attract neutrophils, monocytes, and lymphocytes to area (chemotaxis) which can      then play a role in leukocytes migrating to injured area.&#10;  - 2. Release of leukocytosis-inducing factors that can trigger:&#10;   - Leukocytosis (increased numbers of white blood cells in the bloodstream) which      can cause:&#10;    - Leukocytes to migrate to the injured area, resulting in:&#10;     - Margination (leukocytes cling to capillary walls) and eventurally:&#10;      - Diapedesis (leukocytes pass through capillary walls), where they can        participate in:&#10;       - Phagocytosis of pathogens and dead tissue cells which may          result in pus formation, but will result in: &#10;         - Area being cleared of debris, resulting in:&#10;          - Healing&#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58"/>
          <a:stretch/>
        </p:blipFill>
        <p:spPr bwMode="auto">
          <a:xfrm>
            <a:off x="2545851" y="1385327"/>
            <a:ext cx="4303844" cy="43296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US" b="1" dirty="0">
                <a:solidFill>
                  <a:srgbClr val="007FA3"/>
                </a:solidFill>
              </a:rPr>
              <a:t>Figure 21.4 </a:t>
            </a:r>
            <a:r>
              <a:rPr lang="en-US" dirty="0"/>
              <a:t>Events of acute inflammation.</a:t>
            </a:r>
          </a:p>
        </p:txBody>
      </p:sp>
    </p:spTree>
    <p:extLst>
      <p:ext uri="{BB962C8B-B14F-4D97-AF65-F5344CB8AC3E}">
        <p14:creationId xmlns:p14="http://schemas.microsoft.com/office/powerpoint/2010/main" val="3734079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685800"/>
            <a:ext cx="8229600" cy="523220"/>
          </a:xfrm>
        </p:spPr>
        <p:txBody>
          <a:bodyPr>
            <a:spAutoFit/>
          </a:bodyPr>
          <a:lstStyle/>
          <a:p>
            <a:r>
              <a:rPr lang="en-US" dirty="0">
                <a:latin typeface="Times New Roman"/>
              </a:rPr>
              <a:t>Clinical – Homeostatic Imbalance 21.1 </a:t>
            </a:r>
          </a:p>
        </p:txBody>
      </p:sp>
      <p:sp>
        <p:nvSpPr>
          <p:cNvPr id="36867" name="Content Placeholder 2"/>
          <p:cNvSpPr>
            <a:spLocks noGrp="1"/>
          </p:cNvSpPr>
          <p:nvPr>
            <p:ph idx="1"/>
          </p:nvPr>
        </p:nvSpPr>
        <p:spPr>
          <a:xfrm>
            <a:off x="457581" y="1643126"/>
            <a:ext cx="8229600" cy="2639184"/>
          </a:xfrm>
        </p:spPr>
        <p:txBody>
          <a:bodyPr>
            <a:spAutoFit/>
          </a:bodyPr>
          <a:lstStyle/>
          <a:p>
            <a:r>
              <a:rPr lang="en-US" b="1" dirty="0">
                <a:latin typeface="Arial"/>
              </a:rPr>
              <a:t>Pus</a:t>
            </a:r>
            <a:r>
              <a:rPr lang="en-US" dirty="0">
                <a:latin typeface="Arial"/>
              </a:rPr>
              <a:t>: creamy yellow mixture of dead neutrophils, tissue/cells, and living/dead pathogens</a:t>
            </a:r>
          </a:p>
          <a:p>
            <a:pPr lvl="1"/>
            <a:r>
              <a:rPr lang="en-US" i="1" dirty="0">
                <a:latin typeface="Arial"/>
              </a:rPr>
              <a:t>Abscess</a:t>
            </a:r>
            <a:r>
              <a:rPr lang="en-US" dirty="0">
                <a:latin typeface="Arial"/>
              </a:rPr>
              <a:t>: collagen fibers are laid down, walling off sac of pus; may need to be surgically drained</a:t>
            </a:r>
          </a:p>
          <a:p>
            <a:r>
              <a:rPr lang="en-US" dirty="0">
                <a:latin typeface="Arial"/>
              </a:rPr>
              <a:t>Some bacteria, such as tuberculosis bacilli, resist digestion by macrophages and remain alive inside</a:t>
            </a:r>
          </a:p>
          <a:p>
            <a:pPr lvl="1"/>
            <a:r>
              <a:rPr lang="en-US" dirty="0">
                <a:latin typeface="Arial"/>
              </a:rPr>
              <a:t>Can form tumorlike growths called </a:t>
            </a:r>
            <a:r>
              <a:rPr lang="en-US" i="1" dirty="0">
                <a:latin typeface="Arial"/>
              </a:rPr>
              <a:t>granulomas</a:t>
            </a:r>
            <a:r>
              <a:rPr lang="en-US" dirty="0">
                <a:latin typeface="Arial"/>
              </a:rPr>
              <a:t>—area of infected macrophages surrounded by uninfected macrophages and outer capsule</a:t>
            </a:r>
          </a:p>
          <a:p>
            <a:pPr lvl="1"/>
            <a:r>
              <a:rPr lang="en-US" dirty="0">
                <a:latin typeface="Arial"/>
              </a:rPr>
              <a:t>Bacteria may remain inactive forever, or if person</a:t>
            </a:r>
            <a:r>
              <a:rPr lang="ja-JP" altLang="en-US" dirty="0">
                <a:latin typeface="Arial"/>
              </a:rPr>
              <a:t>’</a:t>
            </a:r>
            <a:r>
              <a:rPr lang="en-US" altLang="ja-JP" dirty="0">
                <a:latin typeface="Arial"/>
              </a:rPr>
              <a:t>s immunity decreases, may break free, become activated, and cause disease</a:t>
            </a:r>
            <a:endParaRPr lang="en-US" dirty="0">
              <a:latin typeface="Arial"/>
            </a:endParaRPr>
          </a:p>
        </p:txBody>
      </p:sp>
    </p:spTree>
    <p:extLst>
      <p:ext uri="{BB962C8B-B14F-4D97-AF65-F5344CB8AC3E}">
        <p14:creationId xmlns:p14="http://schemas.microsoft.com/office/powerpoint/2010/main" val="3684709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685800"/>
            <a:ext cx="8229600" cy="523220"/>
          </a:xfrm>
        </p:spPr>
        <p:txBody>
          <a:bodyPr>
            <a:spAutoFit/>
          </a:bodyPr>
          <a:lstStyle/>
          <a:p>
            <a:r>
              <a:rPr lang="en-US" dirty="0">
                <a:latin typeface="Times New Roman"/>
              </a:rPr>
              <a:t>Antimicrobial Proteins </a:t>
            </a:r>
            <a:r>
              <a:rPr lang="en-US" altLang="en-US" sz="2800" dirty="0">
                <a:latin typeface="Times New Roman"/>
              </a:rPr>
              <a:t>(1 of 10)</a:t>
            </a:r>
            <a:endParaRPr lang="en-US" sz="2800" dirty="0">
              <a:latin typeface="Times New Roman"/>
            </a:endParaRPr>
          </a:p>
        </p:txBody>
      </p:sp>
      <p:sp>
        <p:nvSpPr>
          <p:cNvPr id="36867" name="Content Placeholder 2"/>
          <p:cNvSpPr>
            <a:spLocks noGrp="1"/>
          </p:cNvSpPr>
          <p:nvPr>
            <p:ph idx="1"/>
          </p:nvPr>
        </p:nvSpPr>
        <p:spPr>
          <a:xfrm>
            <a:off x="457581" y="1643126"/>
            <a:ext cx="8229600" cy="1977464"/>
          </a:xfrm>
          <a:noFill/>
        </p:spPr>
        <p:txBody>
          <a:bodyPr>
            <a:spAutoFit/>
          </a:bodyPr>
          <a:lstStyle/>
          <a:p>
            <a:r>
              <a:rPr lang="en-US" b="1" dirty="0">
                <a:latin typeface="Arial"/>
              </a:rPr>
              <a:t>Antimicrobial proteins </a:t>
            </a:r>
            <a:r>
              <a:rPr lang="en-US" dirty="0">
                <a:latin typeface="Arial"/>
              </a:rPr>
              <a:t>enhance innate defense by:</a:t>
            </a:r>
          </a:p>
          <a:p>
            <a:pPr lvl="1"/>
            <a:r>
              <a:rPr lang="en-US" dirty="0">
                <a:latin typeface="Arial"/>
              </a:rPr>
              <a:t>Attacking microorganisms directly, or</a:t>
            </a:r>
          </a:p>
          <a:p>
            <a:pPr lvl="1"/>
            <a:r>
              <a:rPr lang="en-US" dirty="0">
                <a:latin typeface="Arial"/>
              </a:rPr>
              <a:t>Hindering microorganisms’ ability to reproduce</a:t>
            </a:r>
          </a:p>
          <a:p>
            <a:r>
              <a:rPr lang="en-US" dirty="0">
                <a:latin typeface="Arial"/>
              </a:rPr>
              <a:t>Most important antimicrobial proteins</a:t>
            </a:r>
          </a:p>
          <a:p>
            <a:pPr lvl="1"/>
            <a:r>
              <a:rPr lang="en-US" b="1" dirty="0">
                <a:latin typeface="Arial"/>
              </a:rPr>
              <a:t>Interferons</a:t>
            </a:r>
          </a:p>
          <a:p>
            <a:pPr lvl="1"/>
            <a:r>
              <a:rPr lang="en-US" b="1" dirty="0">
                <a:latin typeface="Arial"/>
              </a:rPr>
              <a:t>Complement proteins</a:t>
            </a:r>
          </a:p>
        </p:txBody>
      </p:sp>
    </p:spTree>
    <p:extLst>
      <p:ext uri="{BB962C8B-B14F-4D97-AF65-F5344CB8AC3E}">
        <p14:creationId xmlns:p14="http://schemas.microsoft.com/office/powerpoint/2010/main" val="2444800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685800"/>
            <a:ext cx="8229600" cy="523220"/>
          </a:xfrm>
        </p:spPr>
        <p:txBody>
          <a:bodyPr>
            <a:spAutoFit/>
          </a:bodyPr>
          <a:lstStyle/>
          <a:p>
            <a:r>
              <a:rPr lang="en-US" dirty="0">
                <a:latin typeface="Times New Roman"/>
              </a:rPr>
              <a:t>Antimicrobial Proteins </a:t>
            </a:r>
            <a:r>
              <a:rPr lang="en-US" altLang="en-US" sz="2800" dirty="0">
                <a:latin typeface="Times New Roman"/>
              </a:rPr>
              <a:t>(2 of 10)</a:t>
            </a:r>
            <a:endParaRPr lang="en-US" sz="2800" dirty="0">
              <a:latin typeface="Times New Roman"/>
            </a:endParaRPr>
          </a:p>
        </p:txBody>
      </p:sp>
      <p:sp>
        <p:nvSpPr>
          <p:cNvPr id="36867" name="Content Placeholder 2"/>
          <p:cNvSpPr>
            <a:spLocks noGrp="1"/>
          </p:cNvSpPr>
          <p:nvPr>
            <p:ph idx="1"/>
          </p:nvPr>
        </p:nvSpPr>
        <p:spPr>
          <a:xfrm>
            <a:off x="457581" y="1643126"/>
            <a:ext cx="8229600" cy="2108269"/>
          </a:xfrm>
          <a:noFill/>
        </p:spPr>
        <p:txBody>
          <a:bodyPr>
            <a:spAutoFit/>
          </a:bodyPr>
          <a:lstStyle/>
          <a:p>
            <a:r>
              <a:rPr lang="en-US" b="1" dirty="0">
                <a:latin typeface="Arial"/>
              </a:rPr>
              <a:t>Interferons</a:t>
            </a:r>
          </a:p>
          <a:p>
            <a:pPr lvl="1"/>
            <a:r>
              <a:rPr lang="en-US" b="1" dirty="0">
                <a:latin typeface="Arial"/>
              </a:rPr>
              <a:t>Interferons </a:t>
            </a:r>
            <a:r>
              <a:rPr lang="en-US" dirty="0">
                <a:latin typeface="Arial"/>
              </a:rPr>
              <a:t>(</a:t>
            </a:r>
            <a:r>
              <a:rPr lang="en-US" b="1" dirty="0">
                <a:latin typeface="Arial"/>
              </a:rPr>
              <a:t>IFN</a:t>
            </a:r>
            <a:r>
              <a:rPr lang="en-US" dirty="0">
                <a:latin typeface="Arial"/>
              </a:rPr>
              <a:t>): family of immune modulating proteins</a:t>
            </a:r>
          </a:p>
          <a:p>
            <a:pPr lvl="1"/>
            <a:r>
              <a:rPr lang="en-US" dirty="0">
                <a:latin typeface="Arial"/>
              </a:rPr>
              <a:t>Cells infected with viruses can secrete IFNs that “warn” healthy neighboring cells</a:t>
            </a:r>
          </a:p>
          <a:p>
            <a:pPr lvl="2"/>
            <a:r>
              <a:rPr lang="en-US" dirty="0">
                <a:latin typeface="Arial"/>
              </a:rPr>
              <a:t>IFNs enter neighboring cells, </a:t>
            </a:r>
            <a:r>
              <a:rPr lang="en-US" dirty="0">
                <a:latin typeface="Arial"/>
                <a:sym typeface="Wingdings" charset="0"/>
              </a:rPr>
              <a:t>stimulating </a:t>
            </a:r>
            <a:r>
              <a:rPr lang="en-US" dirty="0">
                <a:latin typeface="Arial"/>
              </a:rPr>
              <a:t>production of proteins that block viral reproduction and degrade viral RNA </a:t>
            </a:r>
          </a:p>
          <a:p>
            <a:pPr lvl="2"/>
            <a:r>
              <a:rPr lang="en-US" dirty="0">
                <a:latin typeface="Arial"/>
              </a:rPr>
              <a:t>IFN type </a:t>
            </a:r>
            <a:r>
              <a:rPr lang="el-GR"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Arial"/>
              </a:rPr>
              <a:t> (alpha) and </a:t>
            </a:r>
            <a:r>
              <a:rPr lang="el-GR"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Arial"/>
              </a:rPr>
              <a:t> (beta) work this way</a:t>
            </a:r>
          </a:p>
          <a:p>
            <a:pPr lvl="2"/>
            <a:r>
              <a:rPr lang="en-US" dirty="0">
                <a:latin typeface="Arial"/>
              </a:rPr>
              <a:t>IFN-</a:t>
            </a:r>
            <a:r>
              <a:rPr lang="el-GR" dirty="0">
                <a:latin typeface="Times New Roman" panose="02020603050405020304" pitchFamily="18" charset="0"/>
                <a:cs typeface="Times New Roman" panose="02020603050405020304" pitchFamily="18" charset="0"/>
                <a:sym typeface="Symbol" panose="05050102010706020507" pitchFamily="18" charset="2"/>
              </a:rPr>
              <a:t></a:t>
            </a:r>
            <a:r>
              <a:rPr lang="el-GR" dirty="0">
                <a:latin typeface="Arial"/>
              </a:rPr>
              <a:t> </a:t>
            </a:r>
            <a:r>
              <a:rPr lang="en-US" dirty="0">
                <a:latin typeface="Arial"/>
              </a:rPr>
              <a:t>and IFN-</a:t>
            </a:r>
            <a:r>
              <a:rPr lang="el-GR"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Arial"/>
              </a:rPr>
              <a:t> also activate NK cells</a:t>
            </a:r>
          </a:p>
        </p:txBody>
      </p:sp>
    </p:spTree>
    <p:extLst>
      <p:ext uri="{BB962C8B-B14F-4D97-AF65-F5344CB8AC3E}">
        <p14:creationId xmlns:p14="http://schemas.microsoft.com/office/powerpoint/2010/main" val="2946492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685800"/>
            <a:ext cx="8229600" cy="523220"/>
          </a:xfrm>
        </p:spPr>
        <p:txBody>
          <a:bodyPr>
            <a:spAutoFit/>
          </a:bodyPr>
          <a:lstStyle/>
          <a:p>
            <a:r>
              <a:rPr lang="en-US" dirty="0">
                <a:latin typeface="Times New Roman"/>
              </a:rPr>
              <a:t>Antimicrobial Proteins </a:t>
            </a:r>
            <a:r>
              <a:rPr lang="en-US" altLang="en-US" sz="2800" dirty="0">
                <a:latin typeface="Times New Roman"/>
              </a:rPr>
              <a:t>(3 of 10)</a:t>
            </a:r>
            <a:endParaRPr lang="en-US" sz="2800" dirty="0">
              <a:latin typeface="Times New Roman"/>
            </a:endParaRPr>
          </a:p>
        </p:txBody>
      </p:sp>
      <p:sp>
        <p:nvSpPr>
          <p:cNvPr id="36867" name="Content Placeholder 2"/>
          <p:cNvSpPr>
            <a:spLocks noGrp="1"/>
          </p:cNvSpPr>
          <p:nvPr>
            <p:ph idx="1"/>
          </p:nvPr>
        </p:nvSpPr>
        <p:spPr>
          <a:xfrm>
            <a:off x="457581" y="1643126"/>
            <a:ext cx="8229600" cy="2431435"/>
          </a:xfrm>
          <a:noFill/>
        </p:spPr>
        <p:txBody>
          <a:bodyPr>
            <a:spAutoFit/>
          </a:bodyPr>
          <a:lstStyle/>
          <a:p>
            <a:r>
              <a:rPr lang="en-US" b="1" dirty="0">
                <a:latin typeface="Arial"/>
              </a:rPr>
              <a:t>Interferons </a:t>
            </a:r>
            <a:r>
              <a:rPr lang="en-US" b="1" dirty="0"/>
              <a:t>(cont.)</a:t>
            </a:r>
            <a:endParaRPr lang="en-US" b="1" dirty="0">
              <a:latin typeface="Arial"/>
            </a:endParaRPr>
          </a:p>
          <a:p>
            <a:pPr lvl="1"/>
            <a:r>
              <a:rPr lang="en-US" dirty="0">
                <a:latin typeface="Arial"/>
              </a:rPr>
              <a:t>IFN-</a:t>
            </a:r>
            <a:r>
              <a:rPr lang="el-GR"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Arial"/>
              </a:rPr>
              <a:t> (gamma, also called immune interferon):</a:t>
            </a:r>
          </a:p>
          <a:p>
            <a:pPr lvl="2"/>
            <a:r>
              <a:rPr lang="en-US" dirty="0">
                <a:latin typeface="Arial"/>
              </a:rPr>
              <a:t>Is secreted by lymphocytes</a:t>
            </a:r>
          </a:p>
          <a:p>
            <a:pPr lvl="2"/>
            <a:r>
              <a:rPr lang="en-US" dirty="0">
                <a:latin typeface="Arial"/>
              </a:rPr>
              <a:t>Has widespread immune mobilizing effects</a:t>
            </a:r>
          </a:p>
          <a:p>
            <a:pPr lvl="2"/>
            <a:r>
              <a:rPr lang="en-US" dirty="0">
                <a:latin typeface="Arial"/>
              </a:rPr>
              <a:t>Activates macrophages</a:t>
            </a:r>
          </a:p>
          <a:p>
            <a:pPr lvl="1"/>
            <a:r>
              <a:rPr lang="en-US" dirty="0">
                <a:latin typeface="Arial"/>
              </a:rPr>
              <a:t>IFNs activate NK cells and macrophages, so they indirectly fight cancer</a:t>
            </a:r>
          </a:p>
          <a:p>
            <a:pPr lvl="1"/>
            <a:r>
              <a:rPr lang="en-US" dirty="0">
                <a:latin typeface="Arial"/>
              </a:rPr>
              <a:t>Artificial IFNs are used to treat disorders such as hepatitis C, genital warts, and multiple sclerosis</a:t>
            </a:r>
          </a:p>
        </p:txBody>
      </p:sp>
    </p:spTree>
    <p:extLst>
      <p:ext uri="{BB962C8B-B14F-4D97-AF65-F5344CB8AC3E}">
        <p14:creationId xmlns:p14="http://schemas.microsoft.com/office/powerpoint/2010/main" val="2946492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530"/>
            <a:ext cx="8229600" cy="954107"/>
          </a:xfrm>
        </p:spPr>
        <p:txBody>
          <a:bodyPr>
            <a:spAutoFit/>
          </a:bodyPr>
          <a:lstStyle/>
          <a:p>
            <a:r>
              <a:rPr lang="en-US" dirty="0">
                <a:latin typeface="Times New Roman"/>
              </a:rPr>
              <a:t>The Interferon Mechanism Against Viruses</a:t>
            </a:r>
            <a:br>
              <a:rPr lang="en-US" dirty="0">
                <a:latin typeface="Times New Roman"/>
              </a:rPr>
            </a:br>
            <a:r>
              <a:rPr lang="en-US" altLang="en-US" sz="2800" dirty="0">
                <a:latin typeface="Times New Roman"/>
              </a:rPr>
              <a:t>(1 of 5)</a:t>
            </a:r>
            <a:endParaRPr lang="en-US" sz="2800" dirty="0">
              <a:latin typeface="Times New Roman"/>
            </a:endParaRPr>
          </a:p>
        </p:txBody>
      </p:sp>
      <p:pic>
        <p:nvPicPr>
          <p:cNvPr id="1026" name="Picture 2" descr="This figure illustrates two host cells, Host Cell 1 (infected by virus, makes interferon, and is killed by virus) and Host Cell 2 (binds interferon from Cell 1, interferon induces synthesis of protective proteins).  The interferon mechanism involved is shown in a series of five steps. This mechanism is part of the internal defenses in our innate defenses. &#10; - Step 1: The virus enters host cell 1 and replicates. The viral nucleic acid replicates inside    the cell to produce new viruses, some of which migrate outside the cell. The virus enters    cell 1’s nucleus and takes over its DN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59" y="1265343"/>
            <a:ext cx="2971801" cy="45927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US" b="1" dirty="0">
                <a:solidFill>
                  <a:srgbClr val="007FA3"/>
                </a:solidFill>
              </a:rPr>
              <a:t>Figure 21.5 </a:t>
            </a:r>
            <a:r>
              <a:rPr lang="en-US" dirty="0"/>
              <a:t>The interferon mechanism against viruses.</a:t>
            </a:r>
          </a:p>
        </p:txBody>
      </p:sp>
    </p:spTree>
    <p:extLst>
      <p:ext uri="{BB962C8B-B14F-4D97-AF65-F5344CB8AC3E}">
        <p14:creationId xmlns:p14="http://schemas.microsoft.com/office/powerpoint/2010/main" val="2510049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964"/>
            <a:ext cx="8229600" cy="954107"/>
          </a:xfrm>
        </p:spPr>
        <p:txBody>
          <a:bodyPr>
            <a:spAutoFit/>
          </a:bodyPr>
          <a:lstStyle/>
          <a:p>
            <a:r>
              <a:rPr lang="en-US" dirty="0">
                <a:latin typeface="Times New Roman"/>
              </a:rPr>
              <a:t>The Interferon Mechanism Against Viruses</a:t>
            </a:r>
            <a:br>
              <a:rPr lang="en-US" dirty="0">
                <a:latin typeface="Times New Roman"/>
              </a:rPr>
            </a:br>
            <a:r>
              <a:rPr lang="en-US" altLang="en-US" sz="2800" dirty="0">
                <a:latin typeface="Times New Roman"/>
              </a:rPr>
              <a:t>(2 of 5)</a:t>
            </a:r>
            <a:endParaRPr lang="en-US" sz="2800" dirty="0">
              <a:latin typeface="Times New Roman"/>
            </a:endParaRPr>
          </a:p>
        </p:txBody>
      </p:sp>
      <p:pic>
        <p:nvPicPr>
          <p:cNvPr id="2050" name="Picture 2" descr="This figure illustrates two host cells, Host Cell 1 (infected by virus, makes interferon, and is killed by virus) and Host Cell 2 (binds interferon from Cell 1, interferon induces synthesis of protective proteins).  The interferon mechanism involved is shown in a series of five steps. This mechanism is part of the internal defenses in our innate defenses. &#10; - Step 1: The virus enters host cell 1 and replicates. The viral nucleic acid replicates inside    the cell to produce new viruses, some of which migrate outside the cell. The virus enters    cell 1’s nucleus and takes over its DNA.&#10; - Step 2: Inside cell 1’s nucleus, interferon genes switch 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782" y="1280160"/>
            <a:ext cx="2946358" cy="45764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US" b="1" dirty="0">
                <a:solidFill>
                  <a:srgbClr val="007FA3"/>
                </a:solidFill>
              </a:rPr>
              <a:t>Figure 21.5 </a:t>
            </a:r>
            <a:r>
              <a:rPr lang="en-US" dirty="0"/>
              <a:t>The interferon mechanism against viruses.</a:t>
            </a:r>
          </a:p>
        </p:txBody>
      </p:sp>
    </p:spTree>
    <p:extLst>
      <p:ext uri="{BB962C8B-B14F-4D97-AF65-F5344CB8AC3E}">
        <p14:creationId xmlns:p14="http://schemas.microsoft.com/office/powerpoint/2010/main" val="3193814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964"/>
            <a:ext cx="8229600" cy="954107"/>
          </a:xfrm>
        </p:spPr>
        <p:txBody>
          <a:bodyPr>
            <a:spAutoFit/>
          </a:bodyPr>
          <a:lstStyle/>
          <a:p>
            <a:r>
              <a:rPr lang="en-US" dirty="0">
                <a:latin typeface="Times New Roman"/>
              </a:rPr>
              <a:t>The Interferon Mechanism Against Viruses</a:t>
            </a:r>
            <a:br>
              <a:rPr lang="en-US" dirty="0">
                <a:latin typeface="Times New Roman"/>
              </a:rPr>
            </a:br>
            <a:r>
              <a:rPr lang="en-US" altLang="en-US" sz="2800" dirty="0">
                <a:latin typeface="Times New Roman"/>
              </a:rPr>
              <a:t>(3 of 5)</a:t>
            </a:r>
            <a:endParaRPr lang="en-US" sz="2800" dirty="0">
              <a:latin typeface="Times New Roman"/>
            </a:endParaRPr>
          </a:p>
        </p:txBody>
      </p:sp>
      <p:pic>
        <p:nvPicPr>
          <p:cNvPr id="3074" name="Picture 2" descr="This figure illustrates two host cells, Host Cell 1 (infected by virus, makes interferon, and is killed by virus) and Host Cell 2 (binds interferon from Cell 1, interferon induces synthesis of protective proteins).  The interferon mechanism involved is shown in a series of five steps. This mechanism is part of the internal defenses in our innate defenses. &#10; - Step 1: The virus enters host cell 1 and replicates. The viral nucleic acid replicates inside    the cell to produce new viruses, some of which migrate outside the cell. The virus enters    cell 1’s nucleus and takes over its DNA.&#10; - Step 2: Inside cell 1’s nucleus, interferon genes switch on.&#10; - Step 3: Cell 1 produces the mRNA for interferon, and then produces interferon molecules.    The interferon molecules leave cell 1 and migrate toward host cell 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398" y="1289097"/>
            <a:ext cx="2965722" cy="457830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US" b="1" dirty="0">
                <a:solidFill>
                  <a:srgbClr val="007FA3"/>
                </a:solidFill>
              </a:rPr>
              <a:t>Figure 21.5 </a:t>
            </a:r>
            <a:r>
              <a:rPr lang="en-US" dirty="0"/>
              <a:t>The interferon mechanism against viruses.</a:t>
            </a:r>
          </a:p>
        </p:txBody>
      </p:sp>
    </p:spTree>
    <p:extLst>
      <p:ext uri="{BB962C8B-B14F-4D97-AF65-F5344CB8AC3E}">
        <p14:creationId xmlns:p14="http://schemas.microsoft.com/office/powerpoint/2010/main" val="3193814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964"/>
            <a:ext cx="8229600" cy="954107"/>
          </a:xfrm>
        </p:spPr>
        <p:txBody>
          <a:bodyPr>
            <a:spAutoFit/>
          </a:bodyPr>
          <a:lstStyle/>
          <a:p>
            <a:r>
              <a:rPr lang="en-US" dirty="0">
                <a:latin typeface="Times New Roman"/>
              </a:rPr>
              <a:t>The Interferon Mechanism Against Viruses</a:t>
            </a:r>
            <a:br>
              <a:rPr lang="en-US" dirty="0">
                <a:latin typeface="Times New Roman"/>
              </a:rPr>
            </a:br>
            <a:r>
              <a:rPr lang="en-US" altLang="en-US" sz="2800" dirty="0">
                <a:latin typeface="Times New Roman"/>
              </a:rPr>
              <a:t>(4 of 5)</a:t>
            </a:r>
            <a:endParaRPr lang="en-US" sz="2800" dirty="0">
              <a:latin typeface="Times New Roman"/>
            </a:endParaRPr>
          </a:p>
        </p:txBody>
      </p:sp>
      <p:pic>
        <p:nvPicPr>
          <p:cNvPr id="4098" name="Picture 2" descr="This figure illustrates two host cells, Host Cell 1 (infected by virus, makes interferon, and is killed by virus) and Host Cell 2 (binds interferon from Cell 1, interferon induces synthesis of protective proteins).  The interferon mechanism involved is shown in a series of five steps. This mechanism is part of the internal defenses in our innate defenses. &#10; - Step 1: The virus enters host cell 1 and replicates. The viral nucleic acid replicates inside    the cell to produce new viruses, some of which migrate outside the cell. The virus enters    cell 1’s nucleus and takes over its DNA.&#10; - Step 2: Inside cell 1’s nucleus, interferon genes switch on.&#10; - Step 3: Cell 1 produces the mRNA for interferon, and then produces interferon molecules.    The interferon molecules leave cell 1 and migrate toward host cell 2.&#10; - Step 4: Interferon binding stimulates host cell 2 to turn on genes for antiviral proteins.    Antiviral mRNA replicates inside cell 2’s nucleu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60" y="1295399"/>
            <a:ext cx="2946358" cy="45714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US" b="1" dirty="0">
                <a:solidFill>
                  <a:srgbClr val="007FA3"/>
                </a:solidFill>
              </a:rPr>
              <a:t>Figure 21.5 </a:t>
            </a:r>
            <a:r>
              <a:rPr lang="en-US" dirty="0"/>
              <a:t>The interferon mechanism against viruses.</a:t>
            </a:r>
          </a:p>
        </p:txBody>
      </p:sp>
    </p:spTree>
    <p:extLst>
      <p:ext uri="{BB962C8B-B14F-4D97-AF65-F5344CB8AC3E}">
        <p14:creationId xmlns:p14="http://schemas.microsoft.com/office/powerpoint/2010/main" val="319381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685800"/>
            <a:ext cx="8229600" cy="523220"/>
          </a:xfrm>
        </p:spPr>
        <p:txBody>
          <a:bodyPr>
            <a:spAutoFit/>
          </a:bodyPr>
          <a:lstStyle/>
          <a:p>
            <a:r>
              <a:rPr lang="en-US" altLang="en-US" dirty="0">
                <a:latin typeface="Times New Roman"/>
              </a:rPr>
              <a:t>The Immune System </a:t>
            </a:r>
            <a:r>
              <a:rPr lang="en-US" altLang="en-US" sz="2800" dirty="0">
                <a:latin typeface="Times New Roman"/>
              </a:rPr>
              <a:t>(2 of 2)</a:t>
            </a:r>
          </a:p>
        </p:txBody>
      </p:sp>
      <p:sp>
        <p:nvSpPr>
          <p:cNvPr id="4" name="Content Placeholder 3"/>
          <p:cNvSpPr>
            <a:spLocks noGrp="1"/>
          </p:cNvSpPr>
          <p:nvPr>
            <p:ph idx="1"/>
          </p:nvPr>
        </p:nvSpPr>
        <p:spPr>
          <a:xfrm>
            <a:off x="457581" y="1643126"/>
            <a:ext cx="8229600" cy="1900520"/>
          </a:xfrm>
        </p:spPr>
        <p:txBody>
          <a:bodyPr>
            <a:spAutoFit/>
          </a:bodyPr>
          <a:lstStyle/>
          <a:p>
            <a:r>
              <a:rPr lang="en-US" dirty="0">
                <a:latin typeface="Arial"/>
              </a:rPr>
              <a:t>Immune system is a functional system rather than organ system</a:t>
            </a:r>
          </a:p>
          <a:p>
            <a:r>
              <a:rPr lang="en-US" dirty="0">
                <a:latin typeface="Arial"/>
              </a:rPr>
              <a:t>Innate and adaptive defenses are intertwined</a:t>
            </a:r>
          </a:p>
          <a:p>
            <a:pPr lvl="1"/>
            <a:r>
              <a:rPr lang="en-US" dirty="0">
                <a:latin typeface="Arial"/>
              </a:rPr>
              <a:t>Both release and recognize many of the same defensive molecules</a:t>
            </a:r>
          </a:p>
          <a:p>
            <a:pPr lvl="1"/>
            <a:r>
              <a:rPr lang="en-US" dirty="0">
                <a:latin typeface="Arial"/>
              </a:rPr>
              <a:t>Innate defenses do have specific pathways for certain substances</a:t>
            </a:r>
          </a:p>
          <a:p>
            <a:pPr lvl="1"/>
            <a:r>
              <a:rPr lang="en-US" dirty="0">
                <a:latin typeface="Arial"/>
              </a:rPr>
              <a:t>Innate responses release proteins that alert cells of adaptive system to foreign molecules</a:t>
            </a:r>
          </a:p>
        </p:txBody>
      </p:sp>
    </p:spTree>
    <p:extLst>
      <p:ext uri="{BB962C8B-B14F-4D97-AF65-F5344CB8AC3E}">
        <p14:creationId xmlns:p14="http://schemas.microsoft.com/office/powerpoint/2010/main" val="3651777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964"/>
            <a:ext cx="8229600" cy="954107"/>
          </a:xfrm>
        </p:spPr>
        <p:txBody>
          <a:bodyPr>
            <a:spAutoFit/>
          </a:bodyPr>
          <a:lstStyle/>
          <a:p>
            <a:r>
              <a:rPr lang="en-US" dirty="0">
                <a:latin typeface="Times New Roman"/>
              </a:rPr>
              <a:t>The Interferon Mechanism Against Viruses</a:t>
            </a:r>
            <a:br>
              <a:rPr lang="en-US" dirty="0">
                <a:latin typeface="Times New Roman"/>
              </a:rPr>
            </a:br>
            <a:r>
              <a:rPr lang="en-US" altLang="en-US" sz="2800" dirty="0">
                <a:latin typeface="Times New Roman"/>
              </a:rPr>
              <a:t>(5 of 5)</a:t>
            </a:r>
            <a:endParaRPr lang="en-US" sz="2800" dirty="0">
              <a:latin typeface="Times New Roman"/>
            </a:endParaRPr>
          </a:p>
        </p:txBody>
      </p:sp>
      <p:pic>
        <p:nvPicPr>
          <p:cNvPr id="5122" name="Picture 2" descr="This figure illustrates two host cells, Host Cell 1 (infected by virus, makes interferon, and is killed by virus) and Host Cell 2 (binds interferon from Cell 1, interferon induces synthesis of protective proteins).  The interferon mechanism involved is shown in a series of five steps. This mechanism is part of the internal defenses in our innate defenses. &#10; - Step 1: The virus enters host cell 1 and replicates. The viral nucleic acid replicates inside    the cell to produce new viruses, some of which migrate outside the cell. The virus enters    cell 1’s nucleus and takes over its DNA.&#10; - Step 2: Inside cell 1’s nucleus, interferon genes switch on.&#10; - Step 3: Cell 1 produces the mRNA for interferon, and then produces interferon molecules.    The interferon molecules leave cell 1 and migrate toward host cell 2.&#10; - Step 4: Interferon binding stimulates host cell 2 to turn on genes for antiviral proteins.    Antiviral mRNA replicates inside cell 2’s nucleus.&#10; - Step 5: New viruses produced by the invading virus enter cell 2. Antiviral proteins produced in cell 2 block viral reproduction.&#10;To summarize: Host cell 1 is infected by a virus. It makes interferon and is killed by the virus. Host cell 2 binds interferon from host cell 1. Interferon induces synthesis of protective proteins. "/>
          <p:cNvPicPr>
            <a:picLocks noChangeAspect="1" noChangeArrowheads="1"/>
          </p:cNvPicPr>
          <p:nvPr/>
        </p:nvPicPr>
        <p:blipFill rotWithShape="1">
          <a:blip r:embed="rId2">
            <a:extLst>
              <a:ext uri="{28A0092B-C50C-407E-A947-70E740481C1C}">
                <a14:useLocalDpi xmlns:a14="http://schemas.microsoft.com/office/drawing/2010/main" val="0"/>
              </a:ext>
            </a:extLst>
          </a:blip>
          <a:srcRect b="2542"/>
          <a:stretch/>
        </p:blipFill>
        <p:spPr bwMode="auto">
          <a:xfrm>
            <a:off x="3263467" y="1409700"/>
            <a:ext cx="2651587" cy="4381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lstStyle/>
          <a:p>
            <a:r>
              <a:rPr lang="en-US" b="1" dirty="0">
                <a:solidFill>
                  <a:srgbClr val="007FA3"/>
                </a:solidFill>
              </a:rPr>
              <a:t>Figure 21.5 </a:t>
            </a:r>
            <a:r>
              <a:rPr lang="en-US" dirty="0"/>
              <a:t>The interferon mechanism against viruses.</a:t>
            </a:r>
          </a:p>
        </p:txBody>
      </p:sp>
    </p:spTree>
    <p:extLst>
      <p:ext uri="{BB962C8B-B14F-4D97-AF65-F5344CB8AC3E}">
        <p14:creationId xmlns:p14="http://schemas.microsoft.com/office/powerpoint/2010/main" val="3193814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685800"/>
            <a:ext cx="8229600" cy="523220"/>
          </a:xfrm>
        </p:spPr>
        <p:txBody>
          <a:bodyPr>
            <a:spAutoFit/>
          </a:bodyPr>
          <a:lstStyle/>
          <a:p>
            <a:r>
              <a:rPr lang="en-US" dirty="0">
                <a:latin typeface="Times New Roman"/>
              </a:rPr>
              <a:t>Antimicrobial Proteins </a:t>
            </a:r>
            <a:r>
              <a:rPr lang="en-US" altLang="en-US" sz="2800" dirty="0">
                <a:latin typeface="Times New Roman"/>
              </a:rPr>
              <a:t>(4 of 10)</a:t>
            </a:r>
            <a:endParaRPr lang="en-US" sz="2800" dirty="0">
              <a:latin typeface="Times New Roman"/>
            </a:endParaRPr>
          </a:p>
        </p:txBody>
      </p:sp>
      <p:sp>
        <p:nvSpPr>
          <p:cNvPr id="36867" name="Content Placeholder 2"/>
          <p:cNvSpPr>
            <a:spLocks noGrp="1"/>
          </p:cNvSpPr>
          <p:nvPr>
            <p:ph idx="1"/>
          </p:nvPr>
        </p:nvSpPr>
        <p:spPr>
          <a:xfrm>
            <a:off x="457581" y="1643126"/>
            <a:ext cx="8229600" cy="2108269"/>
          </a:xfrm>
          <a:noFill/>
        </p:spPr>
        <p:txBody>
          <a:bodyPr>
            <a:spAutoFit/>
          </a:bodyPr>
          <a:lstStyle/>
          <a:p>
            <a:r>
              <a:rPr lang="en-US" b="1" dirty="0">
                <a:latin typeface="Arial"/>
              </a:rPr>
              <a:t>Complement</a:t>
            </a:r>
          </a:p>
          <a:p>
            <a:pPr lvl="1"/>
            <a:r>
              <a:rPr lang="en-US" b="1" dirty="0">
                <a:latin typeface="Arial"/>
              </a:rPr>
              <a:t>Complement system </a:t>
            </a:r>
            <a:r>
              <a:rPr lang="en-US" dirty="0">
                <a:latin typeface="Arial"/>
              </a:rPr>
              <a:t>consists of ~20 blood proteins that circulate in blood in inactive form</a:t>
            </a:r>
          </a:p>
          <a:p>
            <a:pPr lvl="1"/>
            <a:r>
              <a:rPr lang="en-US" dirty="0">
                <a:latin typeface="Arial"/>
              </a:rPr>
              <a:t>Includes proteins C1–C9, factors B, D, and P, and regulatory proteins</a:t>
            </a:r>
          </a:p>
          <a:p>
            <a:pPr lvl="1"/>
            <a:r>
              <a:rPr lang="en-US" dirty="0">
                <a:latin typeface="Arial"/>
              </a:rPr>
              <a:t>Provides major mechanism for destroying foreign substances</a:t>
            </a:r>
          </a:p>
          <a:p>
            <a:pPr lvl="1"/>
            <a:r>
              <a:rPr lang="en-US" dirty="0">
                <a:latin typeface="Arial"/>
              </a:rPr>
              <a:t>Activation enhances inflammation and also directly destroys bacteria</a:t>
            </a:r>
          </a:p>
          <a:p>
            <a:pPr lvl="2"/>
            <a:r>
              <a:rPr lang="en-US" dirty="0">
                <a:latin typeface="Arial"/>
              </a:rPr>
              <a:t>Enhances both innate and adaptive defenses</a:t>
            </a:r>
          </a:p>
        </p:txBody>
      </p:sp>
    </p:spTree>
    <p:extLst>
      <p:ext uri="{BB962C8B-B14F-4D97-AF65-F5344CB8AC3E}">
        <p14:creationId xmlns:p14="http://schemas.microsoft.com/office/powerpoint/2010/main" val="1321535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685800"/>
            <a:ext cx="8229600" cy="523220"/>
          </a:xfrm>
        </p:spPr>
        <p:txBody>
          <a:bodyPr>
            <a:spAutoFit/>
          </a:bodyPr>
          <a:lstStyle/>
          <a:p>
            <a:r>
              <a:rPr lang="en-US" dirty="0">
                <a:latin typeface="Times New Roman"/>
              </a:rPr>
              <a:t>Antimicrobial Proteins </a:t>
            </a:r>
            <a:r>
              <a:rPr lang="en-US" altLang="en-US" sz="2800" dirty="0">
                <a:latin typeface="Times New Roman"/>
              </a:rPr>
              <a:t>(5 of 10)</a:t>
            </a:r>
            <a:endParaRPr lang="en-US" sz="2800" dirty="0">
              <a:latin typeface="Times New Roman"/>
            </a:endParaRPr>
          </a:p>
        </p:txBody>
      </p:sp>
      <p:sp>
        <p:nvSpPr>
          <p:cNvPr id="36867" name="Content Placeholder 2"/>
          <p:cNvSpPr>
            <a:spLocks noGrp="1"/>
          </p:cNvSpPr>
          <p:nvPr>
            <p:ph idx="1"/>
          </p:nvPr>
        </p:nvSpPr>
        <p:spPr>
          <a:xfrm>
            <a:off x="457581" y="1643126"/>
            <a:ext cx="8229600" cy="2354491"/>
          </a:xfrm>
          <a:noFill/>
        </p:spPr>
        <p:txBody>
          <a:bodyPr>
            <a:spAutoFit/>
          </a:bodyPr>
          <a:lstStyle/>
          <a:p>
            <a:r>
              <a:rPr lang="en-US" b="1" dirty="0">
                <a:latin typeface="Arial"/>
              </a:rPr>
              <a:t>Complement </a:t>
            </a:r>
            <a:r>
              <a:rPr lang="en-US" b="1" dirty="0"/>
              <a:t>(cont.)</a:t>
            </a:r>
            <a:endParaRPr lang="en-US" b="1" dirty="0">
              <a:latin typeface="Arial"/>
            </a:endParaRPr>
          </a:p>
          <a:p>
            <a:pPr lvl="1"/>
            <a:r>
              <a:rPr lang="en-US" dirty="0">
                <a:latin typeface="Arial"/>
              </a:rPr>
              <a:t>Complement system can be activated by three different pathways:</a:t>
            </a:r>
          </a:p>
          <a:p>
            <a:pPr marL="1260475" lvl="2" indent="-346075">
              <a:buFont typeface="+mj-lt"/>
              <a:buAutoNum type="arabicPeriod"/>
            </a:pPr>
            <a:r>
              <a:rPr lang="en-US" dirty="0">
                <a:latin typeface="Arial"/>
              </a:rPr>
              <a:t> </a:t>
            </a:r>
            <a:r>
              <a:rPr lang="en-US" b="1" dirty="0">
                <a:latin typeface="Arial"/>
              </a:rPr>
              <a:t>Classical pathway</a:t>
            </a:r>
          </a:p>
          <a:p>
            <a:pPr lvl="3"/>
            <a:r>
              <a:rPr lang="en-US" i="1" dirty="0">
                <a:latin typeface="Arial"/>
              </a:rPr>
              <a:t>Antibodies</a:t>
            </a:r>
            <a:r>
              <a:rPr lang="en-US" dirty="0">
                <a:latin typeface="Arial"/>
              </a:rPr>
              <a:t> first bind to invading organisms and then bind to complement components, activating them</a:t>
            </a:r>
          </a:p>
          <a:p>
            <a:pPr lvl="4"/>
            <a:r>
              <a:rPr lang="en-US" dirty="0">
                <a:latin typeface="Arial"/>
              </a:rPr>
              <a:t>Double binding called </a:t>
            </a:r>
            <a:r>
              <a:rPr lang="en-US" i="1" dirty="0">
                <a:latin typeface="Arial"/>
              </a:rPr>
              <a:t>complement fixation</a:t>
            </a:r>
          </a:p>
          <a:p>
            <a:pPr lvl="3"/>
            <a:r>
              <a:rPr lang="en-US" dirty="0">
                <a:latin typeface="Arial"/>
              </a:rPr>
              <a:t>Once initial complement proteins are activated, </a:t>
            </a:r>
            <a:br>
              <a:rPr lang="en-US" dirty="0">
                <a:latin typeface="Arial"/>
              </a:rPr>
            </a:br>
            <a:r>
              <a:rPr lang="en-US" dirty="0">
                <a:latin typeface="Arial"/>
              </a:rPr>
              <a:t>an activation cascade is triggered</a:t>
            </a:r>
          </a:p>
        </p:txBody>
      </p:sp>
    </p:spTree>
    <p:extLst>
      <p:ext uri="{BB962C8B-B14F-4D97-AF65-F5344CB8AC3E}">
        <p14:creationId xmlns:p14="http://schemas.microsoft.com/office/powerpoint/2010/main" val="2914475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685800"/>
            <a:ext cx="8229600" cy="523220"/>
          </a:xfrm>
        </p:spPr>
        <p:txBody>
          <a:bodyPr>
            <a:spAutoFit/>
          </a:bodyPr>
          <a:lstStyle/>
          <a:p>
            <a:r>
              <a:rPr lang="en-US" dirty="0">
                <a:latin typeface="Times New Roman"/>
              </a:rPr>
              <a:t>Antimicrobial Proteins </a:t>
            </a:r>
            <a:r>
              <a:rPr lang="en-US" altLang="en-US" sz="2800" dirty="0">
                <a:latin typeface="Times New Roman"/>
              </a:rPr>
              <a:t>(6 of 10)</a:t>
            </a:r>
            <a:endParaRPr lang="en-US" sz="2800" dirty="0">
              <a:latin typeface="Times New Roman"/>
            </a:endParaRPr>
          </a:p>
        </p:txBody>
      </p:sp>
      <p:sp>
        <p:nvSpPr>
          <p:cNvPr id="36867" name="Content Placeholder 2"/>
          <p:cNvSpPr>
            <a:spLocks noGrp="1"/>
          </p:cNvSpPr>
          <p:nvPr>
            <p:ph idx="1"/>
          </p:nvPr>
        </p:nvSpPr>
        <p:spPr>
          <a:xfrm>
            <a:off x="457581" y="1643126"/>
            <a:ext cx="8229600" cy="2923877"/>
          </a:xfrm>
          <a:noFill/>
        </p:spPr>
        <p:txBody>
          <a:bodyPr>
            <a:spAutoFit/>
          </a:bodyPr>
          <a:lstStyle/>
          <a:p>
            <a:r>
              <a:rPr lang="en-US" b="1" dirty="0">
                <a:latin typeface="Arial"/>
              </a:rPr>
              <a:t>Complement </a:t>
            </a:r>
            <a:r>
              <a:rPr lang="en-US" b="1" dirty="0"/>
              <a:t>(cont.)</a:t>
            </a:r>
            <a:endParaRPr lang="en-US" b="1" dirty="0">
              <a:latin typeface="Arial"/>
            </a:endParaRPr>
          </a:p>
          <a:p>
            <a:pPr marL="1201738" lvl="2" indent="-296863">
              <a:buFont typeface="+mj-lt"/>
              <a:buAutoNum type="arabicPeriod" startAt="2"/>
            </a:pPr>
            <a:r>
              <a:rPr lang="en-US" dirty="0">
                <a:latin typeface="Arial"/>
              </a:rPr>
              <a:t> </a:t>
            </a:r>
            <a:r>
              <a:rPr lang="en-US" b="1" dirty="0">
                <a:latin typeface="Arial"/>
              </a:rPr>
              <a:t>Lectin pathway</a:t>
            </a:r>
          </a:p>
          <a:p>
            <a:pPr lvl="3"/>
            <a:r>
              <a:rPr lang="en-US" b="1" dirty="0">
                <a:latin typeface="Arial"/>
              </a:rPr>
              <a:t>Lectins</a:t>
            </a:r>
            <a:r>
              <a:rPr lang="en-US" dirty="0">
                <a:latin typeface="Arial"/>
              </a:rPr>
              <a:t> are produced by innate system to recognize foreign invaders</a:t>
            </a:r>
          </a:p>
          <a:p>
            <a:pPr lvl="3"/>
            <a:r>
              <a:rPr lang="en-US" dirty="0">
                <a:latin typeface="Arial"/>
              </a:rPr>
              <a:t>When lectin is bound to specific sugars on foreign invaders, it can also bind and activate complement </a:t>
            </a:r>
          </a:p>
          <a:p>
            <a:pPr marL="1319213" lvl="2" indent="-404813">
              <a:buFont typeface="+mj-lt"/>
              <a:buAutoNum type="arabicPeriod" startAt="3"/>
            </a:pPr>
            <a:r>
              <a:rPr lang="en-US" dirty="0">
                <a:latin typeface="Arial"/>
              </a:rPr>
              <a:t> </a:t>
            </a:r>
            <a:r>
              <a:rPr lang="en-US" b="1" dirty="0">
                <a:latin typeface="Arial"/>
              </a:rPr>
              <a:t>Alternative pathway</a:t>
            </a:r>
          </a:p>
          <a:p>
            <a:pPr lvl="3"/>
            <a:r>
              <a:rPr lang="en-US" dirty="0">
                <a:latin typeface="Arial"/>
              </a:rPr>
              <a:t>Complement cascade is activated spontaneously when certain complement factors bind directly to foreign invader</a:t>
            </a:r>
          </a:p>
          <a:p>
            <a:pPr lvl="4"/>
            <a:r>
              <a:rPr lang="en-US" dirty="0">
                <a:latin typeface="Arial"/>
              </a:rPr>
              <a:t>Lack of inhibitors on microorganism’s surface allows process to proceed</a:t>
            </a:r>
          </a:p>
        </p:txBody>
      </p:sp>
    </p:spTree>
    <p:extLst>
      <p:ext uri="{BB962C8B-B14F-4D97-AF65-F5344CB8AC3E}">
        <p14:creationId xmlns:p14="http://schemas.microsoft.com/office/powerpoint/2010/main" val="2914475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685800"/>
            <a:ext cx="8229600" cy="523220"/>
          </a:xfrm>
        </p:spPr>
        <p:txBody>
          <a:bodyPr>
            <a:spAutoFit/>
          </a:bodyPr>
          <a:lstStyle/>
          <a:p>
            <a:r>
              <a:rPr lang="en-US" dirty="0">
                <a:latin typeface="Times New Roman"/>
              </a:rPr>
              <a:t>Antimicrobial Proteins </a:t>
            </a:r>
            <a:r>
              <a:rPr lang="en-US" altLang="en-US" sz="2800" dirty="0">
                <a:latin typeface="Times New Roman"/>
              </a:rPr>
              <a:t>(7 of 10)</a:t>
            </a:r>
            <a:endParaRPr lang="en-US" sz="2800" dirty="0">
              <a:latin typeface="Times New Roman"/>
            </a:endParaRPr>
          </a:p>
        </p:txBody>
      </p:sp>
      <p:sp>
        <p:nvSpPr>
          <p:cNvPr id="36867" name="Content Placeholder 2"/>
          <p:cNvSpPr>
            <a:spLocks noGrp="1"/>
          </p:cNvSpPr>
          <p:nvPr>
            <p:ph idx="1"/>
          </p:nvPr>
        </p:nvSpPr>
        <p:spPr>
          <a:xfrm>
            <a:off x="457581" y="1643126"/>
            <a:ext cx="8229600" cy="1785104"/>
          </a:xfrm>
          <a:noFill/>
        </p:spPr>
        <p:txBody>
          <a:bodyPr>
            <a:spAutoFit/>
          </a:bodyPr>
          <a:lstStyle/>
          <a:p>
            <a:r>
              <a:rPr lang="en-US" b="1" dirty="0">
                <a:latin typeface="Arial"/>
              </a:rPr>
              <a:t>Complement </a:t>
            </a:r>
            <a:r>
              <a:rPr lang="en-US" b="1" dirty="0"/>
              <a:t>(cont.)</a:t>
            </a:r>
            <a:endParaRPr lang="en-US" b="1" dirty="0">
              <a:latin typeface="Arial"/>
            </a:endParaRPr>
          </a:p>
          <a:p>
            <a:pPr lvl="1"/>
            <a:r>
              <a:rPr lang="en-US" dirty="0">
                <a:latin typeface="Arial"/>
              </a:rPr>
              <a:t>Each pathway involves activation of proteins in an orderly sequence</a:t>
            </a:r>
          </a:p>
          <a:p>
            <a:pPr lvl="2"/>
            <a:r>
              <a:rPr lang="en-US" dirty="0">
                <a:latin typeface="Arial"/>
              </a:rPr>
              <a:t>Each step catalyzes the next, in cascade fashion</a:t>
            </a:r>
          </a:p>
          <a:p>
            <a:pPr lvl="1"/>
            <a:r>
              <a:rPr lang="en-US" dirty="0">
                <a:latin typeface="Arial"/>
              </a:rPr>
              <a:t>Each pathway converges on C3, which cleaves into C3a and C3b</a:t>
            </a:r>
          </a:p>
          <a:p>
            <a:pPr lvl="1"/>
            <a:r>
              <a:rPr lang="en-US" dirty="0">
                <a:latin typeface="Arial"/>
              </a:rPr>
              <a:t>Splitting C3 initiates common terminal pathway that enhances inflammation, promotes phagocytosis, and causes cell lysis</a:t>
            </a:r>
          </a:p>
        </p:txBody>
      </p:sp>
    </p:spTree>
    <p:extLst>
      <p:ext uri="{BB962C8B-B14F-4D97-AF65-F5344CB8AC3E}">
        <p14:creationId xmlns:p14="http://schemas.microsoft.com/office/powerpoint/2010/main" val="2914475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34580"/>
            <a:ext cx="8229600" cy="475655"/>
          </a:xfrm>
        </p:spPr>
        <p:txBody>
          <a:bodyPr>
            <a:spAutoFit/>
          </a:bodyPr>
          <a:lstStyle/>
          <a:p>
            <a:r>
              <a:rPr lang="en-US" dirty="0">
                <a:latin typeface="Times New Roman"/>
              </a:rPr>
              <a:t>Antimicrobial Proteins </a:t>
            </a:r>
            <a:r>
              <a:rPr lang="en-US" altLang="en-US" sz="2800" dirty="0">
                <a:latin typeface="Times New Roman"/>
              </a:rPr>
              <a:t>(8 of 10)</a:t>
            </a:r>
            <a:endParaRPr lang="en-US" sz="2800" dirty="0">
              <a:latin typeface="Times New Roman"/>
            </a:endParaRPr>
          </a:p>
        </p:txBody>
      </p:sp>
      <p:sp>
        <p:nvSpPr>
          <p:cNvPr id="36867" name="Content Placeholder 2"/>
          <p:cNvSpPr>
            <a:spLocks noGrp="1"/>
          </p:cNvSpPr>
          <p:nvPr>
            <p:ph idx="1"/>
          </p:nvPr>
        </p:nvSpPr>
        <p:spPr>
          <a:xfrm>
            <a:off x="457581" y="1643126"/>
            <a:ext cx="8229600" cy="1708160"/>
          </a:xfrm>
          <a:noFill/>
        </p:spPr>
        <p:txBody>
          <a:bodyPr>
            <a:spAutoFit/>
          </a:bodyPr>
          <a:lstStyle/>
          <a:p>
            <a:r>
              <a:rPr lang="en-US" b="1" dirty="0">
                <a:latin typeface="Arial"/>
              </a:rPr>
              <a:t>Complement (cont.)</a:t>
            </a:r>
          </a:p>
          <a:p>
            <a:pPr lvl="1"/>
            <a:r>
              <a:rPr lang="en-US" dirty="0">
                <a:latin typeface="Arial"/>
              </a:rPr>
              <a:t>Cell lysis begins when:</a:t>
            </a:r>
          </a:p>
          <a:p>
            <a:pPr lvl="2"/>
            <a:r>
              <a:rPr lang="en-US" dirty="0">
                <a:latin typeface="Arial"/>
              </a:rPr>
              <a:t>C3b binds to target cell, </a:t>
            </a:r>
            <a:r>
              <a:rPr lang="en-US" dirty="0">
                <a:latin typeface="Arial"/>
                <a:sym typeface="Wingdings" charset="0"/>
              </a:rPr>
              <a:t>triggering </a:t>
            </a:r>
            <a:r>
              <a:rPr lang="en-US" dirty="0">
                <a:latin typeface="Arial"/>
              </a:rPr>
              <a:t>insertion of complement proteins called </a:t>
            </a:r>
            <a:r>
              <a:rPr lang="en-US" b="1" dirty="0">
                <a:latin typeface="Arial"/>
              </a:rPr>
              <a:t>membrane</a:t>
            </a:r>
            <a:r>
              <a:rPr lang="en-US" dirty="0">
                <a:latin typeface="Arial"/>
              </a:rPr>
              <a:t> </a:t>
            </a:r>
            <a:r>
              <a:rPr lang="en-US" b="1" dirty="0">
                <a:latin typeface="Arial"/>
              </a:rPr>
              <a:t>attack</a:t>
            </a:r>
            <a:r>
              <a:rPr lang="en-US" dirty="0">
                <a:latin typeface="Arial"/>
              </a:rPr>
              <a:t> </a:t>
            </a:r>
            <a:r>
              <a:rPr lang="en-US" b="1" dirty="0">
                <a:latin typeface="Arial"/>
              </a:rPr>
              <a:t>complex</a:t>
            </a:r>
            <a:r>
              <a:rPr lang="en-US" dirty="0">
                <a:latin typeface="Arial"/>
              </a:rPr>
              <a:t> (</a:t>
            </a:r>
            <a:r>
              <a:rPr lang="en-US" b="1" dirty="0">
                <a:latin typeface="Arial"/>
              </a:rPr>
              <a:t>MAC</a:t>
            </a:r>
            <a:r>
              <a:rPr lang="en-US" dirty="0">
                <a:latin typeface="Arial"/>
              </a:rPr>
              <a:t>) into cell’s membrane</a:t>
            </a:r>
          </a:p>
          <a:p>
            <a:pPr lvl="2"/>
            <a:r>
              <a:rPr lang="en-US" dirty="0">
                <a:latin typeface="Arial"/>
              </a:rPr>
              <a:t>MAC forms and stabilizes hole in membrane </a:t>
            </a:r>
            <a:r>
              <a:rPr lang="en-US" dirty="0">
                <a:latin typeface="Arial"/>
                <a:sym typeface="Wingdings" charset="0"/>
              </a:rPr>
              <a:t>of microbe, causing influx of water and lysis of microbe</a:t>
            </a:r>
            <a:endParaRPr lang="en-US" dirty="0">
              <a:latin typeface="Arial"/>
            </a:endParaRPr>
          </a:p>
        </p:txBody>
      </p:sp>
    </p:spTree>
    <p:extLst>
      <p:ext uri="{BB962C8B-B14F-4D97-AF65-F5344CB8AC3E}">
        <p14:creationId xmlns:p14="http://schemas.microsoft.com/office/powerpoint/2010/main" val="2914475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685800"/>
            <a:ext cx="8229600" cy="523220"/>
          </a:xfrm>
        </p:spPr>
        <p:txBody>
          <a:bodyPr>
            <a:spAutoFit/>
          </a:bodyPr>
          <a:lstStyle/>
          <a:p>
            <a:r>
              <a:rPr lang="en-US" dirty="0">
                <a:latin typeface="Times New Roman"/>
              </a:rPr>
              <a:t>Antimicrobial Proteins </a:t>
            </a:r>
            <a:r>
              <a:rPr lang="en-US" altLang="en-US" sz="2800" dirty="0">
                <a:latin typeface="Times New Roman"/>
              </a:rPr>
              <a:t>(9 of 10)</a:t>
            </a:r>
            <a:endParaRPr lang="en-US" sz="2800" dirty="0">
              <a:latin typeface="Times New Roman"/>
            </a:endParaRPr>
          </a:p>
        </p:txBody>
      </p:sp>
      <p:sp>
        <p:nvSpPr>
          <p:cNvPr id="36867" name="Content Placeholder 2"/>
          <p:cNvSpPr>
            <a:spLocks noGrp="1"/>
          </p:cNvSpPr>
          <p:nvPr>
            <p:ph idx="1"/>
          </p:nvPr>
        </p:nvSpPr>
        <p:spPr>
          <a:xfrm>
            <a:off x="457581" y="1643126"/>
            <a:ext cx="8229600" cy="1538883"/>
          </a:xfrm>
          <a:noFill/>
        </p:spPr>
        <p:txBody>
          <a:bodyPr>
            <a:spAutoFit/>
          </a:bodyPr>
          <a:lstStyle/>
          <a:p>
            <a:r>
              <a:rPr lang="en-US" b="1" dirty="0">
                <a:latin typeface="Arial"/>
              </a:rPr>
              <a:t>Complement </a:t>
            </a:r>
            <a:r>
              <a:rPr lang="en-US" b="1" dirty="0"/>
              <a:t>(cont.)</a:t>
            </a:r>
            <a:endParaRPr lang="en-US" b="1" dirty="0">
              <a:latin typeface="Arial"/>
            </a:endParaRPr>
          </a:p>
          <a:p>
            <a:pPr lvl="1"/>
            <a:r>
              <a:rPr lang="en-US" dirty="0">
                <a:latin typeface="Arial"/>
              </a:rPr>
              <a:t>C3b also causes opsonization</a:t>
            </a:r>
          </a:p>
          <a:p>
            <a:pPr lvl="1"/>
            <a:r>
              <a:rPr lang="en-US" dirty="0">
                <a:latin typeface="Arial"/>
              </a:rPr>
              <a:t>C3a and other complement protein cleavage products amplify inflammation by:</a:t>
            </a:r>
          </a:p>
          <a:p>
            <a:pPr lvl="2"/>
            <a:r>
              <a:rPr lang="en-US" dirty="0">
                <a:latin typeface="Arial"/>
              </a:rPr>
              <a:t>Stimulating mast cells and basophils to release histamine</a:t>
            </a:r>
          </a:p>
          <a:p>
            <a:pPr lvl="2"/>
            <a:r>
              <a:rPr lang="en-US" dirty="0">
                <a:latin typeface="Arial"/>
              </a:rPr>
              <a:t>Attracting neutrophils and other inflammatory cells</a:t>
            </a:r>
          </a:p>
        </p:txBody>
      </p:sp>
    </p:spTree>
    <p:extLst>
      <p:ext uri="{BB962C8B-B14F-4D97-AF65-F5344CB8AC3E}">
        <p14:creationId xmlns:p14="http://schemas.microsoft.com/office/powerpoint/2010/main" val="29144752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85800"/>
            <a:ext cx="8229600" cy="523220"/>
          </a:xfrm>
        </p:spPr>
        <p:txBody>
          <a:bodyPr>
            <a:spAutoFit/>
          </a:bodyPr>
          <a:lstStyle/>
          <a:p>
            <a:r>
              <a:rPr lang="en-US" dirty="0">
                <a:latin typeface="Times New Roman"/>
              </a:rPr>
              <a:t>Complement Activation</a:t>
            </a:r>
          </a:p>
        </p:txBody>
      </p:sp>
      <p:pic>
        <p:nvPicPr>
          <p:cNvPr id="5" name="Picture 4" descr="This figure is a diagram that summarizes the three pathways of complement activation.&#10;&#10;- Classical pathway:  activated by antibodies coating the target cell.&#10;- Lectin pathway:  activated by lectins binding to specific sugars on the microorganism’s surface. - Alternative pathway:  activated spontaneously. Lack of inhibitors on the microorganism’s  surface allows the alternative pathway to proceed.&#10;&#10;- C3:  All three activation pathways converge at C3 to initiate the final activation of complement (together with other complement proteins and factors).  C3 is split into two active pieces:&#10; - C3a:  Enhances inflammation – stimulates histamine release, increases blood vessel    permeability, attracts phagocytes by chemotaxis, etc.&#10; - C3b has two functions:&#10;  - Opsonization – coats pathogen surfaces, which enhances phagocytosis.&#10;  - Plays a role in activating C5b.&#10; - C5b has two functions:&#10;  - Activate C5a that goes on to enhance inflammation like C3a.&#10;  - Activates cascade of C6-C9 which lead to MAC (membrane attack       complex) formation.&#10;   - Membrane attack complexes (MACs) occurs only on the surfaces of certain target     cells (usually bacteria).  MACs insert into the target cell membrane, creating      pores that lyse the target cell by allowing water to enter and cell contents to  leave.&#10;"/>
          <p:cNvPicPr>
            <a:picLocks noChangeAspect="1"/>
          </p:cNvPicPr>
          <p:nvPr/>
        </p:nvPicPr>
        <p:blipFill rotWithShape="1">
          <a:blip r:embed="rId3" cstate="print">
            <a:extLst>
              <a:ext uri="{28A0092B-C50C-407E-A947-70E740481C1C}">
                <a14:useLocalDpi xmlns:a14="http://schemas.microsoft.com/office/drawing/2010/main" val="0"/>
              </a:ext>
            </a:extLst>
          </a:blip>
          <a:srcRect b="2502"/>
          <a:stretch/>
        </p:blipFill>
        <p:spPr>
          <a:xfrm>
            <a:off x="1790701" y="1382847"/>
            <a:ext cx="5562599" cy="4412855"/>
          </a:xfrm>
          <a:prstGeom prst="rect">
            <a:avLst/>
          </a:prstGeom>
        </p:spPr>
      </p:pic>
      <p:sp>
        <p:nvSpPr>
          <p:cNvPr id="3" name="Content Placeholder 2"/>
          <p:cNvSpPr>
            <a:spLocks noGrp="1"/>
          </p:cNvSpPr>
          <p:nvPr>
            <p:ph sz="quarter" idx="13"/>
          </p:nvPr>
        </p:nvSpPr>
        <p:spPr/>
        <p:txBody>
          <a:bodyPr/>
          <a:lstStyle/>
          <a:p>
            <a:r>
              <a:rPr lang="en-US" b="1" dirty="0">
                <a:solidFill>
                  <a:srgbClr val="007FA3"/>
                </a:solidFill>
              </a:rPr>
              <a:t>Figure 21.6 </a:t>
            </a:r>
            <a:r>
              <a:rPr lang="en-US" dirty="0"/>
              <a:t>Complement activation.</a:t>
            </a:r>
          </a:p>
        </p:txBody>
      </p:sp>
    </p:spTree>
    <p:extLst>
      <p:ext uri="{BB962C8B-B14F-4D97-AF65-F5344CB8AC3E}">
        <p14:creationId xmlns:p14="http://schemas.microsoft.com/office/powerpoint/2010/main" val="53874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685800"/>
            <a:ext cx="8229600" cy="523220"/>
          </a:xfrm>
        </p:spPr>
        <p:txBody>
          <a:bodyPr>
            <a:spAutoFit/>
          </a:bodyPr>
          <a:lstStyle/>
          <a:p>
            <a:r>
              <a:rPr lang="en-US" dirty="0">
                <a:latin typeface="Times New Roman"/>
              </a:rPr>
              <a:t>Antimicrobial Proteins </a:t>
            </a:r>
            <a:r>
              <a:rPr lang="en-US" altLang="en-US" sz="2800" dirty="0">
                <a:latin typeface="Times New Roman"/>
              </a:rPr>
              <a:t>(10 of 10)</a:t>
            </a:r>
            <a:endParaRPr lang="en-US" sz="2800" dirty="0">
              <a:latin typeface="Times New Roman"/>
            </a:endParaRPr>
          </a:p>
        </p:txBody>
      </p:sp>
      <p:sp>
        <p:nvSpPr>
          <p:cNvPr id="36867" name="Content Placeholder 2"/>
          <p:cNvSpPr>
            <a:spLocks noGrp="1"/>
          </p:cNvSpPr>
          <p:nvPr>
            <p:ph idx="1"/>
          </p:nvPr>
        </p:nvSpPr>
        <p:spPr>
          <a:xfrm>
            <a:off x="457200" y="1600200"/>
            <a:ext cx="8229600" cy="2677656"/>
          </a:xfrm>
          <a:noFill/>
        </p:spPr>
        <p:txBody>
          <a:bodyPr>
            <a:spAutoFit/>
          </a:bodyPr>
          <a:lstStyle/>
          <a:p>
            <a:r>
              <a:rPr lang="en-US" b="1" dirty="0"/>
              <a:t>Fever</a:t>
            </a:r>
          </a:p>
          <a:p>
            <a:pPr lvl="1"/>
            <a:r>
              <a:rPr lang="en-US" dirty="0"/>
              <a:t>Abnormally high body temperature that is systemic response to invading microorganisms</a:t>
            </a:r>
          </a:p>
          <a:p>
            <a:pPr lvl="1"/>
            <a:r>
              <a:rPr lang="en-US" dirty="0"/>
              <a:t>Leukocytes and macrophages exposed to foreign substances secrete </a:t>
            </a:r>
            <a:r>
              <a:rPr lang="en-US" b="1" dirty="0"/>
              <a:t>pyrogens</a:t>
            </a:r>
          </a:p>
          <a:p>
            <a:pPr lvl="1"/>
            <a:r>
              <a:rPr lang="en-US" dirty="0"/>
              <a:t>Pyrogens act on body’s thermostat in hypothalamus, raising body temperature</a:t>
            </a:r>
          </a:p>
          <a:p>
            <a:pPr lvl="1"/>
            <a:r>
              <a:rPr lang="en-US" dirty="0"/>
              <a:t>Benefits of moderate fever</a:t>
            </a:r>
          </a:p>
          <a:p>
            <a:pPr lvl="2"/>
            <a:r>
              <a:rPr lang="en-US" dirty="0"/>
              <a:t>Causes liver and spleen to sequester iron and zinc (needed by microorganisms)</a:t>
            </a:r>
          </a:p>
          <a:p>
            <a:pPr lvl="2"/>
            <a:r>
              <a:rPr lang="en-US" dirty="0"/>
              <a:t>Increases metabolic rate, </a:t>
            </a:r>
            <a:r>
              <a:rPr lang="en-US" dirty="0">
                <a:sym typeface="Wingdings" charset="0"/>
              </a:rPr>
              <a:t>which increases rate of </a:t>
            </a:r>
            <a:r>
              <a:rPr lang="en-US" dirty="0"/>
              <a:t>repair</a:t>
            </a:r>
          </a:p>
        </p:txBody>
      </p:sp>
    </p:spTree>
    <p:extLst>
      <p:ext uri="{BB962C8B-B14F-4D97-AF65-F5344CB8AC3E}">
        <p14:creationId xmlns:p14="http://schemas.microsoft.com/office/powerpoint/2010/main" val="121462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873"/>
            <a:ext cx="8229600" cy="997527"/>
          </a:xfrm>
        </p:spPr>
        <p:txBody>
          <a:bodyPr>
            <a:spAutoFit/>
          </a:bodyPr>
          <a:lstStyle/>
          <a:p>
            <a:r>
              <a:rPr lang="en-US" dirty="0">
                <a:latin typeface="Times New Roman"/>
              </a:rPr>
              <a:t>Table 21.3 The Second Line of Defense: Innate Cellular and Chemical Defenses</a:t>
            </a:r>
          </a:p>
        </p:txBody>
      </p:sp>
      <p:pic>
        <p:nvPicPr>
          <p:cNvPr id="5" name="Picture 4" descr="Table 21.3. Phagocytes have the following protective mechanisms: engulf and destroy pathogens that breach surface membrane barriers; macrophages also contribute to adaptive immune responses. Natural killer (N K) cells have the following protective mechanisms: promote apoptosis (cell suicide) by directly attacking virus-infected or cancerous body cells; recognize general abnormalities rather than specific antigens. Inflammatory response has the following protective mechanisms: prevents injurious agents from spreading to adjacent tissues, disposes of pathogens and dead tissue cells, and promotes tissue repair; released inflammatory chemicals attract phagocytes (and other immune cells) to the area. Antimicrobial proteins (interferons alpha, beta, and gamma; and compliment) have the following protective mechanisms: proteins released by virus-infected cells and certain lymphocytes; act as chemical messengers to protect uninfected tissue cells from viral takeover; mobilize immune system. a group of bloodborne proteins that, when activated, lyse microorganisms, enhance phagocytosis by opsonization, and intensify inflammatory and other immune responses. Fever has the following protective mechanisms: systemic response initiated by pyrogens; high body temperature inhibits microbes from multiplying and enhances body repair processes. "/>
          <p:cNvPicPr>
            <a:picLocks noChangeAspect="1"/>
          </p:cNvPicPr>
          <p:nvPr/>
        </p:nvPicPr>
        <p:blipFill rotWithShape="1">
          <a:blip r:embed="rId3">
            <a:extLst>
              <a:ext uri="{28A0092B-C50C-407E-A947-70E740481C1C}">
                <a14:useLocalDpi xmlns:a14="http://schemas.microsoft.com/office/drawing/2010/main" val="0"/>
              </a:ext>
            </a:extLst>
          </a:blip>
          <a:srcRect b="3095"/>
          <a:stretch/>
        </p:blipFill>
        <p:spPr>
          <a:xfrm>
            <a:off x="815901" y="2022348"/>
            <a:ext cx="7512197" cy="3006852"/>
          </a:xfrm>
          <a:prstGeom prst="rect">
            <a:avLst/>
          </a:prstGeom>
        </p:spPr>
      </p:pic>
      <p:sp>
        <p:nvSpPr>
          <p:cNvPr id="3" name="Content Placeholder 2"/>
          <p:cNvSpPr>
            <a:spLocks noGrp="1"/>
          </p:cNvSpPr>
          <p:nvPr>
            <p:ph sz="quarter" idx="13"/>
          </p:nvPr>
        </p:nvSpPr>
        <p:spPr/>
        <p:txBody>
          <a:bodyPr/>
          <a:lstStyle/>
          <a:p>
            <a:r>
              <a:rPr lang="en-US" b="1" dirty="0">
                <a:solidFill>
                  <a:schemeClr val="bg2"/>
                </a:solidFill>
                <a:latin typeface="Arial" pitchFamily="34" charset="0"/>
                <a:cs typeface="Arial" pitchFamily="34" charset="0"/>
              </a:rPr>
              <a:t>Table 21.3 </a:t>
            </a:r>
            <a:r>
              <a:rPr lang="en-US" dirty="0"/>
              <a:t>The Second Line of Defense: Innate Cellular and Chemical Defenses</a:t>
            </a:r>
            <a:endParaRPr lang="en-IN" dirty="0"/>
          </a:p>
        </p:txBody>
      </p:sp>
    </p:spTree>
    <p:extLst>
      <p:ext uri="{BB962C8B-B14F-4D97-AF65-F5344CB8AC3E}">
        <p14:creationId xmlns:p14="http://schemas.microsoft.com/office/powerpoint/2010/main" val="153289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8960"/>
            <a:ext cx="8229600" cy="1046440"/>
          </a:xfrm>
        </p:spPr>
        <p:txBody>
          <a:bodyPr>
            <a:spAutoFit/>
          </a:bodyPr>
          <a:lstStyle/>
          <a:p>
            <a:r>
              <a:rPr lang="en-US" dirty="0">
                <a:latin typeface="Times New Roman"/>
              </a:rPr>
              <a:t>Simplified Overview of Innate and Adaptive</a:t>
            </a:r>
            <a:br>
              <a:rPr lang="en-US" dirty="0">
                <a:latin typeface="Times New Roman"/>
              </a:rPr>
            </a:br>
            <a:r>
              <a:rPr lang="en-US" dirty="0">
                <a:latin typeface="Times New Roman"/>
              </a:rPr>
              <a:t>Defenses</a:t>
            </a:r>
            <a:endParaRPr lang="en-IN" dirty="0">
              <a:latin typeface="Times New Roman"/>
            </a:endParaRPr>
          </a:p>
        </p:txBody>
      </p:sp>
      <p:pic>
        <p:nvPicPr>
          <p:cNvPr id="4" name="Picture 3" descr="This figure is a flowchart that shows the various mechanisms that form the body’s innate defenses and those that form its adaptive defenses.&#10; - Innate defenses:  &#10;  - Surface barriers:  skin and mucous membranes. &#10;  - Internal innate defenses include phagocytes, natural killer cells, inflammation,      antimicrobial proteins, and fever.&#10; - Adaptive defenses:&#10;  - Humoral immunity:   B cells. &#10;  - Cellular immunity:  T cells&#10;"/>
          <p:cNvPicPr>
            <a:picLocks noChangeAspect="1"/>
          </p:cNvPicPr>
          <p:nvPr/>
        </p:nvPicPr>
        <p:blipFill rotWithShape="1">
          <a:blip r:embed="rId2">
            <a:extLst>
              <a:ext uri="{28A0092B-C50C-407E-A947-70E740481C1C}">
                <a14:useLocalDpi xmlns:a14="http://schemas.microsoft.com/office/drawing/2010/main" val="0"/>
              </a:ext>
            </a:extLst>
          </a:blip>
          <a:srcRect b="1890"/>
          <a:stretch/>
        </p:blipFill>
        <p:spPr>
          <a:xfrm>
            <a:off x="2600546" y="1600200"/>
            <a:ext cx="3942907" cy="4114800"/>
          </a:xfrm>
          <a:prstGeom prst="rect">
            <a:avLst/>
          </a:prstGeom>
        </p:spPr>
      </p:pic>
      <p:sp>
        <p:nvSpPr>
          <p:cNvPr id="2" name="Content Placeholder 1"/>
          <p:cNvSpPr>
            <a:spLocks noGrp="1"/>
          </p:cNvSpPr>
          <p:nvPr>
            <p:ph sz="quarter" idx="13"/>
          </p:nvPr>
        </p:nvSpPr>
        <p:spPr/>
        <p:txBody>
          <a:bodyPr/>
          <a:lstStyle/>
          <a:p>
            <a:r>
              <a:rPr lang="en-US" b="1" dirty="0">
                <a:solidFill>
                  <a:srgbClr val="007FA3"/>
                </a:solidFill>
              </a:rPr>
              <a:t>Figure 21.1 </a:t>
            </a:r>
            <a:r>
              <a:rPr lang="en-US" dirty="0"/>
              <a:t>Simplified overview of innate and adaptive defenses.</a:t>
            </a:r>
          </a:p>
        </p:txBody>
      </p:sp>
    </p:spTree>
    <p:extLst>
      <p:ext uri="{BB962C8B-B14F-4D97-AF65-F5344CB8AC3E}">
        <p14:creationId xmlns:p14="http://schemas.microsoft.com/office/powerpoint/2010/main" val="339073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685800"/>
            <a:ext cx="8229600" cy="523220"/>
          </a:xfrm>
        </p:spPr>
        <p:txBody>
          <a:bodyPr>
            <a:spAutoFit/>
          </a:bodyPr>
          <a:lstStyle/>
          <a:p>
            <a:r>
              <a:rPr lang="en-US" dirty="0">
                <a:latin typeface="Times New Roman"/>
                <a:ea typeface="Tahoma" panose="020B0604030504040204" pitchFamily="34" charset="0"/>
              </a:rPr>
              <a:t>Copyright</a:t>
            </a: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16" y="2362200"/>
            <a:ext cx="8051824" cy="2589840"/>
          </a:xfrm>
          <a:prstGeom prst="rect">
            <a:avLst/>
          </a:prstGeom>
        </p:spPr>
      </p:pic>
    </p:spTree>
    <p:extLst>
      <p:ext uri="{BB962C8B-B14F-4D97-AF65-F5344CB8AC3E}">
        <p14:creationId xmlns:p14="http://schemas.microsoft.com/office/powerpoint/2010/main" val="59086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685800"/>
            <a:ext cx="8229600" cy="523220"/>
          </a:xfrm>
        </p:spPr>
        <p:txBody>
          <a:bodyPr>
            <a:spAutoFit/>
          </a:bodyPr>
          <a:lstStyle/>
          <a:p>
            <a:r>
              <a:rPr lang="en-US" altLang="en-US" dirty="0">
                <a:latin typeface="Times New Roman"/>
              </a:rPr>
              <a:t>Part 1 – Innate Defenses</a:t>
            </a:r>
            <a:endParaRPr lang="en-IN" dirty="0">
              <a:latin typeface="Times New Roman"/>
            </a:endParaRPr>
          </a:p>
        </p:txBody>
      </p:sp>
      <p:sp>
        <p:nvSpPr>
          <p:cNvPr id="4" name="Content Placeholder 3"/>
          <p:cNvSpPr>
            <a:spLocks noGrp="1"/>
          </p:cNvSpPr>
          <p:nvPr>
            <p:ph idx="1"/>
          </p:nvPr>
        </p:nvSpPr>
        <p:spPr>
          <a:xfrm>
            <a:off x="457581" y="1643126"/>
            <a:ext cx="8229600" cy="492443"/>
          </a:xfrm>
        </p:spPr>
        <p:txBody>
          <a:bodyPr>
            <a:spAutoFit/>
          </a:bodyPr>
          <a:lstStyle/>
          <a:p>
            <a:r>
              <a:rPr lang="en-US" dirty="0">
                <a:latin typeface="Arial"/>
                <a:ea typeface="ＭＳ Ｐゴシック" pitchFamily="34" charset="-128"/>
              </a:rPr>
              <a:t>Innate system uses the first and/or second lines of defense to stop attacks by </a:t>
            </a:r>
            <a:r>
              <a:rPr lang="en-US" b="1" dirty="0">
                <a:latin typeface="Arial"/>
                <a:ea typeface="ＭＳ Ｐゴシック" pitchFamily="34" charset="-128"/>
              </a:rPr>
              <a:t>pathogens </a:t>
            </a:r>
            <a:r>
              <a:rPr lang="en-US" dirty="0">
                <a:latin typeface="Arial"/>
                <a:ea typeface="ＭＳ Ｐゴシック" pitchFamily="34" charset="-128"/>
              </a:rPr>
              <a:t>(disease-causing microorganisms)</a:t>
            </a:r>
            <a:r>
              <a:rPr lang="en-US" b="1" dirty="0">
                <a:latin typeface="Arial"/>
                <a:ea typeface="ＭＳ Ｐゴシック" pitchFamily="34" charset="-128"/>
              </a:rPr>
              <a:t> </a:t>
            </a:r>
            <a:endParaRPr lang="en-US" dirty="0">
              <a:latin typeface="Arial"/>
              <a:ea typeface="ＭＳ Ｐゴシック" pitchFamily="34" charset="-128"/>
            </a:endParaRPr>
          </a:p>
        </p:txBody>
      </p:sp>
    </p:spTree>
    <p:extLst>
      <p:ext uri="{BB962C8B-B14F-4D97-AF65-F5344CB8AC3E}">
        <p14:creationId xmlns:p14="http://schemas.microsoft.com/office/powerpoint/2010/main" val="87549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530"/>
            <a:ext cx="8229600" cy="954107"/>
          </a:xfrm>
        </p:spPr>
        <p:txBody>
          <a:bodyPr>
            <a:spAutoFit/>
          </a:bodyPr>
          <a:lstStyle/>
          <a:p>
            <a:r>
              <a:rPr lang="en-US" altLang="en-US" dirty="0">
                <a:latin typeface="Times New Roman"/>
              </a:rPr>
              <a:t>21.1 First Line of Defense: Surface Barriers</a:t>
            </a:r>
            <a:br>
              <a:rPr lang="en-US" altLang="en-US" dirty="0">
                <a:latin typeface="Times New Roman"/>
              </a:rPr>
            </a:br>
            <a:r>
              <a:rPr lang="en-US" altLang="en-US" sz="2800" dirty="0">
                <a:latin typeface="Times New Roman"/>
              </a:rPr>
              <a:t>(1 of 4)</a:t>
            </a:r>
            <a:endParaRPr lang="en-IN" sz="2800" dirty="0">
              <a:latin typeface="Times New Roman"/>
            </a:endParaRPr>
          </a:p>
        </p:txBody>
      </p:sp>
      <p:sp>
        <p:nvSpPr>
          <p:cNvPr id="2" name="Content Placeholder 1"/>
          <p:cNvSpPr>
            <a:spLocks noGrp="1"/>
          </p:cNvSpPr>
          <p:nvPr>
            <p:ph idx="1"/>
          </p:nvPr>
        </p:nvSpPr>
        <p:spPr>
          <a:xfrm>
            <a:off x="457581" y="1643126"/>
            <a:ext cx="8229600" cy="1215717"/>
          </a:xfrm>
        </p:spPr>
        <p:txBody>
          <a:bodyPr>
            <a:spAutoFit/>
          </a:bodyPr>
          <a:lstStyle/>
          <a:p>
            <a:r>
              <a:rPr lang="en-US" dirty="0">
                <a:latin typeface="Arial"/>
              </a:rPr>
              <a:t>Surface barriers are </a:t>
            </a:r>
            <a:r>
              <a:rPr lang="en-US" i="1" dirty="0">
                <a:latin typeface="Arial"/>
              </a:rPr>
              <a:t>skin</a:t>
            </a:r>
            <a:r>
              <a:rPr lang="en-US" dirty="0">
                <a:latin typeface="Arial"/>
              </a:rPr>
              <a:t> and </a:t>
            </a:r>
            <a:r>
              <a:rPr lang="en-US" i="1" dirty="0">
                <a:latin typeface="Arial"/>
              </a:rPr>
              <a:t>mucous</a:t>
            </a:r>
            <a:r>
              <a:rPr lang="en-US" dirty="0">
                <a:latin typeface="Arial"/>
              </a:rPr>
              <a:t> </a:t>
            </a:r>
            <a:r>
              <a:rPr lang="en-US" i="1" dirty="0">
                <a:latin typeface="Arial"/>
              </a:rPr>
              <a:t>membranes</a:t>
            </a:r>
            <a:r>
              <a:rPr lang="en-US" dirty="0">
                <a:latin typeface="Arial"/>
              </a:rPr>
              <a:t>, along with their secretions </a:t>
            </a:r>
          </a:p>
          <a:p>
            <a:pPr lvl="1"/>
            <a:r>
              <a:rPr lang="en-US" dirty="0">
                <a:latin typeface="Arial"/>
              </a:rPr>
              <a:t>Physical barrier to most microorganisms</a:t>
            </a:r>
          </a:p>
          <a:p>
            <a:pPr lvl="1"/>
            <a:r>
              <a:rPr lang="en-US" dirty="0">
                <a:latin typeface="Arial"/>
              </a:rPr>
              <a:t>Keratin is resistant to weak acids and bases, bacterial enzymes, and toxins</a:t>
            </a:r>
          </a:p>
          <a:p>
            <a:pPr lvl="1"/>
            <a:r>
              <a:rPr lang="en-US" dirty="0">
                <a:latin typeface="Arial"/>
              </a:rPr>
              <a:t>Mucosae provide similar mechanical barriers</a:t>
            </a:r>
          </a:p>
        </p:txBody>
      </p:sp>
    </p:spTree>
    <p:extLst>
      <p:ext uri="{BB962C8B-B14F-4D97-AF65-F5344CB8AC3E}">
        <p14:creationId xmlns:p14="http://schemas.microsoft.com/office/powerpoint/2010/main" val="424216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530"/>
            <a:ext cx="8229600" cy="954107"/>
          </a:xfrm>
        </p:spPr>
        <p:txBody>
          <a:bodyPr>
            <a:spAutoFit/>
          </a:bodyPr>
          <a:lstStyle/>
          <a:p>
            <a:r>
              <a:rPr lang="en-US" altLang="en-US" dirty="0">
                <a:latin typeface="Times New Roman"/>
              </a:rPr>
              <a:t>21.1 First Line of Defense: Surface Barriers</a:t>
            </a:r>
            <a:br>
              <a:rPr lang="en-US" altLang="en-US" dirty="0">
                <a:latin typeface="Times New Roman"/>
              </a:rPr>
            </a:br>
            <a:r>
              <a:rPr lang="en-US" altLang="en-US" sz="2800" dirty="0">
                <a:latin typeface="Times New Roman"/>
              </a:rPr>
              <a:t>(2 of 4)</a:t>
            </a:r>
            <a:endParaRPr lang="en-IN" sz="2800" dirty="0">
              <a:latin typeface="Times New Roman"/>
            </a:endParaRPr>
          </a:p>
        </p:txBody>
      </p:sp>
      <p:sp>
        <p:nvSpPr>
          <p:cNvPr id="2" name="Content Placeholder 1"/>
          <p:cNvSpPr>
            <a:spLocks noGrp="1"/>
          </p:cNvSpPr>
          <p:nvPr>
            <p:ph idx="1"/>
          </p:nvPr>
        </p:nvSpPr>
        <p:spPr>
          <a:xfrm>
            <a:off x="457581" y="1643126"/>
            <a:ext cx="8229600" cy="1631216"/>
          </a:xfrm>
        </p:spPr>
        <p:txBody>
          <a:bodyPr>
            <a:spAutoFit/>
          </a:bodyPr>
          <a:lstStyle/>
          <a:p>
            <a:r>
              <a:rPr lang="en-US" dirty="0">
                <a:latin typeface="Arial"/>
              </a:rPr>
              <a:t>Skin and mucous membranes produce protective chemicals that inhibit or destroy microorganisms</a:t>
            </a:r>
          </a:p>
          <a:p>
            <a:pPr lvl="1"/>
            <a:r>
              <a:rPr lang="en-US" b="1" dirty="0">
                <a:latin typeface="Arial"/>
              </a:rPr>
              <a:t>Acid</a:t>
            </a:r>
            <a:r>
              <a:rPr lang="en-US" dirty="0">
                <a:latin typeface="Arial"/>
              </a:rPr>
              <a:t>: acidity of skin and some mucous secretions inhibits growth; called </a:t>
            </a:r>
            <a:r>
              <a:rPr lang="en-US" i="1" dirty="0">
                <a:latin typeface="Arial"/>
              </a:rPr>
              <a:t>acid mantle</a:t>
            </a:r>
          </a:p>
          <a:p>
            <a:pPr lvl="1"/>
            <a:r>
              <a:rPr lang="en-US" b="1" dirty="0">
                <a:latin typeface="Arial"/>
              </a:rPr>
              <a:t>Enzymes</a:t>
            </a:r>
            <a:r>
              <a:rPr lang="en-US" dirty="0">
                <a:latin typeface="Arial"/>
              </a:rPr>
              <a:t>: lysozyme of saliva, respiratory mucus, and lacrimal fluid kills many microorganisms; enzymes in stomach kill many microorganisms</a:t>
            </a:r>
          </a:p>
        </p:txBody>
      </p:sp>
    </p:spTree>
    <p:extLst>
      <p:ext uri="{BB962C8B-B14F-4D97-AF65-F5344CB8AC3E}">
        <p14:creationId xmlns:p14="http://schemas.microsoft.com/office/powerpoint/2010/main" val="53512671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1610</TotalTime>
  <Words>2555</Words>
  <Application>Microsoft Office PowerPoint</Application>
  <PresentationFormat>On-screen Show (4:3)</PresentationFormat>
  <Paragraphs>349</Paragraphs>
  <Slides>60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Tahoma</vt:lpstr>
      <vt:lpstr>Times</vt:lpstr>
      <vt:lpstr>Times New Roman</vt:lpstr>
      <vt:lpstr>Verdana</vt:lpstr>
      <vt:lpstr>Wingdings</vt:lpstr>
      <vt:lpstr>508 Lecture</vt:lpstr>
      <vt:lpstr>Human Anatomy and Physiology</vt:lpstr>
      <vt:lpstr>Why This Matters</vt:lpstr>
      <vt:lpstr>Video: Why This Matters (Career Connection)</vt:lpstr>
      <vt:lpstr>The Immune System (1 of 2)</vt:lpstr>
      <vt:lpstr>The Immune System (2 of 2)</vt:lpstr>
      <vt:lpstr>Simplified Overview of Innate and Adaptive Defenses</vt:lpstr>
      <vt:lpstr>Part 1 – Innate Defenses</vt:lpstr>
      <vt:lpstr>21.1 First Line of Defense: Surface Barriers (1 of 4)</vt:lpstr>
      <vt:lpstr>21.1 First Line of Defense: Surface Barriers (2 of 4)</vt:lpstr>
      <vt:lpstr>21.1 First Line of Defense: Surface Barriers (3 of 4)</vt:lpstr>
      <vt:lpstr>21.1 First Line of Defense: Surface Barriers (4 of 4)</vt:lpstr>
      <vt:lpstr>Table 21.1 The First Line of Defense: Surface Membrane Barriers</vt:lpstr>
      <vt:lpstr>21.2 Second Line of Defense: Cells and Chemicals (1 of 2)</vt:lpstr>
      <vt:lpstr>21.2 Second Line of Defense: Cells and Chemicals (2 of 2)</vt:lpstr>
      <vt:lpstr>Phagocytes (1 of 5)</vt:lpstr>
      <vt:lpstr>Phagocytes (2 of 5)</vt:lpstr>
      <vt:lpstr>Phagocytosis (1 of 6)</vt:lpstr>
      <vt:lpstr>Phagocytes (3 of 5)</vt:lpstr>
      <vt:lpstr>Phagocytosis (1 of 5)</vt:lpstr>
      <vt:lpstr>Phagocytes (4 of 5)</vt:lpstr>
      <vt:lpstr>Phagocytosis (2 of 5)</vt:lpstr>
      <vt:lpstr>Phagocytosis (3 of 5)</vt:lpstr>
      <vt:lpstr>Phagocytosis (4 of 5)</vt:lpstr>
      <vt:lpstr>Phagocytosis (5 of 5)</vt:lpstr>
      <vt:lpstr>Phagocytes (5 of 5)</vt:lpstr>
      <vt:lpstr>Natural Killer (NK) Cells</vt:lpstr>
      <vt:lpstr>Inflammation: Tissue Response to Injury (1 of 9)</vt:lpstr>
      <vt:lpstr>Inflammation: Tissue Response to Injury (2 of 9)</vt:lpstr>
      <vt:lpstr>Inflammation: Tissue Response to Injury (3 of 9)</vt:lpstr>
      <vt:lpstr>Inflammation: Tissue Response to Injury (4 of 9)</vt:lpstr>
      <vt:lpstr>Table 21.2 Inflammatory Chemicals</vt:lpstr>
      <vt:lpstr>Inflammation: Tissue Response to Injury (5 of 9)</vt:lpstr>
      <vt:lpstr>Inflammation: Tissue Response to Injury (6 of 9)</vt:lpstr>
      <vt:lpstr>Inflammation: Tissue Response to Injury (7 of 9)</vt:lpstr>
      <vt:lpstr>Inflammation: Tissue Response to Injury (8 of 9)</vt:lpstr>
      <vt:lpstr>Inflammation: Tissue Response to Injury (9 of 9)</vt:lpstr>
      <vt:lpstr>Phagocyte Mobilization (1 of 4)</vt:lpstr>
      <vt:lpstr>Phagocyte Mobilization (2 of 4)</vt:lpstr>
      <vt:lpstr>Phagocyte Mobilization (3 of 4)</vt:lpstr>
      <vt:lpstr>Phagocyte Mobilization (4 of 4)</vt:lpstr>
      <vt:lpstr>Events of Acute Inflammation</vt:lpstr>
      <vt:lpstr>Clinical – Homeostatic Imbalance 21.1 </vt:lpstr>
      <vt:lpstr>Antimicrobial Proteins (1 of 10)</vt:lpstr>
      <vt:lpstr>Antimicrobial Proteins (2 of 10)</vt:lpstr>
      <vt:lpstr>Antimicrobial Proteins (3 of 10)</vt:lpstr>
      <vt:lpstr>The Interferon Mechanism Against Viruses (1 of 5)</vt:lpstr>
      <vt:lpstr>The Interferon Mechanism Against Viruses (2 of 5)</vt:lpstr>
      <vt:lpstr>The Interferon Mechanism Against Viruses (3 of 5)</vt:lpstr>
      <vt:lpstr>The Interferon Mechanism Against Viruses (4 of 5)</vt:lpstr>
      <vt:lpstr>The Interferon Mechanism Against Viruses (5 of 5)</vt:lpstr>
      <vt:lpstr>Antimicrobial Proteins (4 of 10)</vt:lpstr>
      <vt:lpstr>Antimicrobial Proteins (5 of 10)</vt:lpstr>
      <vt:lpstr>Antimicrobial Proteins (6 of 10)</vt:lpstr>
      <vt:lpstr>Antimicrobial Proteins (7 of 10)</vt:lpstr>
      <vt:lpstr>Antimicrobial Proteins (8 of 10)</vt:lpstr>
      <vt:lpstr>Antimicrobial Proteins (9 of 10)</vt:lpstr>
      <vt:lpstr>Complement Activation</vt:lpstr>
      <vt:lpstr>Antimicrobial Proteins (10 of 10)</vt:lpstr>
      <vt:lpstr>Table 21.3 The Second Line of Defense: Innate Cellular and Chemical Defenses</vt:lpstr>
      <vt:lpstr>Copyright</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Vinoth</cp:lastModifiedBy>
  <cp:revision>431</cp:revision>
  <dcterms:created xsi:type="dcterms:W3CDTF">2014-07-14T20:04:21Z</dcterms:created>
  <dcterms:modified xsi:type="dcterms:W3CDTF">2021-06-02T15:56:14Z</dcterms:modified>
</cp:coreProperties>
</file>