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handoutMasterIdLst>
    <p:handoutMasterId r:id="rId70"/>
  </p:handoutMasterIdLst>
  <p:sldIdLst>
    <p:sldId id="567" r:id="rId2"/>
    <p:sldId id="305" r:id="rId3"/>
    <p:sldId id="430" r:id="rId4"/>
    <p:sldId id="306" r:id="rId5"/>
    <p:sldId id="459" r:id="rId6"/>
    <p:sldId id="468" r:id="rId7"/>
    <p:sldId id="505" r:id="rId8"/>
    <p:sldId id="506" r:id="rId9"/>
    <p:sldId id="507" r:id="rId10"/>
    <p:sldId id="508" r:id="rId11"/>
    <p:sldId id="509" r:id="rId12"/>
    <p:sldId id="510" r:id="rId13"/>
    <p:sldId id="511" r:id="rId14"/>
    <p:sldId id="512" r:id="rId15"/>
    <p:sldId id="513" r:id="rId16"/>
    <p:sldId id="514" r:id="rId17"/>
    <p:sldId id="562" r:id="rId18"/>
    <p:sldId id="563" r:id="rId19"/>
    <p:sldId id="515" r:id="rId20"/>
    <p:sldId id="516" r:id="rId21"/>
    <p:sldId id="517" r:id="rId22"/>
    <p:sldId id="518" r:id="rId23"/>
    <p:sldId id="519" r:id="rId24"/>
    <p:sldId id="520" r:id="rId25"/>
    <p:sldId id="521" r:id="rId26"/>
    <p:sldId id="522" r:id="rId27"/>
    <p:sldId id="523" r:id="rId28"/>
    <p:sldId id="566" r:id="rId29"/>
    <p:sldId id="525" r:id="rId30"/>
    <p:sldId id="526" r:id="rId31"/>
    <p:sldId id="527" r:id="rId32"/>
    <p:sldId id="528" r:id="rId33"/>
    <p:sldId id="529" r:id="rId34"/>
    <p:sldId id="530" r:id="rId35"/>
    <p:sldId id="531" r:id="rId36"/>
    <p:sldId id="532" r:id="rId37"/>
    <p:sldId id="533" r:id="rId38"/>
    <p:sldId id="534" r:id="rId39"/>
    <p:sldId id="535" r:id="rId40"/>
    <p:sldId id="536" r:id="rId41"/>
    <p:sldId id="537" r:id="rId42"/>
    <p:sldId id="538" r:id="rId43"/>
    <p:sldId id="539" r:id="rId44"/>
    <p:sldId id="540" r:id="rId45"/>
    <p:sldId id="541" r:id="rId46"/>
    <p:sldId id="542" r:id="rId47"/>
    <p:sldId id="543" r:id="rId48"/>
    <p:sldId id="544" r:id="rId49"/>
    <p:sldId id="545" r:id="rId50"/>
    <p:sldId id="546" r:id="rId51"/>
    <p:sldId id="547" r:id="rId52"/>
    <p:sldId id="548" r:id="rId53"/>
    <p:sldId id="549" r:id="rId54"/>
    <p:sldId id="550" r:id="rId55"/>
    <p:sldId id="551" r:id="rId56"/>
    <p:sldId id="552" r:id="rId57"/>
    <p:sldId id="553" r:id="rId58"/>
    <p:sldId id="554" r:id="rId59"/>
    <p:sldId id="555" r:id="rId60"/>
    <p:sldId id="556" r:id="rId61"/>
    <p:sldId id="557" r:id="rId62"/>
    <p:sldId id="558" r:id="rId63"/>
    <p:sldId id="559" r:id="rId64"/>
    <p:sldId id="431" r:id="rId65"/>
    <p:sldId id="560" r:id="rId66"/>
    <p:sldId id="561" r:id="rId67"/>
    <p:sldId id="565" r:id="rId6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768">
          <p15:clr>
            <a:srgbClr val="A4A3A4"/>
          </p15:clr>
        </p15:guide>
        <p15:guide id="4" orient="horz" pos="432">
          <p15:clr>
            <a:srgbClr val="A4A3A4"/>
          </p15:clr>
        </p15:guide>
        <p15:guide id="5" pos="5472">
          <p15:clr>
            <a:srgbClr val="A4A3A4"/>
          </p15:clr>
        </p15:guide>
        <p15:guide id="6" pos="288">
          <p15:clr>
            <a:srgbClr val="A4A3A4"/>
          </p15:clr>
        </p15:guide>
        <p15:guide id="7" orient="horz" pos="2256">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a:srgbClr val="D4EAE4"/>
    <a:srgbClr val="0015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04" autoAdjust="0"/>
    <p:restoredTop sz="96357" autoAdjust="0"/>
  </p:normalViewPr>
  <p:slideViewPr>
    <p:cSldViewPr>
      <p:cViewPr varScale="1">
        <p:scale>
          <a:sx n="106" d="100"/>
          <a:sy n="106" d="100"/>
        </p:scale>
        <p:origin x="1710" y="108"/>
      </p:cViewPr>
      <p:guideLst>
        <p:guide orient="horz" pos="2160"/>
        <p:guide pos="2880"/>
        <p:guide orient="horz" pos="768"/>
        <p:guide orient="horz" pos="432"/>
        <p:guide pos="5472"/>
        <p:guide pos="288"/>
        <p:guide orient="horz" pos="2256"/>
      </p:guideLst>
    </p:cSldViewPr>
  </p:slideViewPr>
  <p:outlineViewPr>
    <p:cViewPr>
      <p:scale>
        <a:sx n="33" d="100"/>
        <a:sy n="33" d="100"/>
      </p:scale>
      <p:origin x="0" y="-38514"/>
    </p:cViewPr>
  </p:outlineViewPr>
  <p:notesTextViewPr>
    <p:cViewPr>
      <p:scale>
        <a:sx n="1" d="1"/>
        <a:sy n="1" d="1"/>
      </p:scale>
      <p:origin x="0" y="0"/>
    </p:cViewPr>
  </p:notesTextViewPr>
  <p:notesViewPr>
    <p:cSldViewPr>
      <p:cViewPr varScale="1">
        <p:scale>
          <a:sx n="85" d="100"/>
          <a:sy n="85" d="100"/>
        </p:scale>
        <p:origin x="-323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t>6/2/2021</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t>6/2/2021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11267" name="Notes Placeholder 2"/>
          <p:cNvSpPr>
            <a:spLocks noGrp="1"/>
          </p:cNvSpPr>
          <p:nvPr>
            <p:ph type="body" idx="1"/>
          </p:nvPr>
        </p:nvSpPr>
        <p:spPr>
          <a:noFill/>
        </p:spPr>
        <p:txBody>
          <a:bodyPr/>
          <a:lstStyle/>
          <a:p>
            <a:endParaRPr lang="en-US" altLang="en-US" dirty="0">
              <a:ea typeface="ＭＳ Ｐゴシック" panose="020B0600070205080204" pitchFamily="34" charset="-128"/>
            </a:endParaRPr>
          </a:p>
        </p:txBody>
      </p:sp>
      <p:sp>
        <p:nvSpPr>
          <p:cNvPr id="11268" name="Slide Number Placeholder 3"/>
          <p:cNvSpPr>
            <a:spLocks noGrp="1"/>
          </p:cNvSpPr>
          <p:nvPr>
            <p:ph type="sldNum" sz="quarter" idx="5"/>
          </p:nvPr>
        </p:nvSpPr>
        <p:spPr>
          <a:noFill/>
        </p:spPr>
        <p:txBody>
          <a:bodyPr/>
          <a:lstStyle>
            <a:lvl1pPr>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9A9C7459-49B2-42E3-86E5-AFCBCFCB4C30}" type="slidenum">
              <a:rPr lang="en-CA" altLang="en-US" smtClean="0">
                <a:latin typeface="Tahoma" panose="020B0604030504040204" pitchFamily="34" charset="0"/>
              </a:rPr>
              <a:pPr>
                <a:spcBef>
                  <a:spcPct val="0"/>
                </a:spcBef>
              </a:pPr>
              <a:t>1</a:t>
            </a:fld>
            <a:endParaRPr lang="en-CA" altLang="en-US" dirty="0">
              <a:latin typeface="Tahoma" panose="020B0604030504040204" pitchFamily="34" charset="0"/>
            </a:endParaRPr>
          </a:p>
        </p:txBody>
      </p:sp>
    </p:spTree>
    <p:extLst>
      <p:ext uri="{BB962C8B-B14F-4D97-AF65-F5344CB8AC3E}">
        <p14:creationId xmlns:p14="http://schemas.microsoft.com/office/powerpoint/2010/main" val="42189747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12</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13</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14</a:t>
            </a:fld>
            <a:endParaRPr lang="en-US" dirty="0"/>
          </a:p>
        </p:txBody>
      </p:sp>
    </p:spTree>
    <p:extLst>
      <p:ext uri="{BB962C8B-B14F-4D97-AF65-F5344CB8AC3E}">
        <p14:creationId xmlns:p14="http://schemas.microsoft.com/office/powerpoint/2010/main" val="28411066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15</a:t>
            </a:fld>
            <a:endParaRPr lang="en-US" dirty="0"/>
          </a:p>
        </p:txBody>
      </p:sp>
    </p:spTree>
    <p:extLst>
      <p:ext uri="{BB962C8B-B14F-4D97-AF65-F5344CB8AC3E}">
        <p14:creationId xmlns:p14="http://schemas.microsoft.com/office/powerpoint/2010/main" val="28411066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16</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17</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18</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19</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20</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21</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2</a:t>
            </a:fld>
            <a:endParaRPr lang="en-US" dirty="0"/>
          </a:p>
        </p:txBody>
      </p:sp>
    </p:spTree>
    <p:extLst>
      <p:ext uri="{BB962C8B-B14F-4D97-AF65-F5344CB8AC3E}">
        <p14:creationId xmlns:p14="http://schemas.microsoft.com/office/powerpoint/2010/main" val="27061626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22</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23</a:t>
            </a:fld>
            <a:endParaRPr lang="en-US" dirty="0"/>
          </a:p>
        </p:txBody>
      </p:sp>
    </p:spTree>
    <p:extLst>
      <p:ext uri="{BB962C8B-B14F-4D97-AF65-F5344CB8AC3E}">
        <p14:creationId xmlns:p14="http://schemas.microsoft.com/office/powerpoint/2010/main" val="28411066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24</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25</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26</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27</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28</a:t>
            </a:fld>
            <a:endParaRPr lang="en-US" dirty="0"/>
          </a:p>
        </p:txBody>
      </p:sp>
    </p:spTree>
    <p:extLst>
      <p:ext uri="{BB962C8B-B14F-4D97-AF65-F5344CB8AC3E}">
        <p14:creationId xmlns:p14="http://schemas.microsoft.com/office/powerpoint/2010/main" val="28411066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29</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30</a:t>
            </a:fld>
            <a:endParaRPr lang="en-US" dirty="0"/>
          </a:p>
        </p:txBody>
      </p:sp>
    </p:spTree>
    <p:extLst>
      <p:ext uri="{BB962C8B-B14F-4D97-AF65-F5344CB8AC3E}">
        <p14:creationId xmlns:p14="http://schemas.microsoft.com/office/powerpoint/2010/main" val="28411066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31</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5</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32</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33</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34</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35</a:t>
            </a:fld>
            <a:endParaRPr lang="en-US" dirty="0"/>
          </a:p>
        </p:txBody>
      </p:sp>
    </p:spTree>
    <p:extLst>
      <p:ext uri="{BB962C8B-B14F-4D97-AF65-F5344CB8AC3E}">
        <p14:creationId xmlns:p14="http://schemas.microsoft.com/office/powerpoint/2010/main" val="28411066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36</a:t>
            </a:fld>
            <a:endParaRPr lang="en-US" dirty="0"/>
          </a:p>
        </p:txBody>
      </p:sp>
    </p:spTree>
    <p:extLst>
      <p:ext uri="{BB962C8B-B14F-4D97-AF65-F5344CB8AC3E}">
        <p14:creationId xmlns:p14="http://schemas.microsoft.com/office/powerpoint/2010/main" val="284110660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37</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38</a:t>
            </a:fld>
            <a:endParaRPr lang="en-US" dirty="0"/>
          </a:p>
        </p:txBody>
      </p:sp>
    </p:spTree>
    <p:extLst>
      <p:ext uri="{BB962C8B-B14F-4D97-AF65-F5344CB8AC3E}">
        <p14:creationId xmlns:p14="http://schemas.microsoft.com/office/powerpoint/2010/main" val="284110660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39</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40</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41</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6</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42</a:t>
            </a:fld>
            <a:endParaRPr lang="en-US" dirty="0"/>
          </a:p>
        </p:txBody>
      </p:sp>
    </p:spTree>
    <p:extLst>
      <p:ext uri="{BB962C8B-B14F-4D97-AF65-F5344CB8AC3E}">
        <p14:creationId xmlns:p14="http://schemas.microsoft.com/office/powerpoint/2010/main" val="284110660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43</a:t>
            </a:fld>
            <a:endParaRPr lang="en-US" dirty="0"/>
          </a:p>
        </p:txBody>
      </p:sp>
    </p:spTree>
    <p:extLst>
      <p:ext uri="{BB962C8B-B14F-4D97-AF65-F5344CB8AC3E}">
        <p14:creationId xmlns:p14="http://schemas.microsoft.com/office/powerpoint/2010/main" val="284110660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44</a:t>
            </a:fld>
            <a:endParaRPr lang="en-US" dirty="0"/>
          </a:p>
        </p:txBody>
      </p:sp>
    </p:spTree>
    <p:extLst>
      <p:ext uri="{BB962C8B-B14F-4D97-AF65-F5344CB8AC3E}">
        <p14:creationId xmlns:p14="http://schemas.microsoft.com/office/powerpoint/2010/main" val="284110660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45</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46</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47</a:t>
            </a:fld>
            <a:endParaRPr lang="en-US" dirty="0"/>
          </a:p>
        </p:txBody>
      </p:sp>
    </p:spTree>
    <p:extLst>
      <p:ext uri="{BB962C8B-B14F-4D97-AF65-F5344CB8AC3E}">
        <p14:creationId xmlns:p14="http://schemas.microsoft.com/office/powerpoint/2010/main" val="284110660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48</a:t>
            </a:fld>
            <a:endParaRPr lang="en-US" dirty="0"/>
          </a:p>
        </p:txBody>
      </p:sp>
    </p:spTree>
    <p:extLst>
      <p:ext uri="{BB962C8B-B14F-4D97-AF65-F5344CB8AC3E}">
        <p14:creationId xmlns:p14="http://schemas.microsoft.com/office/powerpoint/2010/main" val="284110660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49</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50</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51</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7</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52</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53</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54</a:t>
            </a:fld>
            <a:endParaRPr lang="en-US" dirty="0"/>
          </a:p>
        </p:txBody>
      </p:sp>
    </p:spTree>
    <p:extLst>
      <p:ext uri="{BB962C8B-B14F-4D97-AF65-F5344CB8AC3E}">
        <p14:creationId xmlns:p14="http://schemas.microsoft.com/office/powerpoint/2010/main" val="284110660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55</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56</a:t>
            </a:fld>
            <a:endParaRPr lang="en-US" dirty="0"/>
          </a:p>
        </p:txBody>
      </p:sp>
    </p:spTree>
    <p:extLst>
      <p:ext uri="{BB962C8B-B14F-4D97-AF65-F5344CB8AC3E}">
        <p14:creationId xmlns:p14="http://schemas.microsoft.com/office/powerpoint/2010/main" val="284110660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57</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58</a:t>
            </a:fld>
            <a:endParaRPr lang="en-US" dirty="0"/>
          </a:p>
        </p:txBody>
      </p:sp>
    </p:spTree>
    <p:extLst>
      <p:ext uri="{BB962C8B-B14F-4D97-AF65-F5344CB8AC3E}">
        <p14:creationId xmlns:p14="http://schemas.microsoft.com/office/powerpoint/2010/main" val="284110660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59</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60</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61</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8</a:t>
            </a:fld>
            <a:endParaRPr lang="en-US" dirty="0"/>
          </a:p>
        </p:txBody>
      </p:sp>
    </p:spTree>
    <p:extLst>
      <p:ext uri="{BB962C8B-B14F-4D97-AF65-F5344CB8AC3E}">
        <p14:creationId xmlns:p14="http://schemas.microsoft.com/office/powerpoint/2010/main" val="284110660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62</a:t>
            </a:fld>
            <a:endParaRPr lang="en-US" dirty="0"/>
          </a:p>
        </p:txBody>
      </p:sp>
    </p:spTree>
    <p:extLst>
      <p:ext uri="{BB962C8B-B14F-4D97-AF65-F5344CB8AC3E}">
        <p14:creationId xmlns:p14="http://schemas.microsoft.com/office/powerpoint/2010/main" val="284110660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63</a:t>
            </a:fld>
            <a:endParaRPr lang="en-US" dirty="0"/>
          </a:p>
        </p:txBody>
      </p:sp>
    </p:spTree>
    <p:extLst>
      <p:ext uri="{BB962C8B-B14F-4D97-AF65-F5344CB8AC3E}">
        <p14:creationId xmlns:p14="http://schemas.microsoft.com/office/powerpoint/2010/main" val="284110660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65</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66</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9</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10</a:t>
            </a:fld>
            <a:endParaRPr lang="en-US" dirty="0"/>
          </a:p>
        </p:txBody>
      </p:sp>
    </p:spTree>
    <p:extLst>
      <p:ext uri="{BB962C8B-B14F-4D97-AF65-F5344CB8AC3E}">
        <p14:creationId xmlns:p14="http://schemas.microsoft.com/office/powerpoint/2010/main" val="28411066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11</a:t>
            </a:fld>
            <a:endParaRPr lang="en-US" dirty="0"/>
          </a:p>
        </p:txBody>
      </p:sp>
    </p:spTree>
    <p:extLst>
      <p:ext uri="{BB962C8B-B14F-4D97-AF65-F5344CB8AC3E}">
        <p14:creationId xmlns:p14="http://schemas.microsoft.com/office/powerpoint/2010/main" val="40119826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6/2/2021</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887980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400" b="1" cap="none" baseline="0">
                <a:solidFill>
                  <a:srgbClr val="007FA3"/>
                </a:solidFill>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16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9"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6/2/2021</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37547041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Click to edit Master title style</a:t>
            </a:r>
          </a:p>
        </p:txBody>
      </p:sp>
      <p:sp>
        <p:nvSpPr>
          <p:cNvPr id="9" name="Footer Placeholder 3"/>
          <p:cNvSpPr>
            <a:spLocks noGrp="1"/>
          </p:cNvSpPr>
          <p:nvPr>
            <p:ph type="ftr" sz="quarter" idx="11"/>
          </p:nvPr>
        </p:nvSpPr>
        <p:spPr>
          <a:xfrm>
            <a:off x="93969" y="6172200"/>
            <a:ext cx="8595360" cy="235463"/>
          </a:xfrm>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t>6/2/2021</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18551265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6/2/2021</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9" name="Picture 8"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0410" y="6376789"/>
            <a:ext cx="918000" cy="279915"/>
          </a:xfrm>
          <a:prstGeom prst="rect">
            <a:avLst/>
          </a:prstGeom>
        </p:spPr>
      </p:pic>
      <p:sp>
        <p:nvSpPr>
          <p:cNvPr id="10" name="TextBox 9"/>
          <p:cNvSpPr txBox="1"/>
          <p:nvPr userDrawn="1"/>
        </p:nvSpPr>
        <p:spPr>
          <a:xfrm>
            <a:off x="1600200" y="6429345"/>
            <a:ext cx="7162800" cy="276999"/>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panose="020B0604030504040204" pitchFamily="34" charset="0"/>
                <a:ea typeface="Verdana" panose="020B0604030504040204" pitchFamily="34" charset="0"/>
                <a:cs typeface="Verdana" panose="020B0604030504040204" pitchFamily="34" charset="0"/>
              </a:rPr>
              <a:t>Copyright © 2019, 2016, 2013 Pearson Education, Inc. All Rights Reserved</a:t>
            </a:r>
          </a:p>
        </p:txBody>
      </p:sp>
    </p:spTree>
    <p:extLst>
      <p:ext uri="{BB962C8B-B14F-4D97-AF65-F5344CB8AC3E}">
        <p14:creationId xmlns:p14="http://schemas.microsoft.com/office/powerpoint/2010/main" val="37111366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3_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lvl1pPr>
              <a:defRPr sz="3600">
                <a:latin typeface="Times New Roman" panose="02020603050405020304" pitchFamily="18" charset="0"/>
                <a:ea typeface="Tahoma" panose="020B0604030504040204" pitchFamily="34" charset="0"/>
                <a:cs typeface="Times New Roman" panose="02020603050405020304" pitchFamily="18" charset="0"/>
              </a:defRPr>
            </a:lvl1pPr>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3000">
                <a:solidFill>
                  <a:srgbClr val="007FA3"/>
                </a:solidFill>
                <a:latin typeface="Calibri" panose="020F0502020204030204" pitchFamily="34" charset="0"/>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2514600"/>
            <a:ext cx="3657600" cy="685800"/>
          </a:xfrm>
        </p:spPr>
        <p:txBody>
          <a:bodyPr anchor="b">
            <a:noAutofit/>
          </a:bodyPr>
          <a:lstStyle>
            <a:lvl1pPr marL="0" indent="0">
              <a:spcBef>
                <a:spcPts val="0"/>
              </a:spcBef>
              <a:buNone/>
              <a:defRPr sz="3000" baseline="0">
                <a:latin typeface="Calibri" panose="020F0502020204030204" pitchFamily="34" charset="0"/>
              </a:defRPr>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1"/>
            <a:ext cx="3657600" cy="838199"/>
          </a:xfrm>
        </p:spPr>
        <p:txBody>
          <a:bodyPr>
            <a:noAutofit/>
          </a:bodyPr>
          <a:lstStyle>
            <a:lvl1pPr marL="0" indent="0">
              <a:spcBef>
                <a:spcPts val="0"/>
              </a:spcBef>
              <a:buNone/>
              <a:defRPr sz="2400">
                <a:latin typeface="Calibri" panose="020F0502020204030204" pitchFamily="34" charset="0"/>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solidFill>
                <a:prstClr val="black"/>
              </a:solidFill>
            </a:endParaRPr>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3" name="Picture Placeholder 2"/>
          <p:cNvSpPr>
            <a:spLocks noGrp="1"/>
          </p:cNvSpPr>
          <p:nvPr>
            <p:ph type="pic" sz="quarter" idx="16"/>
          </p:nvPr>
        </p:nvSpPr>
        <p:spPr>
          <a:xfrm>
            <a:off x="762000" y="1981200"/>
            <a:ext cx="3657600" cy="3733800"/>
          </a:xfrm>
        </p:spPr>
        <p:txBody>
          <a:bodyPr/>
          <a:lstStyle/>
          <a:p>
            <a:endParaRPr lang="en-IN" dirty="0"/>
          </a:p>
        </p:txBody>
      </p:sp>
      <p:sp>
        <p:nvSpPr>
          <p:cNvPr id="4" name="Content Placeholder 3"/>
          <p:cNvSpPr>
            <a:spLocks noGrp="1"/>
          </p:cNvSpPr>
          <p:nvPr>
            <p:ph sz="quarter" idx="17"/>
          </p:nvPr>
        </p:nvSpPr>
        <p:spPr>
          <a:xfrm>
            <a:off x="762000" y="5791200"/>
            <a:ext cx="7924800" cy="381000"/>
          </a:xfrm>
        </p:spPr>
        <p:txBody>
          <a:bodyPr/>
          <a:lstStyle/>
          <a:p>
            <a:pPr lvl="0"/>
            <a:r>
              <a:rPr lang="en-US" dirty="0"/>
              <a:t>Click to edit Master text styles</a:t>
            </a:r>
          </a:p>
        </p:txBody>
      </p:sp>
      <p:sp>
        <p:nvSpPr>
          <p:cNvPr id="13" name="Text Placeholder 14"/>
          <p:cNvSpPr>
            <a:spLocks noGrp="1"/>
          </p:cNvSpPr>
          <p:nvPr>
            <p:ph type="body" sz="quarter" idx="18"/>
          </p:nvPr>
        </p:nvSpPr>
        <p:spPr>
          <a:xfrm>
            <a:off x="2895600" y="6429375"/>
            <a:ext cx="5867400" cy="276225"/>
          </a:xfrm>
        </p:spPr>
        <p:txBody>
          <a:bodyPr/>
          <a:lstStyle>
            <a:lvl1pPr marL="0" indent="0">
              <a:buNone/>
              <a:defRPr/>
            </a:lvl1pPr>
          </a:lstStyle>
          <a:p>
            <a:pPr lvl="0"/>
            <a:endParaRPr lang="en-US" dirty="0"/>
          </a:p>
        </p:txBody>
      </p:sp>
    </p:spTree>
    <p:extLst>
      <p:ext uri="{BB962C8B-B14F-4D97-AF65-F5344CB8AC3E}">
        <p14:creationId xmlns:p14="http://schemas.microsoft.com/office/powerpoint/2010/main" val="14130679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Footer Placeholder 2"/>
          <p:cNvSpPr>
            <a:spLocks noGrp="1"/>
          </p:cNvSpPr>
          <p:nvPr>
            <p:ph type="ftr" sz="quarter" idx="10"/>
          </p:nvPr>
        </p:nvSpPr>
        <p:spPr/>
        <p:txBody>
          <a:bodyPr/>
          <a:lstStyle/>
          <a:p>
            <a:endParaRPr lang="en-US" dirty="0">
              <a:solidFill>
                <a:prstClr val="black"/>
              </a:solidFill>
            </a:endParaRP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6/2/2021</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7" name="Picture Placeholder 6"/>
          <p:cNvSpPr>
            <a:spLocks noGrp="1"/>
          </p:cNvSpPr>
          <p:nvPr>
            <p:ph type="pic" sz="quarter" idx="13"/>
          </p:nvPr>
        </p:nvSpPr>
        <p:spPr>
          <a:xfrm>
            <a:off x="457200" y="1752600"/>
            <a:ext cx="8229600" cy="3505200"/>
          </a:xfrm>
        </p:spPr>
        <p:txBody>
          <a:bodyPr/>
          <a:lstStyle/>
          <a:p>
            <a:endParaRPr lang="en-US" dirty="0"/>
          </a:p>
        </p:txBody>
      </p:sp>
    </p:spTree>
    <p:extLst>
      <p:ext uri="{BB962C8B-B14F-4D97-AF65-F5344CB8AC3E}">
        <p14:creationId xmlns:p14="http://schemas.microsoft.com/office/powerpoint/2010/main" val="12144747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4_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1"/>
            <a:ext cx="3657600" cy="1297220"/>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solidFill>
                <a:prstClr val="black"/>
              </a:solidFill>
            </a:endParaRP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6/2/2021</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6" name="Picture Placeholder 5"/>
          <p:cNvSpPr>
            <a:spLocks noGrp="1"/>
          </p:cNvSpPr>
          <p:nvPr>
            <p:ph type="pic" sz="quarter" idx="18"/>
          </p:nvPr>
        </p:nvSpPr>
        <p:spPr>
          <a:xfrm>
            <a:off x="609600" y="1905000"/>
            <a:ext cx="3581400" cy="2819400"/>
          </a:xfrm>
        </p:spPr>
        <p:txBody>
          <a:bodyPr/>
          <a:lstStyle/>
          <a:p>
            <a:endParaRPr lang="en-IN" dirty="0"/>
          </a:p>
        </p:txBody>
      </p:sp>
      <p:sp>
        <p:nvSpPr>
          <p:cNvPr id="13" name="Content Placeholder"/>
          <p:cNvSpPr>
            <a:spLocks noGrp="1"/>
          </p:cNvSpPr>
          <p:nvPr>
            <p:ph type="body" sz="quarter" idx="4294967295"/>
          </p:nvPr>
        </p:nvSpPr>
        <p:spPr>
          <a:xfrm>
            <a:off x="2905795" y="6424794"/>
            <a:ext cx="5876925" cy="184666"/>
          </a:xfrm>
        </p:spPr>
        <p:txBody>
          <a:bodyPr>
            <a:spAutoFit/>
          </a:bodyPr>
          <a:lstStyle/>
          <a:p>
            <a:pPr marL="0" indent="0">
              <a:buNone/>
            </a:pPr>
            <a:r>
              <a:rPr lang="en-AU" altLang="en-US" sz="1200" dirty="0">
                <a:solidFill>
                  <a:srgbClr val="000000"/>
                </a:solidFill>
                <a:latin typeface="Verdana" panose="020B0604030504040204" pitchFamily="34" charset="0"/>
                <a:ea typeface="Verdana" panose="020B0604030504040204" pitchFamily="34" charset="0"/>
                <a:cs typeface="Verdana" panose="020B0604030504040204" pitchFamily="34" charset="0"/>
              </a:rPr>
              <a:t>Copyright © 2019, 2016, 2013 Pearson Education, Inc. All Rights Reserved</a:t>
            </a:r>
            <a:endParaRPr lang="en-US" sz="12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81165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Custom Layout_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Footer Placeholder 2"/>
          <p:cNvSpPr>
            <a:spLocks noGrp="1"/>
          </p:cNvSpPr>
          <p:nvPr>
            <p:ph type="ftr" sz="quarter" idx="10"/>
          </p:nvPr>
        </p:nvSpPr>
        <p:spPr/>
        <p:txBody>
          <a:bodyPr/>
          <a:lstStyle/>
          <a:p>
            <a:endParaRPr lang="en-US" dirty="0">
              <a:solidFill>
                <a:prstClr val="black"/>
              </a:solidFill>
            </a:endParaRP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6/2/2021</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7" name="Text Placeholder 6">
            <a:extLst>
              <a:ext uri="{FF2B5EF4-FFF2-40B4-BE49-F238E27FC236}">
                <a16:creationId xmlns:a16="http://schemas.microsoft.com/office/drawing/2014/main" id="{736A3F89-0664-4FA8-92BB-1BDA0D786451}"/>
              </a:ext>
            </a:extLst>
          </p:cNvPr>
          <p:cNvSpPr>
            <a:spLocks noGrp="1"/>
          </p:cNvSpPr>
          <p:nvPr>
            <p:ph type="body" sz="quarter" idx="13"/>
          </p:nvPr>
        </p:nvSpPr>
        <p:spPr>
          <a:xfrm>
            <a:off x="533400" y="1524000"/>
            <a:ext cx="81534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7981814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6/2/2021</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13" name="TextBox 12"/>
          <p:cNvSpPr txBox="1"/>
          <p:nvPr userDrawn="1"/>
        </p:nvSpPr>
        <p:spPr>
          <a:xfrm>
            <a:off x="1600200" y="6429345"/>
            <a:ext cx="7162800" cy="276999"/>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panose="020B0604030504040204" pitchFamily="34" charset="0"/>
                <a:ea typeface="Verdana" panose="020B0604030504040204" pitchFamily="34" charset="0"/>
                <a:cs typeface="Verdana" panose="020B0604030504040204" pitchFamily="34" charset="0"/>
              </a:rPr>
              <a:t>Copyright © 2019 Pearson Education, Inc. All Rights Reserved</a:t>
            </a:r>
          </a:p>
        </p:txBody>
      </p:sp>
    </p:spTree>
    <p:extLst>
      <p:ext uri="{BB962C8B-B14F-4D97-AF65-F5344CB8AC3E}">
        <p14:creationId xmlns:p14="http://schemas.microsoft.com/office/powerpoint/2010/main" val="2981062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2" name="Footer Placeholder 2"/>
          <p:cNvSpPr>
            <a:spLocks noGrp="1"/>
          </p:cNvSpPr>
          <p:nvPr>
            <p:ph type="ftr" sz="quarter" idx="10"/>
          </p:nvPr>
        </p:nvSpPr>
        <p:spPr>
          <a:xfrm>
            <a:off x="93969" y="6172200"/>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6/2/2021</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152463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6/2/2021</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210909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6/2/2021</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
        <p:nvSpPr>
          <p:cNvPr id="12" name="Picture Placeholder 11"/>
          <p:cNvSpPr>
            <a:spLocks noGrp="1"/>
          </p:cNvSpPr>
          <p:nvPr>
            <p:ph type="pic" sz="quarter" idx="13"/>
          </p:nvPr>
        </p:nvSpPr>
        <p:spPr>
          <a:xfrm>
            <a:off x="457200" y="1981200"/>
            <a:ext cx="8077200" cy="3886200"/>
          </a:xfrm>
        </p:spPr>
        <p:txBody>
          <a:bodyPr/>
          <a:lstStyle/>
          <a:p>
            <a:endParaRPr lang="en-IN" dirty="0"/>
          </a:p>
        </p:txBody>
      </p:sp>
    </p:spTree>
    <p:extLst>
      <p:ext uri="{BB962C8B-B14F-4D97-AF65-F5344CB8AC3E}">
        <p14:creationId xmlns:p14="http://schemas.microsoft.com/office/powerpoint/2010/main" val="3294424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6/2/2021</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
        <p:nvSpPr>
          <p:cNvPr id="3" name="Content Placeholder 2"/>
          <p:cNvSpPr>
            <a:spLocks noGrp="1"/>
          </p:cNvSpPr>
          <p:nvPr>
            <p:ph sz="quarter" idx="13"/>
          </p:nvPr>
        </p:nvSpPr>
        <p:spPr>
          <a:xfrm>
            <a:off x="457200" y="5925979"/>
            <a:ext cx="8458200" cy="246221"/>
          </a:xfrm>
        </p:spPr>
        <p:txBody>
          <a:bodyPr>
            <a:spAutoFit/>
          </a:bodyPr>
          <a:lstStyle>
            <a:lvl1pPr marL="0" indent="0">
              <a:buNone/>
              <a:defRPr/>
            </a:lvl1pPr>
          </a:lstStyle>
          <a:p>
            <a:pPr lvl="0"/>
            <a:r>
              <a:rPr lang="en-US" dirty="0"/>
              <a:t>Click to edit Master text styles</a:t>
            </a:r>
          </a:p>
        </p:txBody>
      </p:sp>
    </p:spTree>
    <p:extLst>
      <p:ext uri="{BB962C8B-B14F-4D97-AF65-F5344CB8AC3E}">
        <p14:creationId xmlns:p14="http://schemas.microsoft.com/office/powerpoint/2010/main" val="4136844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6/2/2021</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2752008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6/2/2021</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7" name="Picture 6"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0410" y="6376789"/>
            <a:ext cx="918000" cy="279915"/>
          </a:xfrm>
          <a:prstGeom prst="rect">
            <a:avLst/>
          </a:prstGeom>
        </p:spPr>
      </p:pic>
      <p:sp>
        <p:nvSpPr>
          <p:cNvPr id="9" name="TextBox 8"/>
          <p:cNvSpPr txBox="1"/>
          <p:nvPr userDrawn="1"/>
        </p:nvSpPr>
        <p:spPr>
          <a:xfrm>
            <a:off x="1600200" y="6429345"/>
            <a:ext cx="7162800" cy="276999"/>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panose="020B0604030504040204" pitchFamily="34" charset="0"/>
                <a:ea typeface="Verdana" panose="020B0604030504040204" pitchFamily="34" charset="0"/>
                <a:cs typeface="Verdana" panose="020B0604030504040204" pitchFamily="34" charset="0"/>
              </a:rPr>
              <a:t>Copyright © 2019, 2016, 2013 Pearson Education, Inc. All Rights Reserved</a:t>
            </a:r>
          </a:p>
        </p:txBody>
      </p:sp>
    </p:spTree>
    <p:extLst>
      <p:ext uri="{BB962C8B-B14F-4D97-AF65-F5344CB8AC3E}">
        <p14:creationId xmlns:p14="http://schemas.microsoft.com/office/powerpoint/2010/main" val="22037960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6/2/2021</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3154799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1"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6/2/2021</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pic>
        <p:nvPicPr>
          <p:cNvPr id="7" name="Picture 6" descr="Pearson Logo"/>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8" name="TextBox 7"/>
          <p:cNvSpPr txBox="1"/>
          <p:nvPr userDrawn="1"/>
        </p:nvSpPr>
        <p:spPr>
          <a:xfrm>
            <a:off x="2800350" y="6429345"/>
            <a:ext cx="6019800" cy="276999"/>
          </a:xfrm>
          <a:prstGeom prst="rect">
            <a:avLst/>
          </a:prstGeom>
          <a:noFill/>
        </p:spPr>
        <p:txBody>
          <a:bodyPr wrap="square" rtlCol="0">
            <a:spAutoFit/>
          </a:bodyPr>
          <a:lstStyle/>
          <a:p>
            <a:pPr marL="0" indent="0">
              <a:buNone/>
            </a:pPr>
            <a:r>
              <a:rPr lang="en-AU" altLang="en-US" sz="1200" dirty="0">
                <a:solidFill>
                  <a:srgbClr val="000000"/>
                </a:solidFill>
                <a:latin typeface="Verdana" panose="020B0604030504040204" pitchFamily="34" charset="0"/>
                <a:ea typeface="Verdana" panose="020B0604030504040204" pitchFamily="34" charset="0"/>
                <a:cs typeface="Verdana" panose="020B0604030504040204" pitchFamily="34" charset="0"/>
              </a:rPr>
              <a:t>Copyright © 2019, 2016, 2013 Pearson Education, Inc. All Rights Reserved</a:t>
            </a:r>
            <a:endParaRPr lang="en-US" sz="12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63" r:id="rId5"/>
    <p:sldLayoutId id="2147483670" r:id="rId6"/>
    <p:sldLayoutId id="2147483659" r:id="rId7"/>
    <p:sldLayoutId id="2147483658" r:id="rId8"/>
    <p:sldLayoutId id="2147483660" r:id="rId9"/>
    <p:sldLayoutId id="2147483651" r:id="rId10"/>
    <p:sldLayoutId id="2147483654" r:id="rId11"/>
    <p:sldLayoutId id="2147483655" r:id="rId12"/>
    <p:sldLayoutId id="2147483666" r:id="rId13"/>
    <p:sldLayoutId id="2147483669" r:id="rId14"/>
    <p:sldLayoutId id="2147483671" r:id="rId15"/>
    <p:sldLayoutId id="2147483672" r:id="rId16"/>
  </p:sldLayoutIdLst>
  <p:txStyles>
    <p:titleStyle>
      <a:lvl1pPr algn="l" defTabSz="914400" rtl="0" eaLnBrk="1" latinLnBrk="0" hangingPunct="1">
        <a:lnSpc>
          <a:spcPct val="100000"/>
        </a:lnSpc>
        <a:spcBef>
          <a:spcPct val="0"/>
        </a:spcBef>
        <a:buNone/>
        <a:defRPr sz="3400" b="1" kern="1200">
          <a:solidFill>
            <a:srgbClr val="007FA3"/>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hyperlink" Target="https://mediaplayer.pearsoncmg.com/assets/secs_wtm_ch_20_christian_v2" TargetMode="External"/><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hyperlink" Target="https://mediaplayer.pearsoncmg.com/assets/secs-ipweb-immune-system-rev" TargetMode="External"/><Relationship Id="rId1" Type="http://schemas.openxmlformats.org/officeDocument/2006/relationships/slideLayout" Target="../slideLayouts/slideLayout1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Foundations of Economics&#10;Eight Edition&#10;Bade Parkin"/>
          <p:cNvSpPr>
            <a:spLocks noGrp="1"/>
          </p:cNvSpPr>
          <p:nvPr>
            <p:ph type="title"/>
          </p:nvPr>
        </p:nvSpPr>
        <p:spPr>
          <a:xfrm>
            <a:off x="457200" y="257404"/>
            <a:ext cx="8229600" cy="523220"/>
          </a:xfrm>
        </p:spPr>
        <p:txBody>
          <a:bodyPr>
            <a:spAutoFit/>
          </a:bodyPr>
          <a:lstStyle/>
          <a:p>
            <a:r>
              <a:rPr lang="en-US" dirty="0"/>
              <a:t>Human Anatomy and Physiology</a:t>
            </a:r>
            <a:endParaRPr lang="en-US" dirty="0">
              <a:ea typeface="ＭＳ Ｐゴシック" pitchFamily="-108" charset="-128"/>
              <a:cs typeface="ＭＳ Ｐゴシック" pitchFamily="-108" charset="-128"/>
            </a:endParaRPr>
          </a:p>
        </p:txBody>
      </p:sp>
      <p:sp>
        <p:nvSpPr>
          <p:cNvPr id="9" name="Text Placeholder 7"/>
          <p:cNvSpPr>
            <a:spLocks noGrp="1"/>
          </p:cNvSpPr>
          <p:nvPr>
            <p:ph type="body" sz="quarter" idx="13"/>
          </p:nvPr>
        </p:nvSpPr>
        <p:spPr>
          <a:xfrm>
            <a:off x="457200" y="876283"/>
            <a:ext cx="8229600" cy="359857"/>
          </a:xfrm>
        </p:spPr>
        <p:txBody>
          <a:bodyPr vert="horz" lIns="0" tIns="0" rIns="0" bIns="0" rtlCol="0">
            <a:spAutoFit/>
          </a:bodyPr>
          <a:lstStyle/>
          <a:p>
            <a:pPr>
              <a:spcBef>
                <a:spcPct val="0"/>
              </a:spcBef>
            </a:pPr>
            <a:r>
              <a:rPr lang="en-US" sz="2000" dirty="0">
                <a:latin typeface="+mn-lt"/>
                <a:ea typeface="+mj-ea"/>
                <a:cs typeface="Times New Roman" panose="02020603050405020304" pitchFamily="18" charset="0"/>
              </a:rPr>
              <a:t>Eleventh Edition</a:t>
            </a:r>
          </a:p>
        </p:txBody>
      </p:sp>
      <p:sp>
        <p:nvSpPr>
          <p:cNvPr id="14" name="Text Placeholder 7"/>
          <p:cNvSpPr>
            <a:spLocks noGrp="1"/>
          </p:cNvSpPr>
          <p:nvPr>
            <p:ph type="body" sz="quarter" idx="13"/>
          </p:nvPr>
        </p:nvSpPr>
        <p:spPr>
          <a:xfrm>
            <a:off x="5029200" y="2738735"/>
            <a:ext cx="3505200" cy="461665"/>
          </a:xfrm>
        </p:spPr>
        <p:txBody>
          <a:bodyPr wrap="square">
            <a:spAutoFit/>
          </a:bodyPr>
          <a:lstStyle/>
          <a:p>
            <a:r>
              <a:rPr lang="en-US" sz="3000" dirty="0">
                <a:solidFill>
                  <a:schemeClr val="tx1"/>
                </a:solidFill>
                <a:latin typeface="+mj-lt"/>
                <a:cs typeface="Calibri" panose="020F0502020204030204" pitchFamily="34" charset="0"/>
              </a:rPr>
              <a:t>Chapter 20</a:t>
            </a:r>
            <a:endParaRPr lang="en-IN" sz="3000" dirty="0">
              <a:solidFill>
                <a:schemeClr val="tx1"/>
              </a:solidFill>
              <a:latin typeface="+mj-lt"/>
              <a:cs typeface="Calibri" panose="020F0502020204030204" pitchFamily="34" charset="0"/>
            </a:endParaRPr>
          </a:p>
        </p:txBody>
      </p:sp>
      <p:sp>
        <p:nvSpPr>
          <p:cNvPr id="15" name="Content Placeholder 3"/>
          <p:cNvSpPr>
            <a:spLocks noGrp="1"/>
          </p:cNvSpPr>
          <p:nvPr>
            <p:ph type="body" sz="quarter" idx="14"/>
          </p:nvPr>
        </p:nvSpPr>
        <p:spPr>
          <a:xfrm>
            <a:off x="5029200" y="3310803"/>
            <a:ext cx="3429000" cy="1015663"/>
          </a:xfrm>
        </p:spPr>
        <p:txBody>
          <a:bodyPr wrap="square">
            <a:spAutoFit/>
          </a:bodyPr>
          <a:lstStyle/>
          <a:p>
            <a:r>
              <a:rPr lang="en-IN" sz="2200" dirty="0"/>
              <a:t>The Lymphatic System and Lymphoid Organs and Tissues</a:t>
            </a:r>
            <a:endParaRPr lang="en-US" sz="2200" dirty="0"/>
          </a:p>
        </p:txBody>
      </p:sp>
      <p:pic>
        <p:nvPicPr>
          <p:cNvPr id="3" name="Picture 2" descr="Front Cover: Human Anatomy and Physiology, Eleventh Edition by Marieb and Hoeh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702096"/>
            <a:ext cx="3364992" cy="3889248"/>
          </a:xfrm>
          <a:prstGeom prst="rect">
            <a:avLst/>
          </a:prstGeom>
        </p:spPr>
      </p:pic>
      <p:sp>
        <p:nvSpPr>
          <p:cNvPr id="12" name="Content Placeholder"/>
          <p:cNvSpPr>
            <a:spLocks noGrp="1"/>
          </p:cNvSpPr>
          <p:nvPr>
            <p:ph type="body" sz="quarter" idx="15"/>
          </p:nvPr>
        </p:nvSpPr>
        <p:spPr>
          <a:xfrm>
            <a:off x="762000" y="5791200"/>
            <a:ext cx="6858000" cy="184666"/>
          </a:xfrm>
        </p:spPr>
        <p:txBody>
          <a:bodyPr wrap="square">
            <a:spAutoFit/>
          </a:bodyPr>
          <a:lstStyle/>
          <a:p>
            <a:pPr eaLnBrk="0" fontAlgn="base" hangingPunct="0">
              <a:spcBef>
                <a:spcPct val="0"/>
              </a:spcBef>
              <a:spcAft>
                <a:spcPct val="0"/>
              </a:spcAft>
            </a:pPr>
            <a:r>
              <a:rPr lang="en-US" sz="1200" dirty="0">
                <a:latin typeface="Arial" panose="020B0604020202020204" pitchFamily="34" charset="0"/>
                <a:ea typeface="ＭＳ Ｐゴシック" pitchFamily="-108" charset="-128"/>
                <a:cs typeface="ＭＳ Ｐゴシック" pitchFamily="-108" charset="-128"/>
              </a:rPr>
              <a:t>PowerPoint® Lectures Slides prepared by Karen Dunbar Kareiva, Ivy Tech Community College</a:t>
            </a:r>
            <a:endParaRPr lang="en-IN" sz="1200" dirty="0">
              <a:latin typeface="Arial" panose="020B0604020202020204" pitchFamily="34" charset="0"/>
              <a:ea typeface="ＭＳ Ｐゴシック" pitchFamily="-108" charset="-128"/>
              <a:cs typeface="ＭＳ Ｐゴシック" pitchFamily="-108" charset="-128"/>
            </a:endParaRPr>
          </a:p>
        </p:txBody>
      </p:sp>
      <p:sp>
        <p:nvSpPr>
          <p:cNvPr id="5" name="Content Placeholder"/>
          <p:cNvSpPr>
            <a:spLocks noGrp="1"/>
          </p:cNvSpPr>
          <p:nvPr>
            <p:ph type="body" sz="quarter" idx="4294967295"/>
          </p:nvPr>
        </p:nvSpPr>
        <p:spPr>
          <a:xfrm>
            <a:off x="2871927" y="6475596"/>
            <a:ext cx="5876925" cy="184666"/>
          </a:xfrm>
        </p:spPr>
        <p:txBody>
          <a:bodyPr>
            <a:spAutoFit/>
          </a:bodyPr>
          <a:lstStyle/>
          <a:p>
            <a:pPr marL="0" indent="0">
              <a:buNone/>
            </a:pPr>
            <a:r>
              <a:rPr lang="en-AU" altLang="en-US" sz="1200" dirty="0">
                <a:solidFill>
                  <a:srgbClr val="000000"/>
                </a:solidFill>
                <a:latin typeface="Verdana" panose="020B0604030504040204" pitchFamily="34" charset="0"/>
                <a:ea typeface="Verdana" panose="020B0604030504040204" pitchFamily="34" charset="0"/>
                <a:cs typeface="Verdana" panose="020B0604030504040204" pitchFamily="34" charset="0"/>
              </a:rPr>
              <a:t>Copyright © 2019, 2016, 2013 Pearson Education, Inc. All Rights Reserved</a:t>
            </a:r>
            <a:endParaRPr lang="en-US" sz="12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3388280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581" y="198000"/>
            <a:ext cx="8229600" cy="1046440"/>
          </a:xfrm>
        </p:spPr>
        <p:txBody>
          <a:bodyPr>
            <a:spAutoFit/>
          </a:bodyPr>
          <a:lstStyle/>
          <a:p>
            <a:r>
              <a:rPr lang="en-US" dirty="0">
                <a:latin typeface="Times New Roman"/>
              </a:rPr>
              <a:t>Distribution and Special Features of Lymphatic Capillaries </a:t>
            </a:r>
            <a:r>
              <a:rPr lang="en-US" sz="2800" dirty="0">
                <a:latin typeface="Times New Roman"/>
              </a:rPr>
              <a:t>(2 of 2)</a:t>
            </a:r>
            <a:endParaRPr lang="en-IN" sz="2800" dirty="0">
              <a:latin typeface="Times New Roman"/>
            </a:endParaRPr>
          </a:p>
        </p:txBody>
      </p:sp>
      <p:pic>
        <p:nvPicPr>
          <p:cNvPr id="4" name="Picture 3" descr="- Part (b) is an illustration showing an even bigger enlargement of a section of the bottom illustration of Part (a), zooming into a lymphatic capillary to be able to see that they are blind-ended tubes in which adjacent endothelial cells overlap each other, forming flaplike minivalves. Shown are filaments anchored to connective tissue, endothelial cell of lymphatic capillary, flaplike minivalves and fibroblasts in loose connective tissue."/>
          <p:cNvPicPr>
            <a:picLocks noChangeAspect="1"/>
          </p:cNvPicPr>
          <p:nvPr/>
        </p:nvPicPr>
        <p:blipFill rotWithShape="1">
          <a:blip r:embed="rId3">
            <a:extLst>
              <a:ext uri="{28A0092B-C50C-407E-A947-70E740481C1C}">
                <a14:useLocalDpi xmlns:a14="http://schemas.microsoft.com/office/drawing/2010/main" val="0"/>
              </a:ext>
            </a:extLst>
          </a:blip>
          <a:srcRect b="4196"/>
          <a:stretch/>
        </p:blipFill>
        <p:spPr>
          <a:xfrm>
            <a:off x="2063242" y="1266277"/>
            <a:ext cx="5017516" cy="4143923"/>
          </a:xfrm>
          <a:prstGeom prst="rect">
            <a:avLst/>
          </a:prstGeom>
        </p:spPr>
      </p:pic>
      <p:sp>
        <p:nvSpPr>
          <p:cNvPr id="7" name="Content Placeholder 6"/>
          <p:cNvSpPr>
            <a:spLocks noGrp="1"/>
          </p:cNvSpPr>
          <p:nvPr>
            <p:ph sz="quarter" idx="13"/>
          </p:nvPr>
        </p:nvSpPr>
        <p:spPr/>
        <p:txBody>
          <a:bodyPr/>
          <a:lstStyle/>
          <a:p>
            <a:r>
              <a:rPr lang="en-US" b="1" dirty="0">
                <a:solidFill>
                  <a:srgbClr val="007FA3"/>
                </a:solidFill>
                <a:ea typeface="+mj-ea"/>
                <a:cs typeface="Times New Roman" panose="02020603050405020304" pitchFamily="18" charset="0"/>
              </a:rPr>
              <a:t>Figure 20.1b </a:t>
            </a:r>
            <a:r>
              <a:rPr lang="en-US" dirty="0"/>
              <a:t>Distribution and special features of lymphatic capillaries.</a:t>
            </a:r>
          </a:p>
        </p:txBody>
      </p:sp>
    </p:spTree>
    <p:extLst>
      <p:ext uri="{BB962C8B-B14F-4D97-AF65-F5344CB8AC3E}">
        <p14:creationId xmlns:p14="http://schemas.microsoft.com/office/powerpoint/2010/main" val="18406171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198000"/>
            <a:ext cx="8229600" cy="1046440"/>
          </a:xfrm>
        </p:spPr>
        <p:txBody>
          <a:bodyPr wrap="square">
            <a:spAutoFit/>
          </a:bodyPr>
          <a:lstStyle/>
          <a:p>
            <a:r>
              <a:rPr lang="en-US" dirty="0">
                <a:latin typeface="Times New Roman"/>
              </a:rPr>
              <a:t>Distribution and Structure of Lymphatic Vessels </a:t>
            </a:r>
            <a:r>
              <a:rPr lang="en-US" sz="2800" dirty="0">
                <a:latin typeface="Times New Roman"/>
              </a:rPr>
              <a:t>(4 of 6)</a:t>
            </a:r>
          </a:p>
        </p:txBody>
      </p:sp>
      <p:sp>
        <p:nvSpPr>
          <p:cNvPr id="4" name="Content Placeholder 3"/>
          <p:cNvSpPr>
            <a:spLocks noGrp="1"/>
          </p:cNvSpPr>
          <p:nvPr>
            <p:ph idx="1"/>
          </p:nvPr>
        </p:nvSpPr>
        <p:spPr>
          <a:xfrm>
            <a:off x="457581" y="1643126"/>
            <a:ext cx="8229600" cy="2677656"/>
          </a:xfrm>
        </p:spPr>
        <p:txBody>
          <a:bodyPr>
            <a:spAutoFit/>
          </a:bodyPr>
          <a:lstStyle/>
          <a:p>
            <a:r>
              <a:rPr lang="en-US" b="1" dirty="0">
                <a:latin typeface="Arial"/>
              </a:rPr>
              <a:t>Larger lymphatic vessels</a:t>
            </a:r>
          </a:p>
          <a:p>
            <a:pPr lvl="1"/>
            <a:r>
              <a:rPr lang="en-US" dirty="0">
                <a:latin typeface="Arial"/>
              </a:rPr>
              <a:t>Lymph capillaries drain into increasingly larger vessels called </a:t>
            </a:r>
            <a:r>
              <a:rPr lang="en-US" b="1" dirty="0">
                <a:latin typeface="Arial"/>
              </a:rPr>
              <a:t>collecting</a:t>
            </a:r>
            <a:r>
              <a:rPr lang="en-US" dirty="0">
                <a:latin typeface="Arial"/>
              </a:rPr>
              <a:t> </a:t>
            </a:r>
            <a:r>
              <a:rPr lang="en-US" b="1" dirty="0">
                <a:latin typeface="Arial"/>
              </a:rPr>
              <a:t>lymphatic vessels</a:t>
            </a:r>
          </a:p>
          <a:p>
            <a:pPr lvl="1"/>
            <a:r>
              <a:rPr lang="en-US" dirty="0">
                <a:latin typeface="Arial"/>
              </a:rPr>
              <a:t>Consist of collecting vessels, trunks, and ducts</a:t>
            </a:r>
          </a:p>
          <a:p>
            <a:pPr lvl="1"/>
            <a:r>
              <a:rPr lang="en-US" dirty="0">
                <a:latin typeface="Arial"/>
              </a:rPr>
              <a:t>Have structures and tunics similar to veins, except:</a:t>
            </a:r>
          </a:p>
          <a:p>
            <a:pPr lvl="2"/>
            <a:r>
              <a:rPr lang="en-US" dirty="0">
                <a:latin typeface="Arial"/>
              </a:rPr>
              <a:t>Have thinner walls, with more internal valves</a:t>
            </a:r>
          </a:p>
          <a:p>
            <a:pPr lvl="2"/>
            <a:r>
              <a:rPr lang="en-US" dirty="0">
                <a:latin typeface="Arial"/>
              </a:rPr>
              <a:t>Anastomose more frequently</a:t>
            </a:r>
          </a:p>
          <a:p>
            <a:pPr lvl="1"/>
            <a:r>
              <a:rPr lang="en-US" dirty="0">
                <a:latin typeface="Arial"/>
              </a:rPr>
              <a:t>Collecting vessels in skin travel with superficial veins, but deep vessels travel with arteries</a:t>
            </a:r>
          </a:p>
        </p:txBody>
      </p:sp>
    </p:spTree>
    <p:extLst>
      <p:ext uri="{BB962C8B-B14F-4D97-AF65-F5344CB8AC3E}">
        <p14:creationId xmlns:p14="http://schemas.microsoft.com/office/powerpoint/2010/main" val="19298146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198000"/>
            <a:ext cx="8229600" cy="1046440"/>
          </a:xfrm>
        </p:spPr>
        <p:txBody>
          <a:bodyPr>
            <a:spAutoFit/>
          </a:bodyPr>
          <a:lstStyle/>
          <a:p>
            <a:r>
              <a:rPr lang="en-US" dirty="0">
                <a:latin typeface="Times New Roman"/>
              </a:rPr>
              <a:t>Distribution and Structure of Lymphatic Vessels </a:t>
            </a:r>
            <a:r>
              <a:rPr lang="en-US" sz="2800" dirty="0">
                <a:latin typeface="Times New Roman"/>
              </a:rPr>
              <a:t>(5 of 6)</a:t>
            </a:r>
          </a:p>
        </p:txBody>
      </p:sp>
      <p:sp>
        <p:nvSpPr>
          <p:cNvPr id="4" name="Content Placeholder 3"/>
          <p:cNvSpPr>
            <a:spLocks noGrp="1"/>
          </p:cNvSpPr>
          <p:nvPr>
            <p:ph idx="1"/>
          </p:nvPr>
        </p:nvSpPr>
        <p:spPr>
          <a:xfrm>
            <a:off x="457581" y="1643126"/>
            <a:ext cx="8229600" cy="2754600"/>
          </a:xfrm>
        </p:spPr>
        <p:txBody>
          <a:bodyPr>
            <a:spAutoFit/>
          </a:bodyPr>
          <a:lstStyle/>
          <a:p>
            <a:r>
              <a:rPr lang="en-US" b="1" dirty="0">
                <a:latin typeface="Arial"/>
              </a:rPr>
              <a:t>Larger lymphatic vessels (cont.)</a:t>
            </a:r>
            <a:endParaRPr lang="en-US" dirty="0">
              <a:latin typeface="Arial"/>
            </a:endParaRPr>
          </a:p>
          <a:p>
            <a:pPr lvl="1"/>
            <a:r>
              <a:rPr lang="en-US" b="1" dirty="0">
                <a:latin typeface="Arial"/>
              </a:rPr>
              <a:t>Lymphatic trunks</a:t>
            </a:r>
            <a:r>
              <a:rPr lang="en-US" dirty="0">
                <a:latin typeface="Arial"/>
              </a:rPr>
              <a:t>, which are formed by union of largest collecting vessels, drain large areas of body</a:t>
            </a:r>
          </a:p>
          <a:p>
            <a:pPr lvl="2"/>
            <a:r>
              <a:rPr lang="en-US" dirty="0">
                <a:latin typeface="Arial"/>
              </a:rPr>
              <a:t>Named for regions of body they drain: </a:t>
            </a:r>
          </a:p>
          <a:p>
            <a:pPr lvl="3"/>
            <a:r>
              <a:rPr lang="en-US" dirty="0">
                <a:latin typeface="Arial"/>
              </a:rPr>
              <a:t>Paired </a:t>
            </a:r>
            <a:r>
              <a:rPr lang="en-US" b="1" dirty="0">
                <a:latin typeface="Arial"/>
              </a:rPr>
              <a:t>lumbar</a:t>
            </a:r>
          </a:p>
          <a:p>
            <a:pPr lvl="3"/>
            <a:r>
              <a:rPr lang="en-US" dirty="0">
                <a:latin typeface="Arial"/>
              </a:rPr>
              <a:t>Paired </a:t>
            </a:r>
            <a:r>
              <a:rPr lang="en-US" b="1" dirty="0">
                <a:latin typeface="Arial"/>
              </a:rPr>
              <a:t>bronchomediastinal</a:t>
            </a:r>
          </a:p>
          <a:p>
            <a:pPr lvl="3"/>
            <a:r>
              <a:rPr lang="en-US" dirty="0">
                <a:latin typeface="Arial"/>
              </a:rPr>
              <a:t>Paired </a:t>
            </a:r>
            <a:r>
              <a:rPr lang="en-US" b="1" dirty="0">
                <a:latin typeface="Arial"/>
              </a:rPr>
              <a:t>subclavian</a:t>
            </a:r>
          </a:p>
          <a:p>
            <a:pPr lvl="3"/>
            <a:r>
              <a:rPr lang="en-US" dirty="0">
                <a:latin typeface="Arial"/>
              </a:rPr>
              <a:t>Paired </a:t>
            </a:r>
            <a:r>
              <a:rPr lang="en-US" b="1" dirty="0">
                <a:latin typeface="Arial"/>
              </a:rPr>
              <a:t>jugular trunks</a:t>
            </a:r>
          </a:p>
          <a:p>
            <a:pPr lvl="3"/>
            <a:r>
              <a:rPr lang="en-US" dirty="0">
                <a:latin typeface="Arial"/>
              </a:rPr>
              <a:t>Single </a:t>
            </a:r>
            <a:r>
              <a:rPr lang="en-US" b="1" dirty="0">
                <a:latin typeface="Arial"/>
              </a:rPr>
              <a:t>intestinal trunk</a:t>
            </a:r>
          </a:p>
        </p:txBody>
      </p:sp>
    </p:spTree>
    <p:extLst>
      <p:ext uri="{BB962C8B-B14F-4D97-AF65-F5344CB8AC3E}">
        <p14:creationId xmlns:p14="http://schemas.microsoft.com/office/powerpoint/2010/main" val="1651263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198000"/>
            <a:ext cx="8229600" cy="1046440"/>
          </a:xfrm>
        </p:spPr>
        <p:txBody>
          <a:bodyPr>
            <a:spAutoFit/>
          </a:bodyPr>
          <a:lstStyle/>
          <a:p>
            <a:r>
              <a:rPr lang="en-US" dirty="0">
                <a:latin typeface="Times New Roman"/>
              </a:rPr>
              <a:t>Distribution and Structure of Lymphatic Vessels </a:t>
            </a:r>
            <a:r>
              <a:rPr lang="en-US" sz="2800" dirty="0">
                <a:latin typeface="Times New Roman"/>
              </a:rPr>
              <a:t>(6 of 6)</a:t>
            </a:r>
          </a:p>
        </p:txBody>
      </p:sp>
      <p:sp>
        <p:nvSpPr>
          <p:cNvPr id="4" name="Content Placeholder 3"/>
          <p:cNvSpPr>
            <a:spLocks noGrp="1"/>
          </p:cNvSpPr>
          <p:nvPr>
            <p:ph idx="1"/>
          </p:nvPr>
        </p:nvSpPr>
        <p:spPr>
          <a:xfrm>
            <a:off x="457581" y="1643126"/>
            <a:ext cx="8229600" cy="1900520"/>
          </a:xfrm>
        </p:spPr>
        <p:txBody>
          <a:bodyPr>
            <a:spAutoFit/>
          </a:bodyPr>
          <a:lstStyle/>
          <a:p>
            <a:r>
              <a:rPr lang="en-US" dirty="0">
                <a:latin typeface="Arial"/>
              </a:rPr>
              <a:t>Lymph is delivered from trunks into one of two large </a:t>
            </a:r>
            <a:r>
              <a:rPr lang="en-US" b="1" dirty="0">
                <a:latin typeface="Arial"/>
              </a:rPr>
              <a:t>lymphatic ducts</a:t>
            </a:r>
            <a:endParaRPr lang="en-US" dirty="0">
              <a:latin typeface="Arial"/>
            </a:endParaRPr>
          </a:p>
          <a:p>
            <a:pPr lvl="1"/>
            <a:r>
              <a:rPr lang="en-US" b="1" dirty="0">
                <a:latin typeface="Arial"/>
              </a:rPr>
              <a:t>Right lymphatic duct</a:t>
            </a:r>
            <a:r>
              <a:rPr lang="en-US" dirty="0">
                <a:latin typeface="Arial"/>
              </a:rPr>
              <a:t> drains right upper arm and right side of head and thorax</a:t>
            </a:r>
          </a:p>
          <a:p>
            <a:pPr lvl="1"/>
            <a:r>
              <a:rPr lang="en-US" b="1" dirty="0">
                <a:latin typeface="Arial"/>
              </a:rPr>
              <a:t>Thoracic duct </a:t>
            </a:r>
            <a:r>
              <a:rPr lang="en-US" dirty="0">
                <a:latin typeface="Arial"/>
              </a:rPr>
              <a:t>drains rest of body</a:t>
            </a:r>
          </a:p>
          <a:p>
            <a:pPr lvl="2"/>
            <a:r>
              <a:rPr lang="en-US" dirty="0">
                <a:latin typeface="Arial"/>
              </a:rPr>
              <a:t>In about half of individuals, starts out as an enlarged sac, </a:t>
            </a:r>
            <a:r>
              <a:rPr lang="en-US" b="1" dirty="0">
                <a:latin typeface="Arial"/>
              </a:rPr>
              <a:t>cisterna chyli</a:t>
            </a:r>
          </a:p>
          <a:p>
            <a:r>
              <a:rPr lang="en-US" dirty="0">
                <a:latin typeface="Arial"/>
              </a:rPr>
              <a:t>Each empties lymph into venous circulation at junction of internal jugular and subclavian veins on its own side of body</a:t>
            </a:r>
          </a:p>
        </p:txBody>
      </p:sp>
    </p:spTree>
    <p:extLst>
      <p:ext uri="{BB962C8B-B14F-4D97-AF65-F5344CB8AC3E}">
        <p14:creationId xmlns:p14="http://schemas.microsoft.com/office/powerpoint/2010/main" val="8038223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581" y="753110"/>
            <a:ext cx="8229600" cy="523220"/>
          </a:xfrm>
        </p:spPr>
        <p:txBody>
          <a:bodyPr>
            <a:spAutoFit/>
          </a:bodyPr>
          <a:lstStyle/>
          <a:p>
            <a:r>
              <a:rPr lang="en-US" dirty="0">
                <a:latin typeface="Times New Roman"/>
              </a:rPr>
              <a:t>Major Lymphatic Trunks and Ducts</a:t>
            </a:r>
            <a:endParaRPr lang="en-IN" dirty="0">
              <a:latin typeface="Times New Roman"/>
            </a:endParaRPr>
          </a:p>
        </p:txBody>
      </p:sp>
      <p:pic>
        <p:nvPicPr>
          <p:cNvPr id="1026" name="Picture 2" descr="This figure is an illustration of an anterior view of the thoracic and abdominal walls showing major lymphatic trunks and ducts.&#10;- Right lymphatic duct:&#10;- Drains lymph from the right upper limb, and the right side of the head and thorax.&#10;- Empties into the blood at the junction of the right internal jugular and subclavian veins&#10;- Thoracic duct:&#10;- Drains lymph from the rest of the body.&#10;- Empties into the blood at the junction of the left internal jugular and subclavian veins.&#10;Other lymphatic structures also include right and left jugular trunk, right and left subclavian trunk, right and left bronchomediastinal trunk, cisterna chyli, right and left lumbar trunk, intestinal trunk, and thoracic duct. Other structures labeled include right and left subclavian veins, brachiocephalic veins, superior and inferior vena cava, azygos vein, hemiazygos vein, internal jugular veins, ribs, esophagus and trachea."/>
          <p:cNvPicPr>
            <a:picLocks noChangeAspect="1" noChangeArrowheads="1"/>
          </p:cNvPicPr>
          <p:nvPr/>
        </p:nvPicPr>
        <p:blipFill rotWithShape="1">
          <a:blip r:embed="rId3">
            <a:extLst>
              <a:ext uri="{28A0092B-C50C-407E-A947-70E740481C1C}">
                <a14:useLocalDpi xmlns:a14="http://schemas.microsoft.com/office/drawing/2010/main" val="0"/>
              </a:ext>
            </a:extLst>
          </a:blip>
          <a:srcRect b="2368"/>
          <a:stretch/>
        </p:blipFill>
        <p:spPr bwMode="auto">
          <a:xfrm>
            <a:off x="1550601" y="1452389"/>
            <a:ext cx="5664102" cy="41864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4"/>
          <p:cNvSpPr>
            <a:spLocks noGrp="1"/>
          </p:cNvSpPr>
          <p:nvPr>
            <p:ph sz="quarter" idx="13"/>
          </p:nvPr>
        </p:nvSpPr>
        <p:spPr>
          <a:xfrm>
            <a:off x="457581" y="5915025"/>
            <a:ext cx="8229219" cy="246221"/>
          </a:xfrm>
        </p:spPr>
        <p:txBody>
          <a:bodyPr/>
          <a:lstStyle/>
          <a:p>
            <a:r>
              <a:rPr lang="en-US" b="1" dirty="0">
                <a:solidFill>
                  <a:srgbClr val="007FA3"/>
                </a:solidFill>
                <a:latin typeface="Arial"/>
              </a:rPr>
              <a:t>Figure 20.2 </a:t>
            </a:r>
            <a:r>
              <a:rPr lang="en-US" dirty="0">
                <a:latin typeface="Arial"/>
              </a:rPr>
              <a:t>Major lymphatic trunks and ducts. </a:t>
            </a:r>
          </a:p>
        </p:txBody>
      </p:sp>
    </p:spTree>
    <p:extLst>
      <p:ext uri="{BB962C8B-B14F-4D97-AF65-F5344CB8AC3E}">
        <p14:creationId xmlns:p14="http://schemas.microsoft.com/office/powerpoint/2010/main" val="27812566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581" y="753110"/>
            <a:ext cx="8229600" cy="523220"/>
          </a:xfrm>
        </p:spPr>
        <p:txBody>
          <a:bodyPr>
            <a:spAutoFit/>
          </a:bodyPr>
          <a:lstStyle/>
          <a:p>
            <a:r>
              <a:rPr lang="en-US" dirty="0">
                <a:latin typeface="Times New Roman"/>
              </a:rPr>
              <a:t>The Lymphatic System </a:t>
            </a:r>
            <a:r>
              <a:rPr lang="en-US" sz="2800" dirty="0">
                <a:latin typeface="Times New Roman"/>
              </a:rPr>
              <a:t>(1 of 2)</a:t>
            </a:r>
            <a:endParaRPr lang="en-IN" sz="2800" dirty="0">
              <a:latin typeface="Times New Roman"/>
            </a:endParaRPr>
          </a:p>
        </p:txBody>
      </p:sp>
      <p:pic>
        <p:nvPicPr>
          <p:cNvPr id="4" name="Picture 3" descr="This figure is an illustration of a man in anatomical position showing the general distribution of collecting lymphatic vessels and regional lymph nodes. Labels include entrance of right lymphatic duct into vein, entrance of thoracic duct into vein, thoracic duct, cisterna chili, collecting lymphatic vessels, and regional nodes (inguinal, axillary, and cervical). Area drained by right lymphatic duct is colored in green, while areas drained by thoracic duct are shown in pink."/>
          <p:cNvPicPr>
            <a:picLocks noChangeAspect="1"/>
          </p:cNvPicPr>
          <p:nvPr/>
        </p:nvPicPr>
        <p:blipFill rotWithShape="1">
          <a:blip r:embed="rId3">
            <a:extLst>
              <a:ext uri="{28A0092B-C50C-407E-A947-70E740481C1C}">
                <a14:useLocalDpi xmlns:a14="http://schemas.microsoft.com/office/drawing/2010/main" val="0"/>
              </a:ext>
            </a:extLst>
          </a:blip>
          <a:srcRect b="2930"/>
          <a:stretch/>
        </p:blipFill>
        <p:spPr>
          <a:xfrm>
            <a:off x="2800967" y="1524000"/>
            <a:ext cx="3542066" cy="4343400"/>
          </a:xfrm>
          <a:prstGeom prst="rect">
            <a:avLst/>
          </a:prstGeom>
        </p:spPr>
      </p:pic>
      <p:sp>
        <p:nvSpPr>
          <p:cNvPr id="5" name="Content Placeholder 4"/>
          <p:cNvSpPr>
            <a:spLocks noGrp="1"/>
          </p:cNvSpPr>
          <p:nvPr>
            <p:ph sz="quarter" idx="13"/>
          </p:nvPr>
        </p:nvSpPr>
        <p:spPr>
          <a:xfrm>
            <a:off x="457200" y="6048375"/>
            <a:ext cx="8458200" cy="246221"/>
          </a:xfrm>
        </p:spPr>
        <p:txBody>
          <a:bodyPr/>
          <a:lstStyle/>
          <a:p>
            <a:r>
              <a:rPr lang="en-US" b="1" dirty="0">
                <a:solidFill>
                  <a:srgbClr val="007FA3"/>
                </a:solidFill>
                <a:latin typeface="Arial"/>
              </a:rPr>
              <a:t>Figure 20.3 </a:t>
            </a:r>
            <a:r>
              <a:rPr lang="en-US" dirty="0">
                <a:latin typeface="Arial"/>
              </a:rPr>
              <a:t>The lymphatic system.</a:t>
            </a:r>
          </a:p>
        </p:txBody>
      </p:sp>
    </p:spTree>
    <p:extLst>
      <p:ext uri="{BB962C8B-B14F-4D97-AF65-F5344CB8AC3E}">
        <p14:creationId xmlns:p14="http://schemas.microsoft.com/office/powerpoint/2010/main" val="9113952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53110"/>
            <a:ext cx="8229600" cy="523220"/>
          </a:xfrm>
        </p:spPr>
        <p:txBody>
          <a:bodyPr>
            <a:spAutoFit/>
          </a:bodyPr>
          <a:lstStyle/>
          <a:p>
            <a:r>
              <a:rPr lang="en-US" altLang="en-US" dirty="0">
                <a:latin typeface="Times New Roman"/>
              </a:rPr>
              <a:t>Clinical – Homeostatic Imbalance 20.1 </a:t>
            </a:r>
            <a:endParaRPr lang="en-US" b="0" kern="0" dirty="0">
              <a:latin typeface="Times New Roman"/>
            </a:endParaRPr>
          </a:p>
        </p:txBody>
      </p:sp>
      <p:sp>
        <p:nvSpPr>
          <p:cNvPr id="4" name="Content Placeholder 3"/>
          <p:cNvSpPr>
            <a:spLocks noGrp="1"/>
          </p:cNvSpPr>
          <p:nvPr>
            <p:ph idx="1"/>
          </p:nvPr>
        </p:nvSpPr>
        <p:spPr>
          <a:xfrm>
            <a:off x="457581" y="1643126"/>
            <a:ext cx="8229600" cy="1823576"/>
          </a:xfrm>
        </p:spPr>
        <p:txBody>
          <a:bodyPr>
            <a:spAutoFit/>
          </a:bodyPr>
          <a:lstStyle/>
          <a:p>
            <a:r>
              <a:rPr lang="en-US" i="1" dirty="0">
                <a:latin typeface="Arial"/>
              </a:rPr>
              <a:t>Lymphangitis</a:t>
            </a:r>
            <a:r>
              <a:rPr lang="en-US" dirty="0">
                <a:latin typeface="Arial"/>
              </a:rPr>
              <a:t>: condition in which lymphatic vessels appear as painful red lines under the skin </a:t>
            </a:r>
          </a:p>
          <a:p>
            <a:r>
              <a:rPr lang="en-US" dirty="0">
                <a:latin typeface="Arial"/>
              </a:rPr>
              <a:t>Caused by inflammation of larger lymphatic vessels that contain vaso vasora</a:t>
            </a:r>
          </a:p>
          <a:p>
            <a:pPr lvl="1"/>
            <a:r>
              <a:rPr lang="en-US" dirty="0">
                <a:latin typeface="Arial"/>
              </a:rPr>
              <a:t>Vaso vasora become congested with blood</a:t>
            </a:r>
          </a:p>
          <a:p>
            <a:pPr lvl="1"/>
            <a:r>
              <a:rPr lang="en-US" dirty="0">
                <a:latin typeface="Arial"/>
              </a:rPr>
              <a:t>Larger lymphatics, like blood vessels, receive their nutrients from branching vasa vasorum</a:t>
            </a:r>
          </a:p>
        </p:txBody>
      </p:sp>
    </p:spTree>
    <p:extLst>
      <p:ext uri="{BB962C8B-B14F-4D97-AF65-F5344CB8AC3E}">
        <p14:creationId xmlns:p14="http://schemas.microsoft.com/office/powerpoint/2010/main" val="12352236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53110"/>
            <a:ext cx="8229600" cy="523220"/>
          </a:xfrm>
        </p:spPr>
        <p:txBody>
          <a:bodyPr>
            <a:spAutoFit/>
          </a:bodyPr>
          <a:lstStyle/>
          <a:p>
            <a:r>
              <a:rPr lang="en-US" dirty="0">
                <a:latin typeface="Times New Roman"/>
              </a:rPr>
              <a:t>Lymph Transport</a:t>
            </a:r>
            <a:endParaRPr lang="en-US" b="0" kern="0" dirty="0">
              <a:latin typeface="Times New Roman"/>
            </a:endParaRPr>
          </a:p>
        </p:txBody>
      </p:sp>
      <p:sp>
        <p:nvSpPr>
          <p:cNvPr id="4" name="Content Placeholder 3"/>
          <p:cNvSpPr>
            <a:spLocks noGrp="1"/>
          </p:cNvSpPr>
          <p:nvPr>
            <p:ph idx="1"/>
          </p:nvPr>
        </p:nvSpPr>
        <p:spPr>
          <a:xfrm>
            <a:off x="457581" y="1643126"/>
            <a:ext cx="8382000" cy="2985433"/>
          </a:xfrm>
        </p:spPr>
        <p:txBody>
          <a:bodyPr wrap="square">
            <a:spAutoFit/>
          </a:bodyPr>
          <a:lstStyle/>
          <a:p>
            <a:r>
              <a:rPr lang="en-US" dirty="0">
                <a:latin typeface="Arial"/>
              </a:rPr>
              <a:t>Lymph system is a low-pressure system like venous system</a:t>
            </a:r>
          </a:p>
          <a:p>
            <a:r>
              <a:rPr lang="en-US" dirty="0">
                <a:latin typeface="Arial"/>
              </a:rPr>
              <a:t>Lymph is propelled by same mechanisms:</a:t>
            </a:r>
          </a:p>
          <a:p>
            <a:pPr lvl="1"/>
            <a:r>
              <a:rPr lang="en-US" dirty="0">
                <a:latin typeface="Arial"/>
              </a:rPr>
              <a:t>Milking action of skeletal muscle</a:t>
            </a:r>
          </a:p>
          <a:p>
            <a:pPr lvl="1"/>
            <a:r>
              <a:rPr lang="en-US" dirty="0">
                <a:latin typeface="Arial"/>
              </a:rPr>
              <a:t>Pressure changes in thorax during breathing</a:t>
            </a:r>
          </a:p>
          <a:p>
            <a:pPr lvl="1"/>
            <a:r>
              <a:rPr lang="en-US" dirty="0">
                <a:latin typeface="Arial"/>
              </a:rPr>
              <a:t>Valves to prevent backflow</a:t>
            </a:r>
          </a:p>
          <a:p>
            <a:pPr lvl="1"/>
            <a:r>
              <a:rPr lang="en-US" dirty="0">
                <a:latin typeface="Arial"/>
              </a:rPr>
              <a:t>Pulsations of nearby arteries</a:t>
            </a:r>
          </a:p>
          <a:p>
            <a:pPr lvl="1"/>
            <a:r>
              <a:rPr lang="en-US" dirty="0">
                <a:latin typeface="Arial"/>
              </a:rPr>
              <a:t>Contractions of smooth muscle in walls of lymphatics </a:t>
            </a:r>
          </a:p>
          <a:p>
            <a:r>
              <a:rPr lang="en-US" dirty="0">
                <a:latin typeface="Arial"/>
              </a:rPr>
              <a:t>Physical activity increases flow of lymph; immobilization of area keeps needed inflammatory material in area for faster healing </a:t>
            </a:r>
          </a:p>
        </p:txBody>
      </p:sp>
    </p:spTree>
    <p:extLst>
      <p:ext uri="{BB962C8B-B14F-4D97-AF65-F5344CB8AC3E}">
        <p14:creationId xmlns:p14="http://schemas.microsoft.com/office/powerpoint/2010/main" val="3036749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53110"/>
            <a:ext cx="8229600" cy="523220"/>
          </a:xfrm>
        </p:spPr>
        <p:txBody>
          <a:bodyPr>
            <a:spAutoFit/>
          </a:bodyPr>
          <a:lstStyle/>
          <a:p>
            <a:r>
              <a:rPr lang="en-US" altLang="en-US" dirty="0">
                <a:latin typeface="Times New Roman"/>
              </a:rPr>
              <a:t>Clinical – Homeostatic Imbalance 20.2 </a:t>
            </a:r>
            <a:endParaRPr lang="en-US" b="0" kern="0" dirty="0">
              <a:latin typeface="Times New Roman"/>
            </a:endParaRPr>
          </a:p>
        </p:txBody>
      </p:sp>
      <p:sp>
        <p:nvSpPr>
          <p:cNvPr id="4" name="Content Placeholder 3"/>
          <p:cNvSpPr>
            <a:spLocks noGrp="1"/>
          </p:cNvSpPr>
          <p:nvPr>
            <p:ph idx="1"/>
          </p:nvPr>
        </p:nvSpPr>
        <p:spPr>
          <a:xfrm>
            <a:off x="457581" y="1643126"/>
            <a:ext cx="8229600" cy="1577355"/>
          </a:xfrm>
        </p:spPr>
        <p:txBody>
          <a:bodyPr>
            <a:spAutoFit/>
          </a:bodyPr>
          <a:lstStyle/>
          <a:p>
            <a:r>
              <a:rPr lang="en-US" i="1" dirty="0">
                <a:latin typeface="Arial"/>
              </a:rPr>
              <a:t>Lymphedema</a:t>
            </a:r>
            <a:r>
              <a:rPr lang="en-US" dirty="0">
                <a:latin typeface="Arial"/>
              </a:rPr>
              <a:t>: severe localized edema </a:t>
            </a:r>
          </a:p>
          <a:p>
            <a:r>
              <a:rPr lang="en-US" dirty="0">
                <a:latin typeface="Arial"/>
              </a:rPr>
              <a:t>Caused by anything that prevents normal return of lymph to blood</a:t>
            </a:r>
          </a:p>
          <a:p>
            <a:pPr lvl="1"/>
            <a:r>
              <a:rPr lang="en-US" dirty="0">
                <a:latin typeface="Arial"/>
              </a:rPr>
              <a:t>Examples: tumors blocking lymphatics or removal of lymphatics during cancer surgery </a:t>
            </a:r>
          </a:p>
          <a:p>
            <a:pPr lvl="1"/>
            <a:r>
              <a:rPr lang="en-US" dirty="0">
                <a:latin typeface="Arial"/>
              </a:rPr>
              <a:t>Lymphedema may improve if some lymphatic pathways remain and enlarge</a:t>
            </a:r>
          </a:p>
        </p:txBody>
      </p:sp>
    </p:spTree>
    <p:extLst>
      <p:ext uri="{BB962C8B-B14F-4D97-AF65-F5344CB8AC3E}">
        <p14:creationId xmlns:p14="http://schemas.microsoft.com/office/powerpoint/2010/main" val="15842759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2514600"/>
            <a:ext cx="8229219" cy="1354217"/>
          </a:xfrm>
        </p:spPr>
        <p:txBody>
          <a:bodyPr wrap="square">
            <a:spAutoFit/>
          </a:bodyPr>
          <a:lstStyle/>
          <a:p>
            <a:pPr algn="ctr"/>
            <a:r>
              <a:rPr lang="en-US" sz="4400" dirty="0">
                <a:latin typeface="Times New Roman"/>
              </a:rPr>
              <a:t>20.2 Lymphoid Cells, Tissues, and Organs</a:t>
            </a:r>
            <a:endParaRPr lang="en-US" sz="4400" b="0" kern="0" dirty="0">
              <a:latin typeface="Times New Roman"/>
            </a:endParaRPr>
          </a:p>
        </p:txBody>
      </p:sp>
    </p:spTree>
    <p:extLst>
      <p:ext uri="{BB962C8B-B14F-4D97-AF65-F5344CB8AC3E}">
        <p14:creationId xmlns:p14="http://schemas.microsoft.com/office/powerpoint/2010/main" val="6557746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52400"/>
            <a:ext cx="8229600" cy="523220"/>
          </a:xfrm>
        </p:spPr>
        <p:txBody>
          <a:bodyPr>
            <a:spAutoFit/>
          </a:bodyPr>
          <a:lstStyle/>
          <a:p>
            <a:r>
              <a:rPr lang="en-US" dirty="0">
                <a:latin typeface="Times New Roman"/>
              </a:rPr>
              <a:t>Why This Matters</a:t>
            </a:r>
            <a:endParaRPr lang="en-IN" dirty="0">
              <a:latin typeface="Times New Roman"/>
            </a:endParaRPr>
          </a:p>
        </p:txBody>
      </p:sp>
      <p:sp>
        <p:nvSpPr>
          <p:cNvPr id="4" name="Content Placeholder 3"/>
          <p:cNvSpPr>
            <a:spLocks noGrp="1"/>
          </p:cNvSpPr>
          <p:nvPr>
            <p:ph idx="1"/>
          </p:nvPr>
        </p:nvSpPr>
        <p:spPr>
          <a:xfrm>
            <a:off x="457581" y="1643126"/>
            <a:ext cx="8229600" cy="492443"/>
          </a:xfrm>
        </p:spPr>
        <p:txBody>
          <a:bodyPr>
            <a:spAutoFit/>
          </a:bodyPr>
          <a:lstStyle/>
          <a:p>
            <a:r>
              <a:rPr lang="en-US" dirty="0">
                <a:latin typeface="Arial"/>
              </a:rPr>
              <a:t>Understanding the structure and function of the lymph nodes allows you to evaluate a patient for signs of infection</a:t>
            </a:r>
          </a:p>
        </p:txBody>
      </p:sp>
    </p:spTree>
    <p:extLst>
      <p:ext uri="{BB962C8B-B14F-4D97-AF65-F5344CB8AC3E}">
        <p14:creationId xmlns:p14="http://schemas.microsoft.com/office/powerpoint/2010/main" val="33083685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53110"/>
            <a:ext cx="8229600" cy="523220"/>
          </a:xfrm>
        </p:spPr>
        <p:txBody>
          <a:bodyPr>
            <a:spAutoFit/>
          </a:bodyPr>
          <a:lstStyle/>
          <a:p>
            <a:pPr marL="0" indent="0"/>
            <a:r>
              <a:rPr lang="en-US" dirty="0">
                <a:latin typeface="Times New Roman"/>
              </a:rPr>
              <a:t>Lymphoid Cells </a:t>
            </a:r>
            <a:r>
              <a:rPr lang="en-US" sz="2800" dirty="0">
                <a:latin typeface="Times New Roman"/>
              </a:rPr>
              <a:t>(1 of 3)</a:t>
            </a:r>
          </a:p>
        </p:txBody>
      </p:sp>
      <p:sp>
        <p:nvSpPr>
          <p:cNvPr id="4" name="Content Placeholder 3"/>
          <p:cNvSpPr>
            <a:spLocks noGrp="1"/>
          </p:cNvSpPr>
          <p:nvPr>
            <p:ph idx="1"/>
          </p:nvPr>
        </p:nvSpPr>
        <p:spPr>
          <a:xfrm>
            <a:off x="457200" y="1600201"/>
            <a:ext cx="8229600" cy="2031325"/>
          </a:xfrm>
        </p:spPr>
        <p:txBody>
          <a:bodyPr>
            <a:spAutoFit/>
          </a:bodyPr>
          <a:lstStyle/>
          <a:p>
            <a:r>
              <a:rPr lang="en-US" dirty="0"/>
              <a:t>Lymphoid cells consist of (1) immune system cells found in lymphoid tissue and (2) supporting cells that form lymphoid tissue structures</a:t>
            </a:r>
          </a:p>
          <a:p>
            <a:pPr marL="914400" lvl="1" indent="-514350">
              <a:buFont typeface="+mj-lt"/>
              <a:buAutoNum type="arabicPeriod"/>
            </a:pPr>
            <a:r>
              <a:rPr lang="en-US" dirty="0"/>
              <a:t>Immune system cells</a:t>
            </a:r>
          </a:p>
          <a:p>
            <a:pPr lvl="2"/>
            <a:r>
              <a:rPr lang="en-US" b="1" dirty="0"/>
              <a:t>Lymphocytes</a:t>
            </a:r>
            <a:r>
              <a:rPr lang="en-US" dirty="0"/>
              <a:t>: cells of the adaptive immune system; mature into one of two main types</a:t>
            </a:r>
          </a:p>
          <a:p>
            <a:pPr lvl="3"/>
            <a:r>
              <a:rPr lang="en-US" b="1" dirty="0"/>
              <a:t>T cells </a:t>
            </a:r>
            <a:r>
              <a:rPr lang="en-US" dirty="0"/>
              <a:t>(T lymphocytes)</a:t>
            </a:r>
          </a:p>
          <a:p>
            <a:pPr lvl="3"/>
            <a:r>
              <a:rPr lang="en-US" b="1" dirty="0"/>
              <a:t>B cells </a:t>
            </a:r>
            <a:r>
              <a:rPr lang="en-US" dirty="0"/>
              <a:t>(B lymphocytes)</a:t>
            </a:r>
          </a:p>
        </p:txBody>
      </p:sp>
    </p:spTree>
    <p:extLst>
      <p:ext uri="{BB962C8B-B14F-4D97-AF65-F5344CB8AC3E}">
        <p14:creationId xmlns:p14="http://schemas.microsoft.com/office/powerpoint/2010/main" val="2192192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53110"/>
            <a:ext cx="8229600" cy="523220"/>
          </a:xfrm>
        </p:spPr>
        <p:txBody>
          <a:bodyPr>
            <a:spAutoFit/>
          </a:bodyPr>
          <a:lstStyle/>
          <a:p>
            <a:pPr marL="0" indent="0"/>
            <a:r>
              <a:rPr lang="en-US" dirty="0">
                <a:latin typeface="Times New Roman"/>
              </a:rPr>
              <a:t>Lymphoid Cells </a:t>
            </a:r>
            <a:r>
              <a:rPr lang="en-US" sz="2800" dirty="0">
                <a:latin typeface="Times New Roman"/>
              </a:rPr>
              <a:t>(2 of 3)</a:t>
            </a:r>
          </a:p>
        </p:txBody>
      </p:sp>
      <p:sp>
        <p:nvSpPr>
          <p:cNvPr id="4" name="Content Placeholder 3"/>
          <p:cNvSpPr>
            <a:spLocks noGrp="1"/>
          </p:cNvSpPr>
          <p:nvPr>
            <p:ph idx="1"/>
          </p:nvPr>
        </p:nvSpPr>
        <p:spPr>
          <a:xfrm>
            <a:off x="457200" y="1600201"/>
            <a:ext cx="8229600" cy="2354491"/>
          </a:xfrm>
        </p:spPr>
        <p:txBody>
          <a:bodyPr>
            <a:spAutoFit/>
          </a:bodyPr>
          <a:lstStyle/>
          <a:p>
            <a:pPr marL="914400" lvl="1" indent="-514350">
              <a:buFont typeface="+mj-lt"/>
              <a:buAutoNum type="arabicPeriod"/>
            </a:pPr>
            <a:r>
              <a:rPr lang="en-US" dirty="0"/>
              <a:t>Immune system cells (cont.)</a:t>
            </a:r>
          </a:p>
          <a:p>
            <a:pPr lvl="2"/>
            <a:r>
              <a:rPr lang="en-US" dirty="0"/>
              <a:t>T cells and B cells protect against </a:t>
            </a:r>
            <a:r>
              <a:rPr lang="en-US" b="1" dirty="0"/>
              <a:t>antigens</a:t>
            </a:r>
            <a:r>
              <a:rPr lang="en-US" dirty="0"/>
              <a:t> (anything the body perceives as foreign)</a:t>
            </a:r>
          </a:p>
          <a:p>
            <a:pPr lvl="3"/>
            <a:r>
              <a:rPr lang="en-US" dirty="0"/>
              <a:t>Examples: bacteria, toxins, viruses, mismatched RBCs, cancer cells</a:t>
            </a:r>
          </a:p>
          <a:p>
            <a:pPr lvl="2"/>
            <a:r>
              <a:rPr lang="en-US" dirty="0"/>
              <a:t>T cells: manage immune response, and some also attack and destroy infected cells</a:t>
            </a:r>
          </a:p>
          <a:p>
            <a:pPr lvl="2"/>
            <a:r>
              <a:rPr lang="en-US" dirty="0"/>
              <a:t>B cells: produce </a:t>
            </a:r>
            <a:r>
              <a:rPr lang="en-US" b="1" dirty="0"/>
              <a:t>plasma</a:t>
            </a:r>
            <a:r>
              <a:rPr lang="en-US" dirty="0"/>
              <a:t> </a:t>
            </a:r>
            <a:r>
              <a:rPr lang="en-US" b="1" dirty="0"/>
              <a:t>cells</a:t>
            </a:r>
            <a:r>
              <a:rPr lang="en-US" dirty="0"/>
              <a:t>, which secrete </a:t>
            </a:r>
            <a:r>
              <a:rPr lang="en-US" b="1" dirty="0"/>
              <a:t>antibodies</a:t>
            </a:r>
          </a:p>
          <a:p>
            <a:pPr lvl="3"/>
            <a:r>
              <a:rPr lang="en-US" dirty="0"/>
              <a:t>Antibodies mark antigens for destruction by phagocytosis or other means</a:t>
            </a:r>
          </a:p>
        </p:txBody>
      </p:sp>
    </p:spTree>
    <p:extLst>
      <p:ext uri="{BB962C8B-B14F-4D97-AF65-F5344CB8AC3E}">
        <p14:creationId xmlns:p14="http://schemas.microsoft.com/office/powerpoint/2010/main" val="26130667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53110"/>
            <a:ext cx="8229600" cy="523220"/>
          </a:xfrm>
        </p:spPr>
        <p:txBody>
          <a:bodyPr>
            <a:spAutoFit/>
          </a:bodyPr>
          <a:lstStyle/>
          <a:p>
            <a:pPr marL="0" indent="0"/>
            <a:r>
              <a:rPr lang="en-US" dirty="0">
                <a:latin typeface="Times New Roman"/>
              </a:rPr>
              <a:t>Lymphoid Cells </a:t>
            </a:r>
            <a:r>
              <a:rPr lang="en-US" sz="2800" dirty="0">
                <a:latin typeface="Times New Roman"/>
              </a:rPr>
              <a:t>(3 of 3)</a:t>
            </a:r>
          </a:p>
        </p:txBody>
      </p:sp>
      <p:sp>
        <p:nvSpPr>
          <p:cNvPr id="4" name="Content Placeholder 3"/>
          <p:cNvSpPr>
            <a:spLocks noGrp="1"/>
          </p:cNvSpPr>
          <p:nvPr>
            <p:ph idx="1"/>
          </p:nvPr>
        </p:nvSpPr>
        <p:spPr>
          <a:xfrm>
            <a:off x="457200" y="1600201"/>
            <a:ext cx="8229600" cy="2431435"/>
          </a:xfrm>
        </p:spPr>
        <p:txBody>
          <a:bodyPr>
            <a:spAutoFit/>
          </a:bodyPr>
          <a:lstStyle/>
          <a:p>
            <a:pPr marL="914400" lvl="1" indent="-514350">
              <a:buFont typeface="+mj-lt"/>
              <a:buAutoNum type="arabicPeriod"/>
            </a:pPr>
            <a:r>
              <a:rPr lang="en-US" dirty="0"/>
              <a:t>Immune system cells (cont.)</a:t>
            </a:r>
          </a:p>
          <a:p>
            <a:pPr lvl="2"/>
            <a:r>
              <a:rPr lang="en-US" dirty="0"/>
              <a:t>Other lymphoid immune cells</a:t>
            </a:r>
          </a:p>
          <a:p>
            <a:pPr lvl="3"/>
            <a:r>
              <a:rPr lang="en-US" b="1" dirty="0"/>
              <a:t>Macrophages</a:t>
            </a:r>
            <a:r>
              <a:rPr lang="en-US" dirty="0"/>
              <a:t> phagocytize foreign substances and help activate T cells</a:t>
            </a:r>
          </a:p>
          <a:p>
            <a:pPr lvl="3"/>
            <a:r>
              <a:rPr lang="en-US" b="1" dirty="0"/>
              <a:t>Dendritic cells</a:t>
            </a:r>
            <a:r>
              <a:rPr lang="en-US" dirty="0"/>
              <a:t> capture antigens and deliver them to lymph nodes; also help activate T cells</a:t>
            </a:r>
          </a:p>
          <a:p>
            <a:pPr marL="914400" lvl="1" indent="-514350">
              <a:buFont typeface="+mj-lt"/>
              <a:buAutoNum type="arabicPeriod"/>
            </a:pPr>
            <a:r>
              <a:rPr lang="en-US" dirty="0"/>
              <a:t>Supporting lymphoid cell</a:t>
            </a:r>
          </a:p>
          <a:p>
            <a:pPr lvl="2"/>
            <a:r>
              <a:rPr lang="en-US" b="1" dirty="0"/>
              <a:t>Reticular cells</a:t>
            </a:r>
            <a:r>
              <a:rPr lang="en-US" dirty="0"/>
              <a:t> produce reticular fibers called </a:t>
            </a:r>
            <a:r>
              <a:rPr lang="en-US" b="1" dirty="0"/>
              <a:t>stroma</a:t>
            </a:r>
            <a:r>
              <a:rPr lang="en-US" dirty="0"/>
              <a:t> in lymphoid organs</a:t>
            </a:r>
          </a:p>
          <a:p>
            <a:pPr lvl="3"/>
            <a:r>
              <a:rPr lang="en-US" dirty="0"/>
              <a:t>Stroma: network-like support that acts as scaffolding for immune cells</a:t>
            </a:r>
          </a:p>
        </p:txBody>
      </p:sp>
    </p:spTree>
    <p:extLst>
      <p:ext uri="{BB962C8B-B14F-4D97-AF65-F5344CB8AC3E}">
        <p14:creationId xmlns:p14="http://schemas.microsoft.com/office/powerpoint/2010/main" val="29285103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581" y="198000"/>
            <a:ext cx="8229600" cy="1046440"/>
          </a:xfrm>
        </p:spPr>
        <p:txBody>
          <a:bodyPr>
            <a:spAutoFit/>
          </a:bodyPr>
          <a:lstStyle/>
          <a:p>
            <a:r>
              <a:rPr lang="en-US" dirty="0">
                <a:latin typeface="Times New Roman"/>
              </a:rPr>
              <a:t>Reticular Connective Tissue in a Human Lymph Node</a:t>
            </a:r>
            <a:endParaRPr lang="en-IN" dirty="0">
              <a:latin typeface="Times New Roman"/>
            </a:endParaRPr>
          </a:p>
        </p:txBody>
      </p:sp>
      <p:pic>
        <p:nvPicPr>
          <p:cNvPr id="4" name="Picture 3" descr="This figure is a scanning electron micrograph (690X) of reticular connective tissue found in a human lymph node. Labels include macrophage, reticular cells on reticular fibers, lymphocytes, medullary sinus, and reticular fibers."/>
          <p:cNvPicPr>
            <a:picLocks noChangeAspect="1"/>
          </p:cNvPicPr>
          <p:nvPr/>
        </p:nvPicPr>
        <p:blipFill rotWithShape="1">
          <a:blip r:embed="rId3">
            <a:extLst>
              <a:ext uri="{28A0092B-C50C-407E-A947-70E740481C1C}">
                <a14:useLocalDpi xmlns:a14="http://schemas.microsoft.com/office/drawing/2010/main" val="0"/>
              </a:ext>
            </a:extLst>
          </a:blip>
          <a:srcRect b="3369"/>
          <a:stretch/>
        </p:blipFill>
        <p:spPr>
          <a:xfrm>
            <a:off x="2224199" y="1267968"/>
            <a:ext cx="4695602" cy="4370832"/>
          </a:xfrm>
          <a:prstGeom prst="rect">
            <a:avLst/>
          </a:prstGeom>
        </p:spPr>
      </p:pic>
      <p:sp>
        <p:nvSpPr>
          <p:cNvPr id="5" name="Content Placeholder 4"/>
          <p:cNvSpPr>
            <a:spLocks noGrp="1"/>
          </p:cNvSpPr>
          <p:nvPr>
            <p:ph sz="quarter" idx="13"/>
          </p:nvPr>
        </p:nvSpPr>
        <p:spPr/>
        <p:txBody>
          <a:bodyPr/>
          <a:lstStyle/>
          <a:p>
            <a:r>
              <a:rPr lang="en-US" b="1" dirty="0">
                <a:solidFill>
                  <a:srgbClr val="007FA3"/>
                </a:solidFill>
              </a:rPr>
              <a:t>Figure 20.4 </a:t>
            </a:r>
            <a:r>
              <a:rPr lang="en-US" dirty="0"/>
              <a:t>Reticular connective tissue in a human lymph node.</a:t>
            </a:r>
          </a:p>
        </p:txBody>
      </p:sp>
    </p:spTree>
    <p:extLst>
      <p:ext uri="{BB962C8B-B14F-4D97-AF65-F5344CB8AC3E}">
        <p14:creationId xmlns:p14="http://schemas.microsoft.com/office/powerpoint/2010/main" val="23646747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53110"/>
            <a:ext cx="8229600" cy="523220"/>
          </a:xfrm>
        </p:spPr>
        <p:txBody>
          <a:bodyPr>
            <a:spAutoFit/>
          </a:bodyPr>
          <a:lstStyle/>
          <a:p>
            <a:pPr marL="0" indent="0"/>
            <a:r>
              <a:rPr lang="en-US" dirty="0">
                <a:latin typeface="Times New Roman"/>
              </a:rPr>
              <a:t>Lymphoid Tissue</a:t>
            </a:r>
            <a:endParaRPr lang="en-US" b="0" dirty="0">
              <a:latin typeface="Times New Roman"/>
            </a:endParaRPr>
          </a:p>
        </p:txBody>
      </p:sp>
      <p:sp>
        <p:nvSpPr>
          <p:cNvPr id="4" name="Content Placeholder 3"/>
          <p:cNvSpPr>
            <a:spLocks noGrp="1"/>
          </p:cNvSpPr>
          <p:nvPr>
            <p:ph idx="1"/>
          </p:nvPr>
        </p:nvSpPr>
        <p:spPr>
          <a:xfrm>
            <a:off x="457200" y="1600201"/>
            <a:ext cx="8229600" cy="2469907"/>
          </a:xfrm>
        </p:spPr>
        <p:txBody>
          <a:bodyPr>
            <a:spAutoFit/>
          </a:bodyPr>
          <a:lstStyle/>
          <a:p>
            <a:r>
              <a:rPr lang="en-US" dirty="0"/>
              <a:t>Main functions of </a:t>
            </a:r>
            <a:r>
              <a:rPr lang="en-US" b="1" dirty="0"/>
              <a:t>lymphoid</a:t>
            </a:r>
            <a:r>
              <a:rPr lang="en-US" dirty="0"/>
              <a:t> </a:t>
            </a:r>
            <a:r>
              <a:rPr lang="en-US" b="1" dirty="0"/>
              <a:t>tissue</a:t>
            </a:r>
          </a:p>
          <a:p>
            <a:pPr lvl="1"/>
            <a:r>
              <a:rPr lang="en-US" dirty="0"/>
              <a:t>Houses and provides proliferation sites for lymphocytes</a:t>
            </a:r>
          </a:p>
          <a:p>
            <a:pPr lvl="1"/>
            <a:r>
              <a:rPr lang="en-US" dirty="0"/>
              <a:t>Offers surveillance vantage points for lymphocytes and macrophages as they filter through lymph</a:t>
            </a:r>
          </a:p>
          <a:p>
            <a:r>
              <a:rPr lang="en-US" dirty="0"/>
              <a:t>Largely composed of </a:t>
            </a:r>
            <a:r>
              <a:rPr lang="en-US" b="1" dirty="0"/>
              <a:t>reticular</a:t>
            </a:r>
            <a:r>
              <a:rPr lang="en-US" dirty="0"/>
              <a:t> </a:t>
            </a:r>
            <a:r>
              <a:rPr lang="en-US" b="1" dirty="0"/>
              <a:t>connective</a:t>
            </a:r>
            <a:r>
              <a:rPr lang="en-US" dirty="0"/>
              <a:t> </a:t>
            </a:r>
            <a:r>
              <a:rPr lang="en-US" b="1" dirty="0"/>
              <a:t>tissue</a:t>
            </a:r>
            <a:r>
              <a:rPr lang="en-US" dirty="0"/>
              <a:t>, a type of loose connective tissue</a:t>
            </a:r>
          </a:p>
          <a:p>
            <a:pPr lvl="1"/>
            <a:r>
              <a:rPr lang="en-US" dirty="0"/>
              <a:t>Macrophages live on reticular fibers</a:t>
            </a:r>
          </a:p>
          <a:p>
            <a:pPr lvl="1"/>
            <a:r>
              <a:rPr lang="en-US" dirty="0"/>
              <a:t>Spaces between fibers offer a place for lymphocytes to occupy when they return from patrolling body</a:t>
            </a:r>
          </a:p>
        </p:txBody>
      </p:sp>
    </p:spTree>
    <p:extLst>
      <p:ext uri="{BB962C8B-B14F-4D97-AF65-F5344CB8AC3E}">
        <p14:creationId xmlns:p14="http://schemas.microsoft.com/office/powerpoint/2010/main" val="21652703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53110"/>
            <a:ext cx="8229600" cy="523220"/>
          </a:xfrm>
        </p:spPr>
        <p:txBody>
          <a:bodyPr>
            <a:spAutoFit/>
          </a:bodyPr>
          <a:lstStyle/>
          <a:p>
            <a:pPr marL="0" indent="0"/>
            <a:r>
              <a:rPr lang="en-US" dirty="0">
                <a:latin typeface="Times New Roman"/>
              </a:rPr>
              <a:t>Lymphoid Organs </a:t>
            </a:r>
            <a:r>
              <a:rPr lang="en-US" sz="2800" dirty="0">
                <a:latin typeface="Times New Roman"/>
              </a:rPr>
              <a:t>(1 of 6)</a:t>
            </a:r>
          </a:p>
        </p:txBody>
      </p:sp>
      <p:sp>
        <p:nvSpPr>
          <p:cNvPr id="4" name="Content Placeholder 3"/>
          <p:cNvSpPr>
            <a:spLocks noGrp="1"/>
          </p:cNvSpPr>
          <p:nvPr>
            <p:ph idx="1"/>
          </p:nvPr>
        </p:nvSpPr>
        <p:spPr>
          <a:xfrm>
            <a:off x="457200" y="1600201"/>
            <a:ext cx="8229600" cy="1461939"/>
          </a:xfrm>
        </p:spPr>
        <p:txBody>
          <a:bodyPr>
            <a:spAutoFit/>
          </a:bodyPr>
          <a:lstStyle/>
          <a:p>
            <a:r>
              <a:rPr lang="en-US" dirty="0"/>
              <a:t>Two main types of lymphoid tissues</a:t>
            </a:r>
          </a:p>
          <a:p>
            <a:pPr lvl="1"/>
            <a:r>
              <a:rPr lang="en-US" b="1" dirty="0"/>
              <a:t>Diffuse lymphoid tissue</a:t>
            </a:r>
            <a:r>
              <a:rPr lang="en-US" dirty="0"/>
              <a:t>: loose arrangement of lymphoid cells and some reticular fibers</a:t>
            </a:r>
          </a:p>
          <a:p>
            <a:pPr lvl="2"/>
            <a:r>
              <a:rPr lang="en-US" dirty="0"/>
              <a:t>Found in virtually every body organ</a:t>
            </a:r>
          </a:p>
          <a:p>
            <a:pPr lvl="2"/>
            <a:r>
              <a:rPr lang="en-US" dirty="0"/>
              <a:t>Larger collections in lamina propria of mucous membranes</a:t>
            </a:r>
          </a:p>
        </p:txBody>
      </p:sp>
    </p:spTree>
    <p:extLst>
      <p:ext uri="{BB962C8B-B14F-4D97-AF65-F5344CB8AC3E}">
        <p14:creationId xmlns:p14="http://schemas.microsoft.com/office/powerpoint/2010/main" val="36168055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53110"/>
            <a:ext cx="8229600" cy="523220"/>
          </a:xfrm>
        </p:spPr>
        <p:txBody>
          <a:bodyPr>
            <a:spAutoFit/>
          </a:bodyPr>
          <a:lstStyle/>
          <a:p>
            <a:pPr marL="0" indent="0"/>
            <a:r>
              <a:rPr lang="en-US" dirty="0">
                <a:latin typeface="Times New Roman"/>
              </a:rPr>
              <a:t>Lymphoid Organs </a:t>
            </a:r>
            <a:r>
              <a:rPr lang="en-US" sz="2800" dirty="0">
                <a:latin typeface="Times New Roman"/>
              </a:rPr>
              <a:t>(2 of 6)</a:t>
            </a:r>
          </a:p>
        </p:txBody>
      </p:sp>
      <p:sp>
        <p:nvSpPr>
          <p:cNvPr id="4" name="Content Placeholder 3"/>
          <p:cNvSpPr>
            <a:spLocks noGrp="1"/>
          </p:cNvSpPr>
          <p:nvPr>
            <p:ph idx="1"/>
          </p:nvPr>
        </p:nvSpPr>
        <p:spPr>
          <a:xfrm>
            <a:off x="457200" y="1600201"/>
            <a:ext cx="8229600" cy="1785104"/>
          </a:xfrm>
        </p:spPr>
        <p:txBody>
          <a:bodyPr>
            <a:spAutoFit/>
          </a:bodyPr>
          <a:lstStyle/>
          <a:p>
            <a:r>
              <a:rPr lang="en-US" dirty="0"/>
              <a:t>Two main types of lymphoid tissues (cont.)</a:t>
            </a:r>
          </a:p>
          <a:p>
            <a:pPr lvl="1"/>
            <a:r>
              <a:rPr lang="en-US" b="1" dirty="0"/>
              <a:t>Lymphoid</a:t>
            </a:r>
            <a:r>
              <a:rPr lang="en-US" dirty="0"/>
              <a:t> </a:t>
            </a:r>
            <a:r>
              <a:rPr lang="en-US" b="1" dirty="0"/>
              <a:t>follicles</a:t>
            </a:r>
            <a:r>
              <a:rPr lang="en-US" dirty="0"/>
              <a:t> (</a:t>
            </a:r>
            <a:r>
              <a:rPr lang="en-US" b="1" dirty="0"/>
              <a:t>nodules</a:t>
            </a:r>
            <a:r>
              <a:rPr lang="en-US" dirty="0"/>
              <a:t>): solid, spherical bodies consisting of tightly packed lymphoid cells and reticular fibers</a:t>
            </a:r>
          </a:p>
          <a:p>
            <a:pPr lvl="2"/>
            <a:r>
              <a:rPr lang="en-US" dirty="0"/>
              <a:t>Contain </a:t>
            </a:r>
            <a:r>
              <a:rPr lang="en-US" b="1" dirty="0"/>
              <a:t>germinal</a:t>
            </a:r>
            <a:r>
              <a:rPr lang="en-US" dirty="0"/>
              <a:t> </a:t>
            </a:r>
            <a:r>
              <a:rPr lang="en-US" b="1" dirty="0"/>
              <a:t>centers</a:t>
            </a:r>
            <a:r>
              <a:rPr lang="en-US" dirty="0"/>
              <a:t> of proliferating B cells</a:t>
            </a:r>
          </a:p>
          <a:p>
            <a:pPr lvl="2"/>
            <a:r>
              <a:rPr lang="en-US" dirty="0"/>
              <a:t>May form part of larger lymphoid organs (nodes)</a:t>
            </a:r>
          </a:p>
          <a:p>
            <a:pPr lvl="2"/>
            <a:r>
              <a:rPr lang="en-US" dirty="0"/>
              <a:t>Isolated aggregations of Peyer’s patches and in appendix</a:t>
            </a:r>
          </a:p>
        </p:txBody>
      </p:sp>
    </p:spTree>
    <p:extLst>
      <p:ext uri="{BB962C8B-B14F-4D97-AF65-F5344CB8AC3E}">
        <p14:creationId xmlns:p14="http://schemas.microsoft.com/office/powerpoint/2010/main" val="34168601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53110"/>
            <a:ext cx="8229600" cy="523220"/>
          </a:xfrm>
        </p:spPr>
        <p:txBody>
          <a:bodyPr>
            <a:spAutoFit/>
          </a:bodyPr>
          <a:lstStyle/>
          <a:p>
            <a:pPr marL="0" indent="0"/>
            <a:r>
              <a:rPr lang="en-US" dirty="0">
                <a:latin typeface="Times New Roman"/>
              </a:rPr>
              <a:t>Lymphoid Organs </a:t>
            </a:r>
            <a:r>
              <a:rPr lang="en-US" sz="2800" dirty="0">
                <a:latin typeface="Times New Roman"/>
              </a:rPr>
              <a:t>(3 of 6)</a:t>
            </a:r>
          </a:p>
        </p:txBody>
      </p:sp>
      <p:sp>
        <p:nvSpPr>
          <p:cNvPr id="4" name="Content Placeholder 3"/>
          <p:cNvSpPr>
            <a:spLocks noGrp="1"/>
          </p:cNvSpPr>
          <p:nvPr>
            <p:ph idx="1"/>
          </p:nvPr>
        </p:nvSpPr>
        <p:spPr>
          <a:xfrm>
            <a:off x="457200" y="1600201"/>
            <a:ext cx="8229600" cy="2523768"/>
          </a:xfrm>
        </p:spPr>
        <p:txBody>
          <a:bodyPr>
            <a:spAutoFit/>
          </a:bodyPr>
          <a:lstStyle/>
          <a:p>
            <a:r>
              <a:rPr lang="en-US" b="1" dirty="0"/>
              <a:t>Lymphoid organs</a:t>
            </a:r>
            <a:r>
              <a:rPr lang="en-US" dirty="0"/>
              <a:t> are grouped into two functional categories</a:t>
            </a:r>
          </a:p>
          <a:p>
            <a:pPr lvl="1"/>
            <a:r>
              <a:rPr lang="en-US" b="1" dirty="0"/>
              <a:t>Primary lymphoid organs</a:t>
            </a:r>
            <a:r>
              <a:rPr lang="en-US" dirty="0"/>
              <a:t>: areas where T and B cells mature—</a:t>
            </a:r>
            <a:r>
              <a:rPr lang="en-US" i="1" dirty="0"/>
              <a:t>red bone marrow </a:t>
            </a:r>
            <a:r>
              <a:rPr lang="en-US" dirty="0"/>
              <a:t>and</a:t>
            </a:r>
            <a:r>
              <a:rPr lang="en-US" i="1" dirty="0"/>
              <a:t> thymus</a:t>
            </a:r>
          </a:p>
          <a:p>
            <a:pPr lvl="2"/>
            <a:r>
              <a:rPr lang="en-US" dirty="0"/>
              <a:t>T and B cells originate in bone marrow, but only B cells matures there; T cells mature in thymus</a:t>
            </a:r>
          </a:p>
          <a:p>
            <a:pPr lvl="1"/>
            <a:r>
              <a:rPr lang="en-US" b="1" dirty="0"/>
              <a:t>Secondary lymphoid organs</a:t>
            </a:r>
            <a:r>
              <a:rPr lang="en-US" dirty="0"/>
              <a:t>: areas where mature lymphocytes first encounter their antigen and become activated</a:t>
            </a:r>
          </a:p>
          <a:p>
            <a:pPr lvl="2"/>
            <a:r>
              <a:rPr lang="en-US" dirty="0"/>
              <a:t>Nodes, spleen, MALT (mucosa-associated lymphoid tissue) and diffuse lymphoid tissues</a:t>
            </a:r>
          </a:p>
        </p:txBody>
      </p:sp>
    </p:spTree>
    <p:extLst>
      <p:ext uri="{BB962C8B-B14F-4D97-AF65-F5344CB8AC3E}">
        <p14:creationId xmlns:p14="http://schemas.microsoft.com/office/powerpoint/2010/main" val="18023045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581" y="753110"/>
            <a:ext cx="8229600" cy="523220"/>
          </a:xfrm>
        </p:spPr>
        <p:txBody>
          <a:bodyPr>
            <a:spAutoFit/>
          </a:bodyPr>
          <a:lstStyle/>
          <a:p>
            <a:r>
              <a:rPr lang="en-US" dirty="0">
                <a:latin typeface="Times New Roman"/>
              </a:rPr>
              <a:t>Lymphoid Organs </a:t>
            </a:r>
            <a:r>
              <a:rPr lang="en-US" altLang="en-US" sz="2800" dirty="0">
                <a:latin typeface="Times New Roman"/>
              </a:rPr>
              <a:t>(4 of 6)</a:t>
            </a:r>
            <a:endParaRPr lang="en-IN" sz="2800" dirty="0">
              <a:latin typeface="Times New Roman"/>
            </a:endParaRPr>
          </a:p>
        </p:txBody>
      </p:sp>
      <p:pic>
        <p:nvPicPr>
          <p:cNvPr id="1026" name="Picture 2" descr="This figure is a scanning electron micrograph (690X) of reticular connective tissue found in a human lymph node. Labels include macrophage, reticular cells on reticular fibers, lymphocytes, medullary sinus, and reticular fibers."/>
          <p:cNvPicPr>
            <a:picLocks noChangeAspect="1" noChangeArrowheads="1"/>
          </p:cNvPicPr>
          <p:nvPr/>
        </p:nvPicPr>
        <p:blipFill rotWithShape="1">
          <a:blip r:embed="rId3">
            <a:extLst>
              <a:ext uri="{28A0092B-C50C-407E-A947-70E740481C1C}">
                <a14:useLocalDpi xmlns:a14="http://schemas.microsoft.com/office/drawing/2010/main" val="0"/>
              </a:ext>
            </a:extLst>
          </a:blip>
          <a:srcRect b="2616"/>
          <a:stretch/>
        </p:blipFill>
        <p:spPr bwMode="auto">
          <a:xfrm>
            <a:off x="2692161" y="1457325"/>
            <a:ext cx="3769202" cy="4181475"/>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sz="quarter" idx="13"/>
          </p:nvPr>
        </p:nvSpPr>
        <p:spPr>
          <a:xfrm>
            <a:off x="457200" y="5925979"/>
            <a:ext cx="8229600" cy="246221"/>
          </a:xfrm>
        </p:spPr>
        <p:txBody>
          <a:bodyPr/>
          <a:lstStyle/>
          <a:p>
            <a:r>
              <a:rPr lang="en-US" b="1" dirty="0">
                <a:solidFill>
                  <a:srgbClr val="007FA3"/>
                </a:solidFill>
              </a:rPr>
              <a:t>Figure 20.5 </a:t>
            </a:r>
            <a:r>
              <a:rPr lang="en-US" dirty="0"/>
              <a:t>Lymphoid organs.</a:t>
            </a:r>
          </a:p>
        </p:txBody>
      </p:sp>
    </p:spTree>
    <p:extLst>
      <p:ext uri="{BB962C8B-B14F-4D97-AF65-F5344CB8AC3E}">
        <p14:creationId xmlns:p14="http://schemas.microsoft.com/office/powerpoint/2010/main" val="42922659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53110"/>
            <a:ext cx="8229600" cy="523220"/>
          </a:xfrm>
        </p:spPr>
        <p:txBody>
          <a:bodyPr>
            <a:spAutoFit/>
          </a:bodyPr>
          <a:lstStyle/>
          <a:p>
            <a:pPr marL="0" indent="0"/>
            <a:r>
              <a:rPr lang="en-US" dirty="0">
                <a:latin typeface="Times New Roman"/>
              </a:rPr>
              <a:t>20.3 Lymph Nodes </a:t>
            </a:r>
            <a:r>
              <a:rPr lang="en-US" sz="2800" dirty="0">
                <a:latin typeface="Times New Roman"/>
              </a:rPr>
              <a:t>(1 of 2)</a:t>
            </a:r>
          </a:p>
        </p:txBody>
      </p:sp>
      <p:sp>
        <p:nvSpPr>
          <p:cNvPr id="4" name="Content Placeholder 3"/>
          <p:cNvSpPr>
            <a:spLocks noGrp="1"/>
          </p:cNvSpPr>
          <p:nvPr>
            <p:ph idx="1"/>
          </p:nvPr>
        </p:nvSpPr>
        <p:spPr>
          <a:xfrm>
            <a:off x="457200" y="1600201"/>
            <a:ext cx="8229600" cy="1577355"/>
          </a:xfrm>
        </p:spPr>
        <p:txBody>
          <a:bodyPr>
            <a:spAutoFit/>
          </a:bodyPr>
          <a:lstStyle/>
          <a:p>
            <a:r>
              <a:rPr lang="en-US" b="1" dirty="0"/>
              <a:t>Lymph nodes</a:t>
            </a:r>
            <a:r>
              <a:rPr lang="en-US" dirty="0"/>
              <a:t>: principal secondary lymphoid organs of body</a:t>
            </a:r>
          </a:p>
          <a:p>
            <a:r>
              <a:rPr lang="en-US" dirty="0"/>
              <a:t>Hundreds </a:t>
            </a:r>
            <a:r>
              <a:rPr lang="en-US" altLang="ja-JP" dirty="0"/>
              <a:t>of nodes are found throughout body</a:t>
            </a:r>
          </a:p>
          <a:p>
            <a:pPr lvl="1"/>
            <a:r>
              <a:rPr lang="en-US" dirty="0"/>
              <a:t>Most are embedded deep in connective tissue in clusters along lymphatic vessels</a:t>
            </a:r>
          </a:p>
          <a:p>
            <a:pPr lvl="1"/>
            <a:r>
              <a:rPr lang="en-US" dirty="0"/>
              <a:t>Some are nearer to body surface in inguinal, axillary, and cervical regions of body where collecting vessels converge into trunks</a:t>
            </a:r>
          </a:p>
        </p:txBody>
      </p:sp>
    </p:spTree>
    <p:extLst>
      <p:ext uri="{BB962C8B-B14F-4D97-AF65-F5344CB8AC3E}">
        <p14:creationId xmlns:p14="http://schemas.microsoft.com/office/powerpoint/2010/main" val="3655967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B7A53-8C86-4A17-9D04-595DC12923AC}"/>
              </a:ext>
            </a:extLst>
          </p:cNvPr>
          <p:cNvSpPr>
            <a:spLocks noGrp="1"/>
          </p:cNvSpPr>
          <p:nvPr>
            <p:ph type="title"/>
          </p:nvPr>
        </p:nvSpPr>
        <p:spPr/>
        <p:txBody>
          <a:bodyPr/>
          <a:lstStyle/>
          <a:p>
            <a:r>
              <a:rPr lang="en-US" altLang="en-US" dirty="0"/>
              <a:t>Video: Why This Matters (Career Connection)</a:t>
            </a:r>
            <a:endParaRPr lang="en-IN" dirty="0"/>
          </a:p>
        </p:txBody>
      </p:sp>
      <p:sp>
        <p:nvSpPr>
          <p:cNvPr id="3" name="Text Placeholder 2">
            <a:extLst>
              <a:ext uri="{FF2B5EF4-FFF2-40B4-BE49-F238E27FC236}">
                <a16:creationId xmlns:a16="http://schemas.microsoft.com/office/drawing/2014/main" id="{96372B54-493D-4E79-B2FC-48C43CC63C57}"/>
              </a:ext>
            </a:extLst>
          </p:cNvPr>
          <p:cNvSpPr>
            <a:spLocks noGrp="1"/>
          </p:cNvSpPr>
          <p:nvPr>
            <p:ph type="body" sz="quarter" idx="13"/>
          </p:nvPr>
        </p:nvSpPr>
        <p:spPr>
          <a:xfrm>
            <a:off x="1371600" y="2590800"/>
            <a:ext cx="6705600" cy="1066800"/>
          </a:xfrm>
        </p:spPr>
        <p:txBody>
          <a:bodyPr/>
          <a:lstStyle/>
          <a:p>
            <a:pPr marL="0" indent="0" algn="ctr">
              <a:spcBef>
                <a:spcPts val="0"/>
              </a:spcBef>
              <a:buNone/>
            </a:pPr>
            <a:r>
              <a:rPr lang="en-IN" sz="1400" b="1" dirty="0"/>
              <a:t>Click here to view ADA compliant video:</a:t>
            </a:r>
          </a:p>
          <a:p>
            <a:pPr marL="0" indent="0" algn="ctr">
              <a:spcBef>
                <a:spcPts val="0"/>
              </a:spcBef>
              <a:buNone/>
            </a:pPr>
            <a:r>
              <a:rPr lang="en-US" altLang="en-US" sz="1400" b="1" dirty="0"/>
              <a:t>Why This Matters (Career Connection)</a:t>
            </a:r>
          </a:p>
          <a:p>
            <a:pPr marL="0" indent="0" algn="ctr">
              <a:spcBef>
                <a:spcPts val="0"/>
              </a:spcBef>
              <a:buNone/>
            </a:pPr>
            <a:endParaRPr lang="en-IN" sz="1400" b="1" dirty="0"/>
          </a:p>
          <a:p>
            <a:pPr marL="0" indent="0" algn="ctr">
              <a:spcBef>
                <a:spcPts val="600"/>
              </a:spcBef>
              <a:buNone/>
            </a:pPr>
            <a:r>
              <a:rPr lang="en-IN" sz="1200" b="0" i="0" u="sng" strike="noStrike" dirty="0">
                <a:solidFill>
                  <a:srgbClr val="0563C1"/>
                </a:solidFill>
                <a:effectLst/>
                <a:hlinkClick r:id="rId2" tooltip="https://mediaplayer.pearsoncmg.com/assets/secs_wtm_ch_20_christian_v2 "/>
              </a:rPr>
              <a:t>https://mediaplayer.pearsoncmg.com/assets/secs_wtm_ch_20_christian_v2</a:t>
            </a:r>
            <a:r>
              <a:rPr lang="en-IN" sz="1200" dirty="0">
                <a:hlinkClick r:id="rId2" tooltip="https://mediaplayer.pearsoncmg.com/assets/secs_wtm_ch_20_christian_v2 "/>
              </a:rPr>
              <a:t> </a:t>
            </a:r>
            <a:endParaRPr lang="en-US" altLang="en-US" sz="1200" dirty="0">
              <a:solidFill>
                <a:schemeClr val="tx1"/>
              </a:solidFill>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9318016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581" y="753110"/>
            <a:ext cx="8229600" cy="523220"/>
          </a:xfrm>
        </p:spPr>
        <p:txBody>
          <a:bodyPr>
            <a:spAutoFit/>
          </a:bodyPr>
          <a:lstStyle/>
          <a:p>
            <a:r>
              <a:rPr lang="en-US" dirty="0">
                <a:latin typeface="Times New Roman"/>
              </a:rPr>
              <a:t>The Lymphatic System </a:t>
            </a:r>
            <a:r>
              <a:rPr lang="en-US" sz="2800" dirty="0">
                <a:latin typeface="Times New Roman"/>
              </a:rPr>
              <a:t>(2 of 2)</a:t>
            </a:r>
            <a:endParaRPr lang="en-IN" sz="2800" dirty="0">
              <a:latin typeface="Times New Roman"/>
            </a:endParaRPr>
          </a:p>
        </p:txBody>
      </p:sp>
      <p:pic>
        <p:nvPicPr>
          <p:cNvPr id="4" name="Picture 3" descr="This figure is an illustration of a man in anatomical position showing the general distribution of collecting lymphatic vessels and regional lymph nodes. Labels include entrance of right lymphatic duct into vein, entrance of thoracic duct into vein, thoracic duct, cisterna chili, collecting lymphatic vessels, and regional nodes (inguinal, axillary, and cervical). Area drained by right lymphatic duct is colored in green, while areas drained by thoracic duct are shown in pink."/>
          <p:cNvPicPr>
            <a:picLocks noChangeAspect="1"/>
          </p:cNvPicPr>
          <p:nvPr/>
        </p:nvPicPr>
        <p:blipFill rotWithShape="1">
          <a:blip r:embed="rId3">
            <a:extLst>
              <a:ext uri="{28A0092B-C50C-407E-A947-70E740481C1C}">
                <a14:useLocalDpi xmlns:a14="http://schemas.microsoft.com/office/drawing/2010/main" val="0"/>
              </a:ext>
            </a:extLst>
          </a:blip>
          <a:srcRect b="1755"/>
          <a:stretch/>
        </p:blipFill>
        <p:spPr>
          <a:xfrm>
            <a:off x="2852843" y="1447800"/>
            <a:ext cx="3438314" cy="4267200"/>
          </a:xfrm>
          <a:prstGeom prst="rect">
            <a:avLst/>
          </a:prstGeom>
        </p:spPr>
      </p:pic>
      <p:sp>
        <p:nvSpPr>
          <p:cNvPr id="5" name="Content Placeholder 4"/>
          <p:cNvSpPr>
            <a:spLocks noGrp="1"/>
          </p:cNvSpPr>
          <p:nvPr>
            <p:ph sz="quarter" idx="13"/>
          </p:nvPr>
        </p:nvSpPr>
        <p:spPr>
          <a:xfrm>
            <a:off x="457200" y="5925979"/>
            <a:ext cx="8458200" cy="246221"/>
          </a:xfrm>
        </p:spPr>
        <p:txBody>
          <a:bodyPr/>
          <a:lstStyle/>
          <a:p>
            <a:r>
              <a:rPr lang="en-US" b="1" dirty="0">
                <a:solidFill>
                  <a:srgbClr val="007FA3"/>
                </a:solidFill>
              </a:rPr>
              <a:t>Figure 20.3 </a:t>
            </a:r>
            <a:r>
              <a:rPr lang="en-US" dirty="0"/>
              <a:t>The lymphatic system.</a:t>
            </a:r>
          </a:p>
        </p:txBody>
      </p:sp>
    </p:spTree>
    <p:extLst>
      <p:ext uri="{BB962C8B-B14F-4D97-AF65-F5344CB8AC3E}">
        <p14:creationId xmlns:p14="http://schemas.microsoft.com/office/powerpoint/2010/main" val="20572275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53110"/>
            <a:ext cx="8229600" cy="523220"/>
          </a:xfrm>
        </p:spPr>
        <p:txBody>
          <a:bodyPr>
            <a:spAutoFit/>
          </a:bodyPr>
          <a:lstStyle/>
          <a:p>
            <a:pPr marL="0" indent="0"/>
            <a:r>
              <a:rPr lang="en-US" dirty="0">
                <a:latin typeface="Times New Roman"/>
              </a:rPr>
              <a:t>20.3 Lymph Nodes </a:t>
            </a:r>
            <a:r>
              <a:rPr lang="en-US" sz="2800" dirty="0">
                <a:latin typeface="Times New Roman"/>
              </a:rPr>
              <a:t>(2 of 2)</a:t>
            </a:r>
          </a:p>
        </p:txBody>
      </p:sp>
      <p:sp>
        <p:nvSpPr>
          <p:cNvPr id="4" name="Content Placeholder 3"/>
          <p:cNvSpPr>
            <a:spLocks noGrp="1"/>
          </p:cNvSpPr>
          <p:nvPr>
            <p:ph idx="1"/>
          </p:nvPr>
        </p:nvSpPr>
        <p:spPr>
          <a:xfrm>
            <a:off x="457200" y="1600201"/>
            <a:ext cx="8229600" cy="2031325"/>
          </a:xfrm>
        </p:spPr>
        <p:txBody>
          <a:bodyPr>
            <a:spAutoFit/>
          </a:bodyPr>
          <a:lstStyle/>
          <a:p>
            <a:r>
              <a:rPr lang="en-US" dirty="0"/>
              <a:t>Two main functions of lymph nodes</a:t>
            </a:r>
          </a:p>
          <a:p>
            <a:pPr marL="800100" lvl="1" indent="-342900">
              <a:buFont typeface="+mj-lt"/>
              <a:buAutoNum type="arabicPeriod"/>
            </a:pPr>
            <a:r>
              <a:rPr lang="en-US" dirty="0"/>
              <a:t>Cleansing the lymph: act as lymph </a:t>
            </a:r>
            <a:r>
              <a:rPr lang="ja-JP" altLang="en-US" dirty="0"/>
              <a:t>“</a:t>
            </a:r>
            <a:r>
              <a:rPr lang="en-US" altLang="ja-JP" dirty="0"/>
              <a:t>filters</a:t>
            </a:r>
            <a:r>
              <a:rPr lang="ja-JP" altLang="en-US" dirty="0"/>
              <a:t>”</a:t>
            </a:r>
            <a:endParaRPr lang="en-US" altLang="ja-JP" dirty="0"/>
          </a:p>
          <a:p>
            <a:pPr lvl="2"/>
            <a:r>
              <a:rPr lang="en-US" dirty="0"/>
              <a:t>Macrophages remove and destroy microorganisms and debris that enter lymph</a:t>
            </a:r>
          </a:p>
          <a:p>
            <a:pPr lvl="3"/>
            <a:r>
              <a:rPr lang="en-US" dirty="0"/>
              <a:t>Prevent unwanted substances from being delivered to blood</a:t>
            </a:r>
          </a:p>
          <a:p>
            <a:pPr marL="800100" lvl="1" indent="-342900">
              <a:buFont typeface="+mj-lt"/>
              <a:buAutoNum type="arabicPeriod"/>
            </a:pPr>
            <a:r>
              <a:rPr lang="en-US" dirty="0"/>
              <a:t>Immune system activation: offer a place for lymphocytes to become activated and mount an attack against antigens</a:t>
            </a:r>
          </a:p>
        </p:txBody>
      </p:sp>
    </p:spTree>
    <p:extLst>
      <p:ext uri="{BB962C8B-B14F-4D97-AF65-F5344CB8AC3E}">
        <p14:creationId xmlns:p14="http://schemas.microsoft.com/office/powerpoint/2010/main" val="15432671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53110"/>
            <a:ext cx="8229600" cy="523220"/>
          </a:xfrm>
        </p:spPr>
        <p:txBody>
          <a:bodyPr>
            <a:spAutoFit/>
          </a:bodyPr>
          <a:lstStyle/>
          <a:p>
            <a:pPr marL="0" indent="0"/>
            <a:r>
              <a:rPr lang="en-US" dirty="0">
                <a:latin typeface="Times New Roman"/>
              </a:rPr>
              <a:t>Structure of a Lymph Node </a:t>
            </a:r>
            <a:r>
              <a:rPr lang="en-US" sz="2800" dirty="0">
                <a:latin typeface="Times New Roman"/>
              </a:rPr>
              <a:t>(1 of 3)</a:t>
            </a:r>
          </a:p>
        </p:txBody>
      </p:sp>
      <p:sp>
        <p:nvSpPr>
          <p:cNvPr id="4" name="Content Placeholder 3"/>
          <p:cNvSpPr>
            <a:spLocks noGrp="1"/>
          </p:cNvSpPr>
          <p:nvPr>
            <p:ph idx="1"/>
          </p:nvPr>
        </p:nvSpPr>
        <p:spPr>
          <a:xfrm>
            <a:off x="457200" y="1600201"/>
            <a:ext cx="8229600" cy="2531462"/>
          </a:xfrm>
        </p:spPr>
        <p:txBody>
          <a:bodyPr>
            <a:spAutoFit/>
          </a:bodyPr>
          <a:lstStyle/>
          <a:p>
            <a:r>
              <a:rPr lang="en-US" dirty="0"/>
              <a:t>Vary in shape and size, but most are bean shaped</a:t>
            </a:r>
          </a:p>
          <a:p>
            <a:pPr lvl="1"/>
            <a:r>
              <a:rPr lang="en-US" dirty="0"/>
              <a:t>Small, less than 2.5 cm (~1 inch) </a:t>
            </a:r>
          </a:p>
          <a:p>
            <a:r>
              <a:rPr lang="en-US" dirty="0"/>
              <a:t>Surrounded by external fibrous </a:t>
            </a:r>
            <a:r>
              <a:rPr lang="en-US" b="1" dirty="0"/>
              <a:t>capsule</a:t>
            </a:r>
          </a:p>
          <a:p>
            <a:r>
              <a:rPr lang="en-US" dirty="0"/>
              <a:t>Capsule fibers extend inward as </a:t>
            </a:r>
            <a:r>
              <a:rPr lang="en-US" b="1" dirty="0"/>
              <a:t>trabeculae</a:t>
            </a:r>
            <a:r>
              <a:rPr lang="en-US" dirty="0"/>
              <a:t> that divide node into compartments</a:t>
            </a:r>
          </a:p>
          <a:p>
            <a:r>
              <a:rPr lang="en-US" dirty="0"/>
              <a:t>Two histologically distinct regions of node:</a:t>
            </a:r>
          </a:p>
          <a:p>
            <a:pPr marL="860425" lvl="1" indent="-403225">
              <a:buFont typeface="+mj-lt"/>
              <a:buAutoNum type="arabicPeriod"/>
            </a:pPr>
            <a:r>
              <a:rPr lang="en-US" dirty="0"/>
              <a:t> </a:t>
            </a:r>
            <a:r>
              <a:rPr lang="en-US" b="1" dirty="0"/>
              <a:t>Cortex</a:t>
            </a:r>
          </a:p>
          <a:p>
            <a:pPr marL="860425" lvl="1" indent="-403225">
              <a:buFont typeface="+mj-lt"/>
              <a:buAutoNum type="arabicPeriod"/>
            </a:pPr>
            <a:r>
              <a:rPr lang="en-US" dirty="0"/>
              <a:t> </a:t>
            </a:r>
            <a:r>
              <a:rPr lang="en-US" b="1" dirty="0"/>
              <a:t>Medulla</a:t>
            </a:r>
          </a:p>
        </p:txBody>
      </p:sp>
    </p:spTree>
    <p:extLst>
      <p:ext uri="{BB962C8B-B14F-4D97-AF65-F5344CB8AC3E}">
        <p14:creationId xmlns:p14="http://schemas.microsoft.com/office/powerpoint/2010/main" val="23979608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53110"/>
            <a:ext cx="8229600" cy="523220"/>
          </a:xfrm>
        </p:spPr>
        <p:txBody>
          <a:bodyPr>
            <a:spAutoFit/>
          </a:bodyPr>
          <a:lstStyle/>
          <a:p>
            <a:pPr marL="0" indent="0"/>
            <a:r>
              <a:rPr lang="en-US" dirty="0">
                <a:latin typeface="Times New Roman"/>
              </a:rPr>
              <a:t>Structure of a Lymph Node </a:t>
            </a:r>
            <a:r>
              <a:rPr lang="en-US" sz="2800" dirty="0">
                <a:latin typeface="Times New Roman"/>
              </a:rPr>
              <a:t>(2 of 3)</a:t>
            </a:r>
          </a:p>
        </p:txBody>
      </p:sp>
      <p:sp>
        <p:nvSpPr>
          <p:cNvPr id="4" name="Content Placeholder 3"/>
          <p:cNvSpPr>
            <a:spLocks noGrp="1"/>
          </p:cNvSpPr>
          <p:nvPr>
            <p:ph idx="1"/>
          </p:nvPr>
        </p:nvSpPr>
        <p:spPr>
          <a:xfrm>
            <a:off x="457200" y="1600201"/>
            <a:ext cx="8229600" cy="2108269"/>
          </a:xfrm>
        </p:spPr>
        <p:txBody>
          <a:bodyPr>
            <a:spAutoFit/>
          </a:bodyPr>
          <a:lstStyle/>
          <a:p>
            <a:pPr marL="460375" indent="-403225">
              <a:buFont typeface="+mj-lt"/>
              <a:buAutoNum type="arabicPeriod"/>
            </a:pPr>
            <a:r>
              <a:rPr lang="en-US" dirty="0"/>
              <a:t> </a:t>
            </a:r>
            <a:r>
              <a:rPr lang="en-US" b="1" dirty="0"/>
              <a:t>Cortex</a:t>
            </a:r>
            <a:endParaRPr lang="en-US" dirty="0"/>
          </a:p>
          <a:p>
            <a:pPr lvl="1"/>
            <a:r>
              <a:rPr lang="en-US" dirty="0"/>
              <a:t>Superficial area of cortex contains follicles with germinal centers that are heavy with dividing B cells</a:t>
            </a:r>
          </a:p>
          <a:p>
            <a:pPr lvl="1"/>
            <a:r>
              <a:rPr lang="en-US" dirty="0"/>
              <a:t>Deep cortex houses T cells in transit</a:t>
            </a:r>
          </a:p>
          <a:p>
            <a:pPr lvl="2"/>
            <a:r>
              <a:rPr lang="en-US" dirty="0"/>
              <a:t>T cells circulate continuously among blood, lymph nodes, and lymph</a:t>
            </a:r>
          </a:p>
          <a:p>
            <a:pPr lvl="1"/>
            <a:r>
              <a:rPr lang="en-US" dirty="0"/>
              <a:t>Abundant numbers of dendritic cells are closely associated with both T and B cells </a:t>
            </a:r>
          </a:p>
          <a:p>
            <a:pPr lvl="2"/>
            <a:r>
              <a:rPr lang="en-US" dirty="0"/>
              <a:t>Play a role in activating both lymphocytes</a:t>
            </a:r>
          </a:p>
        </p:txBody>
      </p:sp>
    </p:spTree>
    <p:extLst>
      <p:ext uri="{BB962C8B-B14F-4D97-AF65-F5344CB8AC3E}">
        <p14:creationId xmlns:p14="http://schemas.microsoft.com/office/powerpoint/2010/main" val="40104479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53110"/>
            <a:ext cx="8229600" cy="523220"/>
          </a:xfrm>
        </p:spPr>
        <p:txBody>
          <a:bodyPr>
            <a:spAutoFit/>
          </a:bodyPr>
          <a:lstStyle/>
          <a:p>
            <a:pPr marL="0" indent="0"/>
            <a:r>
              <a:rPr lang="en-US" dirty="0">
                <a:latin typeface="Times New Roman"/>
              </a:rPr>
              <a:t>Structure of a Lymph Node </a:t>
            </a:r>
            <a:r>
              <a:rPr lang="en-US" sz="2800" dirty="0">
                <a:latin typeface="Times New Roman"/>
              </a:rPr>
              <a:t>(3 of 3)</a:t>
            </a:r>
          </a:p>
        </p:txBody>
      </p:sp>
      <p:sp>
        <p:nvSpPr>
          <p:cNvPr id="4" name="Content Placeholder 3"/>
          <p:cNvSpPr>
            <a:spLocks noGrp="1"/>
          </p:cNvSpPr>
          <p:nvPr>
            <p:ph idx="1"/>
          </p:nvPr>
        </p:nvSpPr>
        <p:spPr>
          <a:xfrm>
            <a:off x="457200" y="1600201"/>
            <a:ext cx="8229600" cy="1900520"/>
          </a:xfrm>
        </p:spPr>
        <p:txBody>
          <a:bodyPr>
            <a:spAutoFit/>
          </a:bodyPr>
          <a:lstStyle/>
          <a:p>
            <a:pPr marL="460375" indent="-403225">
              <a:buFont typeface="+mj-lt"/>
              <a:buAutoNum type="arabicPeriod" startAt="2"/>
            </a:pPr>
            <a:r>
              <a:rPr lang="en-US" dirty="0"/>
              <a:t> </a:t>
            </a:r>
            <a:r>
              <a:rPr lang="en-US" b="1" dirty="0"/>
              <a:t>Medulla</a:t>
            </a:r>
          </a:p>
          <a:p>
            <a:pPr lvl="1"/>
            <a:r>
              <a:rPr lang="en-US" dirty="0"/>
              <a:t>Medullary cords extend inward from cortex and contain B cells, T cells, and plasma cells</a:t>
            </a:r>
          </a:p>
          <a:p>
            <a:r>
              <a:rPr lang="en-US" b="1" dirty="0"/>
              <a:t>Lymph sinuses </a:t>
            </a:r>
            <a:r>
              <a:rPr lang="en-US" dirty="0"/>
              <a:t>are found throughout node</a:t>
            </a:r>
          </a:p>
          <a:p>
            <a:pPr lvl="1"/>
            <a:r>
              <a:rPr lang="en-US" dirty="0"/>
              <a:t>Consist of large lymphatic capillaries spanned by crisscrossing reticular fibers</a:t>
            </a:r>
          </a:p>
          <a:p>
            <a:pPr lvl="1"/>
            <a:r>
              <a:rPr lang="en-US" dirty="0"/>
              <a:t>Macrophages reside on fibers, checking for and phagocytizing any foreign matter</a:t>
            </a:r>
          </a:p>
        </p:txBody>
      </p:sp>
    </p:spTree>
    <p:extLst>
      <p:ext uri="{BB962C8B-B14F-4D97-AF65-F5344CB8AC3E}">
        <p14:creationId xmlns:p14="http://schemas.microsoft.com/office/powerpoint/2010/main" val="33349733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581" y="753110"/>
            <a:ext cx="8229600" cy="523220"/>
          </a:xfrm>
        </p:spPr>
        <p:txBody>
          <a:bodyPr>
            <a:spAutoFit/>
          </a:bodyPr>
          <a:lstStyle/>
          <a:p>
            <a:r>
              <a:rPr lang="en-US" dirty="0">
                <a:latin typeface="Times New Roman"/>
              </a:rPr>
              <a:t>Lymph Node </a:t>
            </a:r>
            <a:r>
              <a:rPr lang="en-US" sz="2800" dirty="0">
                <a:latin typeface="Times New Roman"/>
              </a:rPr>
              <a:t>(1 of 3)</a:t>
            </a:r>
            <a:endParaRPr lang="en-IN" sz="2800" dirty="0">
              <a:latin typeface="Times New Roman"/>
            </a:endParaRPr>
          </a:p>
        </p:txBody>
      </p:sp>
      <p:pic>
        <p:nvPicPr>
          <p:cNvPr id="4" name="Picture 3" descr="- Part (a) is an illustration of a longitudinal view of a cross section showing the internal structure of a lymph node and associated lymphatics. Labels include afferent lymphatic vessels, capsule, trabeculae, cortex (lymphoid follicle, germinal center, and subcapsular sinus), efferent lymphatic vessels, hilum, and medulla (medullary cord and medullary sinus)."/>
          <p:cNvPicPr>
            <a:picLocks noChangeAspect="1"/>
          </p:cNvPicPr>
          <p:nvPr/>
        </p:nvPicPr>
        <p:blipFill rotWithShape="1">
          <a:blip r:embed="rId3">
            <a:extLst>
              <a:ext uri="{28A0092B-C50C-407E-A947-70E740481C1C}">
                <a14:useLocalDpi xmlns:a14="http://schemas.microsoft.com/office/drawing/2010/main" val="0"/>
              </a:ext>
            </a:extLst>
          </a:blip>
          <a:srcRect b="1716"/>
          <a:stretch/>
        </p:blipFill>
        <p:spPr>
          <a:xfrm>
            <a:off x="2859492" y="1371600"/>
            <a:ext cx="3425015" cy="4267200"/>
          </a:xfrm>
          <a:prstGeom prst="rect">
            <a:avLst/>
          </a:prstGeom>
        </p:spPr>
      </p:pic>
      <p:sp>
        <p:nvSpPr>
          <p:cNvPr id="5" name="Content Placeholder 4"/>
          <p:cNvSpPr>
            <a:spLocks noGrp="1"/>
          </p:cNvSpPr>
          <p:nvPr>
            <p:ph sz="quarter" idx="13"/>
          </p:nvPr>
        </p:nvSpPr>
        <p:spPr/>
        <p:txBody>
          <a:bodyPr/>
          <a:lstStyle/>
          <a:p>
            <a:r>
              <a:rPr lang="en-US" b="1" dirty="0">
                <a:solidFill>
                  <a:srgbClr val="007FA3"/>
                </a:solidFill>
              </a:rPr>
              <a:t>Figure 20.6a </a:t>
            </a:r>
            <a:r>
              <a:rPr lang="en-US" dirty="0"/>
              <a:t>Lymph node.</a:t>
            </a:r>
          </a:p>
        </p:txBody>
      </p:sp>
    </p:spTree>
    <p:extLst>
      <p:ext uri="{BB962C8B-B14F-4D97-AF65-F5344CB8AC3E}">
        <p14:creationId xmlns:p14="http://schemas.microsoft.com/office/powerpoint/2010/main" val="2684323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581" y="753110"/>
            <a:ext cx="8229600" cy="523220"/>
          </a:xfrm>
        </p:spPr>
        <p:txBody>
          <a:bodyPr>
            <a:spAutoFit/>
          </a:bodyPr>
          <a:lstStyle/>
          <a:p>
            <a:r>
              <a:rPr lang="en-US" dirty="0">
                <a:latin typeface="Times New Roman"/>
              </a:rPr>
              <a:t>Lymph Node </a:t>
            </a:r>
            <a:r>
              <a:rPr lang="en-US" sz="2800" dirty="0">
                <a:latin typeface="Times New Roman"/>
              </a:rPr>
              <a:t>(2 of 3)</a:t>
            </a:r>
            <a:endParaRPr lang="en-IN" sz="2800" dirty="0">
              <a:latin typeface="Times New Roman"/>
            </a:endParaRPr>
          </a:p>
        </p:txBody>
      </p:sp>
      <p:pic>
        <p:nvPicPr>
          <p:cNvPr id="4" name="Picture 3" descr="- Part (a) is an illustration of a longitudinal view of a cross section showing the internal structure of a lymph node and associated lymphatics. Labels include afferent lymphatic vessels, capsule, trabeculae, cortex (lymphoid follicle, germinal center, and subcapsular sinus), efferent lymphatic vessels, hilum, and medulla (medullary cord and medullary sinus)."/>
          <p:cNvPicPr>
            <a:picLocks noChangeAspect="1"/>
          </p:cNvPicPr>
          <p:nvPr/>
        </p:nvPicPr>
        <p:blipFill rotWithShape="1">
          <a:blip r:embed="rId3">
            <a:extLst>
              <a:ext uri="{28A0092B-C50C-407E-A947-70E740481C1C}">
                <a14:useLocalDpi xmlns:a14="http://schemas.microsoft.com/office/drawing/2010/main" val="0"/>
              </a:ext>
            </a:extLst>
          </a:blip>
          <a:srcRect b="2291"/>
          <a:stretch/>
        </p:blipFill>
        <p:spPr>
          <a:xfrm>
            <a:off x="2844697" y="1371600"/>
            <a:ext cx="3454606" cy="4419600"/>
          </a:xfrm>
          <a:prstGeom prst="rect">
            <a:avLst/>
          </a:prstGeom>
        </p:spPr>
      </p:pic>
      <p:sp>
        <p:nvSpPr>
          <p:cNvPr id="5" name="Content Placeholder 4"/>
          <p:cNvSpPr>
            <a:spLocks noGrp="1"/>
          </p:cNvSpPr>
          <p:nvPr>
            <p:ph sz="quarter" idx="13"/>
          </p:nvPr>
        </p:nvSpPr>
        <p:spPr/>
        <p:txBody>
          <a:bodyPr/>
          <a:lstStyle/>
          <a:p>
            <a:r>
              <a:rPr lang="en-US" b="1" dirty="0">
                <a:solidFill>
                  <a:srgbClr val="007FA3"/>
                </a:solidFill>
              </a:rPr>
              <a:t>Figure 20.6b </a:t>
            </a:r>
            <a:r>
              <a:rPr lang="en-US" dirty="0"/>
              <a:t>Lymph node.</a:t>
            </a:r>
          </a:p>
        </p:txBody>
      </p:sp>
    </p:spTree>
    <p:extLst>
      <p:ext uri="{BB962C8B-B14F-4D97-AF65-F5344CB8AC3E}">
        <p14:creationId xmlns:p14="http://schemas.microsoft.com/office/powerpoint/2010/main" val="23379441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53110"/>
            <a:ext cx="8229600" cy="523220"/>
          </a:xfrm>
        </p:spPr>
        <p:txBody>
          <a:bodyPr>
            <a:spAutoFit/>
          </a:bodyPr>
          <a:lstStyle/>
          <a:p>
            <a:pPr marL="0" indent="0"/>
            <a:r>
              <a:rPr lang="en-US" dirty="0">
                <a:latin typeface="Times New Roman"/>
              </a:rPr>
              <a:t>Circulation in the Lymph Nodes</a:t>
            </a:r>
            <a:endParaRPr lang="en-US" b="0" dirty="0">
              <a:latin typeface="Times New Roman"/>
            </a:endParaRPr>
          </a:p>
        </p:txBody>
      </p:sp>
      <p:sp>
        <p:nvSpPr>
          <p:cNvPr id="4" name="Content Placeholder 3"/>
          <p:cNvSpPr>
            <a:spLocks noGrp="1"/>
          </p:cNvSpPr>
          <p:nvPr>
            <p:ph idx="1"/>
          </p:nvPr>
        </p:nvSpPr>
        <p:spPr>
          <a:xfrm>
            <a:off x="457200" y="1600201"/>
            <a:ext cx="8458200" cy="2700739"/>
          </a:xfrm>
        </p:spPr>
        <p:txBody>
          <a:bodyPr wrap="square">
            <a:spAutoFit/>
          </a:bodyPr>
          <a:lstStyle/>
          <a:p>
            <a:r>
              <a:rPr lang="en-US" dirty="0"/>
              <a:t>Lymph enters convex side of node via </a:t>
            </a:r>
            <a:r>
              <a:rPr lang="en-US" b="1" dirty="0"/>
              <a:t>afferent lymphatic vessels</a:t>
            </a:r>
          </a:p>
          <a:p>
            <a:r>
              <a:rPr lang="en-US" dirty="0"/>
              <a:t>Travels through large </a:t>
            </a:r>
            <a:r>
              <a:rPr lang="en-US" b="1" dirty="0"/>
              <a:t>subcapsular sinus </a:t>
            </a:r>
            <a:r>
              <a:rPr lang="en-US" dirty="0"/>
              <a:t>and then into smaller sinuses found throughout cortex and medulla</a:t>
            </a:r>
          </a:p>
          <a:p>
            <a:r>
              <a:rPr lang="en-US" dirty="0"/>
              <a:t>Lymph then enters </a:t>
            </a:r>
            <a:r>
              <a:rPr lang="en-US" b="1" dirty="0"/>
              <a:t>medullary</a:t>
            </a:r>
            <a:r>
              <a:rPr lang="en-US" dirty="0"/>
              <a:t> </a:t>
            </a:r>
            <a:r>
              <a:rPr lang="en-US" b="1" dirty="0"/>
              <a:t>sinuses</a:t>
            </a:r>
          </a:p>
          <a:p>
            <a:r>
              <a:rPr lang="en-US" dirty="0"/>
              <a:t>Finally exits concave side at </a:t>
            </a:r>
            <a:r>
              <a:rPr lang="en-US" b="1" dirty="0"/>
              <a:t>hilum</a:t>
            </a:r>
            <a:r>
              <a:rPr lang="en-US" dirty="0"/>
              <a:t> via </a:t>
            </a:r>
            <a:r>
              <a:rPr lang="en-US" b="1" dirty="0"/>
              <a:t>efferent lymphatic vessels</a:t>
            </a:r>
          </a:p>
          <a:p>
            <a:pPr lvl="1"/>
            <a:r>
              <a:rPr lang="en-US" dirty="0"/>
              <a:t>Presence of fewer efferent vessels causes flow to somewhat stagnate; allows lymphocytes and macrophages time to function</a:t>
            </a:r>
          </a:p>
          <a:p>
            <a:pPr lvl="1"/>
            <a:r>
              <a:rPr lang="en-US" dirty="0"/>
              <a:t>Lymph travels through several nodes</a:t>
            </a:r>
          </a:p>
        </p:txBody>
      </p:sp>
    </p:spTree>
    <p:extLst>
      <p:ext uri="{BB962C8B-B14F-4D97-AF65-F5344CB8AC3E}">
        <p14:creationId xmlns:p14="http://schemas.microsoft.com/office/powerpoint/2010/main" val="36519302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581" y="753110"/>
            <a:ext cx="8229600" cy="523220"/>
          </a:xfrm>
        </p:spPr>
        <p:txBody>
          <a:bodyPr>
            <a:spAutoFit/>
          </a:bodyPr>
          <a:lstStyle/>
          <a:p>
            <a:r>
              <a:rPr lang="en-US" dirty="0">
                <a:latin typeface="Times New Roman"/>
              </a:rPr>
              <a:t>Lymph Node </a:t>
            </a:r>
            <a:r>
              <a:rPr lang="en-US" sz="2800" dirty="0">
                <a:latin typeface="Times New Roman"/>
              </a:rPr>
              <a:t>(3 of 3)</a:t>
            </a:r>
            <a:endParaRPr lang="en-IN" sz="2800" dirty="0">
              <a:latin typeface="Times New Roman"/>
            </a:endParaRPr>
          </a:p>
        </p:txBody>
      </p:sp>
      <p:pic>
        <p:nvPicPr>
          <p:cNvPr id="7" name="Picture 6" descr="- Part (a) is an illustration of a longitudinal view of a cross section showing the internal structure of a lymph node and associated lymphatics. Labels include afferent lymphatic vessels, capsule, trabeculae, cortex (lymphoid follicle, germinal center, and subcapsular sinus), efferent lymphatic vessels, hilum, and medulla (medullary cord and medullary sinus)."/>
          <p:cNvPicPr>
            <a:picLocks noChangeAspect="1"/>
          </p:cNvPicPr>
          <p:nvPr/>
        </p:nvPicPr>
        <p:blipFill rotWithShape="1">
          <a:blip r:embed="rId3">
            <a:extLst>
              <a:ext uri="{28A0092B-C50C-407E-A947-70E740481C1C}">
                <a14:useLocalDpi xmlns:a14="http://schemas.microsoft.com/office/drawing/2010/main" val="0"/>
              </a:ext>
            </a:extLst>
          </a:blip>
          <a:srcRect b="1716"/>
          <a:stretch/>
        </p:blipFill>
        <p:spPr>
          <a:xfrm>
            <a:off x="2859492" y="1371600"/>
            <a:ext cx="3425015" cy="4267200"/>
          </a:xfrm>
          <a:prstGeom prst="rect">
            <a:avLst/>
          </a:prstGeom>
        </p:spPr>
      </p:pic>
      <p:sp>
        <p:nvSpPr>
          <p:cNvPr id="6" name="Content Placeholder 4"/>
          <p:cNvSpPr txBox="1">
            <a:spLocks/>
          </p:cNvSpPr>
          <p:nvPr/>
        </p:nvSpPr>
        <p:spPr>
          <a:xfrm>
            <a:off x="457200" y="5925979"/>
            <a:ext cx="8458200" cy="246221"/>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b="1" dirty="0">
                <a:solidFill>
                  <a:srgbClr val="007FA3"/>
                </a:solidFill>
              </a:rPr>
              <a:t>Figure 20.6a </a:t>
            </a:r>
            <a:r>
              <a:rPr lang="en-US" dirty="0"/>
              <a:t>Lymph node.</a:t>
            </a:r>
          </a:p>
        </p:txBody>
      </p:sp>
    </p:spTree>
    <p:extLst>
      <p:ext uri="{BB962C8B-B14F-4D97-AF65-F5344CB8AC3E}">
        <p14:creationId xmlns:p14="http://schemas.microsoft.com/office/powerpoint/2010/main" val="42643116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290333"/>
            <a:ext cx="8229600" cy="954107"/>
          </a:xfrm>
        </p:spPr>
        <p:txBody>
          <a:bodyPr>
            <a:spAutoFit/>
          </a:bodyPr>
          <a:lstStyle/>
          <a:p>
            <a:pPr marL="0" indent="0"/>
            <a:r>
              <a:rPr lang="en-US" altLang="en-US" dirty="0">
                <a:latin typeface="Times New Roman"/>
              </a:rPr>
              <a:t>Clinical – Homeostatic Imbalance 20.3 </a:t>
            </a:r>
            <a:br>
              <a:rPr lang="en-US" altLang="en-US" dirty="0">
                <a:latin typeface="Times New Roman"/>
              </a:rPr>
            </a:br>
            <a:r>
              <a:rPr lang="en-US" altLang="en-US" sz="2800" dirty="0">
                <a:latin typeface="Times New Roman"/>
              </a:rPr>
              <a:t>(1 of 2)</a:t>
            </a:r>
            <a:endParaRPr lang="en-US" sz="2800" dirty="0">
              <a:latin typeface="Times New Roman"/>
            </a:endParaRPr>
          </a:p>
        </p:txBody>
      </p:sp>
      <p:sp>
        <p:nvSpPr>
          <p:cNvPr id="4" name="Content Placeholder 3"/>
          <p:cNvSpPr>
            <a:spLocks noGrp="1"/>
          </p:cNvSpPr>
          <p:nvPr>
            <p:ph idx="1"/>
          </p:nvPr>
        </p:nvSpPr>
        <p:spPr>
          <a:xfrm>
            <a:off x="457200" y="1600201"/>
            <a:ext cx="8229600" cy="1461939"/>
          </a:xfrm>
        </p:spPr>
        <p:txBody>
          <a:bodyPr>
            <a:spAutoFit/>
          </a:bodyPr>
          <a:lstStyle/>
          <a:p>
            <a:r>
              <a:rPr lang="en-US" i="1" dirty="0"/>
              <a:t>Buboes</a:t>
            </a:r>
            <a:r>
              <a:rPr lang="en-US" dirty="0"/>
              <a:t>: inflamed, swollen, tender lymph nodes that result when nodes are overwhelmed by what they are trying to destroy</a:t>
            </a:r>
          </a:p>
          <a:p>
            <a:pPr lvl="1"/>
            <a:r>
              <a:rPr lang="en-US" dirty="0"/>
              <a:t>Condition often referred to as swollen </a:t>
            </a:r>
            <a:r>
              <a:rPr lang="ja-JP" altLang="en-US" dirty="0"/>
              <a:t>“</a:t>
            </a:r>
            <a:r>
              <a:rPr lang="en-US" altLang="ja-JP" dirty="0"/>
              <a:t>glands</a:t>
            </a:r>
            <a:r>
              <a:rPr lang="ja-JP" altLang="en-US" dirty="0"/>
              <a:t>”</a:t>
            </a:r>
            <a:r>
              <a:rPr lang="en-US" altLang="ja-JP" dirty="0"/>
              <a:t> </a:t>
            </a:r>
          </a:p>
          <a:p>
            <a:pPr lvl="1"/>
            <a:r>
              <a:rPr lang="en-US" dirty="0"/>
              <a:t>Buboes are sometimes pus-filled</a:t>
            </a:r>
          </a:p>
          <a:p>
            <a:pPr lvl="1"/>
            <a:r>
              <a:rPr lang="en-US" i="1" dirty="0"/>
              <a:t>Bubonic</a:t>
            </a:r>
            <a:r>
              <a:rPr lang="en-US" dirty="0"/>
              <a:t> </a:t>
            </a:r>
            <a:r>
              <a:rPr lang="en-US" i="1" dirty="0"/>
              <a:t>plague</a:t>
            </a:r>
            <a:r>
              <a:rPr lang="en-US" dirty="0"/>
              <a:t> was named after chief clinical feature of this disease</a:t>
            </a:r>
          </a:p>
        </p:txBody>
      </p:sp>
    </p:spTree>
    <p:extLst>
      <p:ext uri="{BB962C8B-B14F-4D97-AF65-F5344CB8AC3E}">
        <p14:creationId xmlns:p14="http://schemas.microsoft.com/office/powerpoint/2010/main" val="18497272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198000"/>
            <a:ext cx="8229600" cy="1046440"/>
          </a:xfrm>
        </p:spPr>
        <p:txBody>
          <a:bodyPr>
            <a:spAutoFit/>
          </a:bodyPr>
          <a:lstStyle/>
          <a:p>
            <a:r>
              <a:rPr lang="en-US" dirty="0">
                <a:latin typeface="Times New Roman"/>
              </a:rPr>
              <a:t>Lymphatic System and Lymphoid Organs </a:t>
            </a:r>
            <a:br>
              <a:rPr lang="en-US" dirty="0">
                <a:latin typeface="Times New Roman"/>
              </a:rPr>
            </a:br>
            <a:r>
              <a:rPr lang="en-US" dirty="0">
                <a:latin typeface="Times New Roman"/>
              </a:rPr>
              <a:t>and Tissues</a:t>
            </a:r>
            <a:endParaRPr lang="en-IN" dirty="0">
              <a:latin typeface="Times New Roman"/>
            </a:endParaRPr>
          </a:p>
        </p:txBody>
      </p:sp>
      <p:sp>
        <p:nvSpPr>
          <p:cNvPr id="4" name="Content Placeholder 3"/>
          <p:cNvSpPr>
            <a:spLocks noGrp="1"/>
          </p:cNvSpPr>
          <p:nvPr>
            <p:ph idx="1"/>
          </p:nvPr>
        </p:nvSpPr>
        <p:spPr>
          <a:xfrm>
            <a:off x="457581" y="1643126"/>
            <a:ext cx="8229600" cy="2469907"/>
          </a:xfrm>
        </p:spPr>
        <p:txBody>
          <a:bodyPr>
            <a:spAutoFit/>
          </a:bodyPr>
          <a:lstStyle/>
          <a:p>
            <a:r>
              <a:rPr lang="en-US" dirty="0">
                <a:latin typeface="Arial"/>
              </a:rPr>
              <a:t>Lymphatic system returns fluids leaked from blood vessels back to blood; consists of three parts</a:t>
            </a:r>
          </a:p>
          <a:p>
            <a:pPr marL="971550" lvl="1" indent="-514350">
              <a:buFont typeface="+mj-lt"/>
              <a:buAutoNum type="arabicPeriod"/>
            </a:pPr>
            <a:r>
              <a:rPr lang="en-US" dirty="0">
                <a:latin typeface="Arial"/>
              </a:rPr>
              <a:t> Network of lymphatic vessels (lymphatics)</a:t>
            </a:r>
          </a:p>
          <a:p>
            <a:pPr marL="971550" lvl="1" indent="-514350">
              <a:buFont typeface="+mj-lt"/>
              <a:buAutoNum type="arabicPeriod"/>
            </a:pPr>
            <a:r>
              <a:rPr lang="en-US" dirty="0">
                <a:latin typeface="Arial"/>
              </a:rPr>
              <a:t> </a:t>
            </a:r>
            <a:r>
              <a:rPr lang="en-US" i="1" dirty="0">
                <a:latin typeface="Arial"/>
              </a:rPr>
              <a:t>Lymph</a:t>
            </a:r>
            <a:r>
              <a:rPr lang="en-US" dirty="0">
                <a:latin typeface="Arial"/>
              </a:rPr>
              <a:t>: fluid in vessels</a:t>
            </a:r>
          </a:p>
          <a:p>
            <a:pPr marL="971550" lvl="1" indent="-514350">
              <a:buFont typeface="+mj-lt"/>
              <a:buAutoNum type="arabicPeriod"/>
            </a:pPr>
            <a:r>
              <a:rPr lang="en-US" dirty="0">
                <a:latin typeface="Arial"/>
              </a:rPr>
              <a:t> </a:t>
            </a:r>
            <a:r>
              <a:rPr lang="en-US" i="1" dirty="0">
                <a:latin typeface="Arial"/>
              </a:rPr>
              <a:t>Lymph</a:t>
            </a:r>
            <a:r>
              <a:rPr lang="en-US" dirty="0">
                <a:latin typeface="Arial"/>
              </a:rPr>
              <a:t> </a:t>
            </a:r>
            <a:r>
              <a:rPr lang="en-US" i="1" dirty="0">
                <a:latin typeface="Arial"/>
              </a:rPr>
              <a:t>nodes</a:t>
            </a:r>
            <a:r>
              <a:rPr lang="en-US" dirty="0">
                <a:latin typeface="Arial"/>
              </a:rPr>
              <a:t>: cleanse lymph</a:t>
            </a:r>
          </a:p>
          <a:p>
            <a:r>
              <a:rPr lang="en-US" b="1" dirty="0">
                <a:latin typeface="Arial"/>
              </a:rPr>
              <a:t>Lymphoid</a:t>
            </a:r>
            <a:r>
              <a:rPr lang="en-US" dirty="0">
                <a:latin typeface="Arial"/>
              </a:rPr>
              <a:t> </a:t>
            </a:r>
            <a:r>
              <a:rPr lang="en-US" b="1" dirty="0">
                <a:latin typeface="Arial"/>
              </a:rPr>
              <a:t>organs</a:t>
            </a:r>
            <a:r>
              <a:rPr lang="en-US" dirty="0">
                <a:latin typeface="Arial"/>
              </a:rPr>
              <a:t> </a:t>
            </a:r>
            <a:r>
              <a:rPr lang="en-US" b="1" dirty="0">
                <a:latin typeface="Arial"/>
              </a:rPr>
              <a:t>and</a:t>
            </a:r>
            <a:r>
              <a:rPr lang="en-US" dirty="0">
                <a:latin typeface="Arial"/>
              </a:rPr>
              <a:t> </a:t>
            </a:r>
            <a:r>
              <a:rPr lang="en-US" b="1" dirty="0">
                <a:latin typeface="Arial"/>
              </a:rPr>
              <a:t>tissues</a:t>
            </a:r>
            <a:r>
              <a:rPr lang="en-US" dirty="0">
                <a:latin typeface="Arial"/>
              </a:rPr>
              <a:t> provide structural basis of immune system by housing phagocytic cells and lymphocytes</a:t>
            </a:r>
          </a:p>
          <a:p>
            <a:pPr lvl="1"/>
            <a:r>
              <a:rPr lang="en-US" dirty="0">
                <a:latin typeface="Arial"/>
              </a:rPr>
              <a:t>Structures include spleen, thymus, tonsils, lymph nodes, other lymphoid tissues</a:t>
            </a:r>
          </a:p>
        </p:txBody>
      </p:sp>
    </p:spTree>
    <p:extLst>
      <p:ext uri="{BB962C8B-B14F-4D97-AF65-F5344CB8AC3E}">
        <p14:creationId xmlns:p14="http://schemas.microsoft.com/office/powerpoint/2010/main" val="21008592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290333"/>
            <a:ext cx="8229600" cy="954107"/>
          </a:xfrm>
        </p:spPr>
        <p:txBody>
          <a:bodyPr>
            <a:spAutoFit/>
          </a:bodyPr>
          <a:lstStyle/>
          <a:p>
            <a:pPr marL="0" indent="0"/>
            <a:r>
              <a:rPr lang="en-US" altLang="en-US" dirty="0">
                <a:latin typeface="Times New Roman"/>
              </a:rPr>
              <a:t>Clinical – Homeostatic Imbalance 20.3 </a:t>
            </a:r>
            <a:br>
              <a:rPr lang="en-US" altLang="en-US" dirty="0">
                <a:latin typeface="Times New Roman"/>
              </a:rPr>
            </a:br>
            <a:r>
              <a:rPr lang="en-US" altLang="en-US" sz="2800" dirty="0">
                <a:latin typeface="Times New Roman"/>
              </a:rPr>
              <a:t>(2 of 2)</a:t>
            </a:r>
            <a:endParaRPr lang="en-US" sz="2800" dirty="0">
              <a:latin typeface="Times New Roman"/>
            </a:endParaRPr>
          </a:p>
        </p:txBody>
      </p:sp>
      <p:sp>
        <p:nvSpPr>
          <p:cNvPr id="4" name="Content Placeholder 3"/>
          <p:cNvSpPr>
            <a:spLocks noGrp="1"/>
          </p:cNvSpPr>
          <p:nvPr>
            <p:ph idx="1"/>
          </p:nvPr>
        </p:nvSpPr>
        <p:spPr>
          <a:xfrm>
            <a:off x="457200" y="1600201"/>
            <a:ext cx="8229600" cy="1061829"/>
          </a:xfrm>
        </p:spPr>
        <p:txBody>
          <a:bodyPr>
            <a:spAutoFit/>
          </a:bodyPr>
          <a:lstStyle/>
          <a:p>
            <a:r>
              <a:rPr lang="en-US" dirty="0"/>
              <a:t>Lymph nodes can become secondary cancer sites if metastasizing cancer cells become trapped in node</a:t>
            </a:r>
          </a:p>
          <a:p>
            <a:pPr lvl="1"/>
            <a:r>
              <a:rPr lang="en-US" dirty="0"/>
              <a:t>Cancer-infiltrated lymph nodes are swollen but usually not painful, a fact that helps distinguish cancerous nodes from those infected by microorganisms</a:t>
            </a:r>
          </a:p>
        </p:txBody>
      </p:sp>
    </p:spTree>
    <p:extLst>
      <p:ext uri="{BB962C8B-B14F-4D97-AF65-F5344CB8AC3E}">
        <p14:creationId xmlns:p14="http://schemas.microsoft.com/office/powerpoint/2010/main" val="6357050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53110"/>
            <a:ext cx="8229600" cy="523220"/>
          </a:xfrm>
        </p:spPr>
        <p:txBody>
          <a:bodyPr>
            <a:spAutoFit/>
          </a:bodyPr>
          <a:lstStyle/>
          <a:p>
            <a:pPr marL="0" indent="0"/>
            <a:r>
              <a:rPr lang="en-US" dirty="0">
                <a:latin typeface="Times New Roman"/>
              </a:rPr>
              <a:t>20.4 Spleen </a:t>
            </a:r>
            <a:r>
              <a:rPr lang="en-US" altLang="en-US" sz="2800" dirty="0">
                <a:latin typeface="Times New Roman"/>
              </a:rPr>
              <a:t>(1 of 3)</a:t>
            </a:r>
            <a:endParaRPr lang="en-US" sz="2800" dirty="0">
              <a:latin typeface="Times New Roman"/>
            </a:endParaRPr>
          </a:p>
        </p:txBody>
      </p:sp>
      <p:sp>
        <p:nvSpPr>
          <p:cNvPr id="4" name="Content Placeholder 3"/>
          <p:cNvSpPr>
            <a:spLocks noGrp="1"/>
          </p:cNvSpPr>
          <p:nvPr>
            <p:ph idx="1"/>
          </p:nvPr>
        </p:nvSpPr>
        <p:spPr>
          <a:xfrm>
            <a:off x="457200" y="1600201"/>
            <a:ext cx="8229600" cy="2454518"/>
          </a:xfrm>
        </p:spPr>
        <p:txBody>
          <a:bodyPr>
            <a:spAutoFit/>
          </a:bodyPr>
          <a:lstStyle/>
          <a:p>
            <a:r>
              <a:rPr lang="en-US" dirty="0"/>
              <a:t>Spleen is blood-rich organ about size of fist, located in left side of abdominal cavity, just below stomach</a:t>
            </a:r>
          </a:p>
          <a:p>
            <a:r>
              <a:rPr lang="en-US" dirty="0"/>
              <a:t>Largest lymphoid organ</a:t>
            </a:r>
          </a:p>
          <a:p>
            <a:r>
              <a:rPr lang="en-US" dirty="0"/>
              <a:t>Served by </a:t>
            </a:r>
            <a:r>
              <a:rPr lang="en-US" i="1" dirty="0"/>
              <a:t>splenic artery </a:t>
            </a:r>
            <a:r>
              <a:rPr lang="en-US" dirty="0"/>
              <a:t>and </a:t>
            </a:r>
            <a:r>
              <a:rPr lang="en-US" i="1" dirty="0"/>
              <a:t>vein</a:t>
            </a:r>
            <a:r>
              <a:rPr lang="en-US" dirty="0"/>
              <a:t>, which enter and exit at the </a:t>
            </a:r>
            <a:r>
              <a:rPr lang="en-US" i="1" dirty="0"/>
              <a:t>hilum</a:t>
            </a:r>
          </a:p>
          <a:p>
            <a:r>
              <a:rPr lang="en-US" dirty="0"/>
              <a:t>Functions</a:t>
            </a:r>
          </a:p>
          <a:p>
            <a:pPr lvl="1"/>
            <a:r>
              <a:rPr lang="en-US" dirty="0"/>
              <a:t>Site of lymphocyte proliferation and immune surveillance and response</a:t>
            </a:r>
          </a:p>
          <a:p>
            <a:pPr lvl="1"/>
            <a:r>
              <a:rPr lang="en-US" dirty="0"/>
              <a:t>Cleanses blood of aged blood cells and platelets; macrophages remove debris</a:t>
            </a:r>
          </a:p>
        </p:txBody>
      </p:sp>
    </p:spTree>
    <p:extLst>
      <p:ext uri="{BB962C8B-B14F-4D97-AF65-F5344CB8AC3E}">
        <p14:creationId xmlns:p14="http://schemas.microsoft.com/office/powerpoint/2010/main" val="21182327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581" y="753110"/>
            <a:ext cx="8229600" cy="523220"/>
          </a:xfrm>
        </p:spPr>
        <p:txBody>
          <a:bodyPr>
            <a:spAutoFit/>
          </a:bodyPr>
          <a:lstStyle/>
          <a:p>
            <a:r>
              <a:rPr lang="en-US" dirty="0">
                <a:latin typeface="Times New Roman"/>
              </a:rPr>
              <a:t>Lymphoid Organs </a:t>
            </a:r>
            <a:r>
              <a:rPr lang="en-US" altLang="en-US" sz="2800" dirty="0">
                <a:latin typeface="Times New Roman"/>
              </a:rPr>
              <a:t>(5 of 6)</a:t>
            </a:r>
            <a:endParaRPr lang="en-IN" sz="2800" dirty="0">
              <a:latin typeface="Times New Roman"/>
            </a:endParaRPr>
          </a:p>
        </p:txBody>
      </p:sp>
      <p:pic>
        <p:nvPicPr>
          <p:cNvPr id="4" name="Picture 3" descr="This figure is an illustration of a frontal view of a human body showing the location of the primary and secondary lymphoid organs.&#10; - Primary lymphoid organs:&#10;  - Thymus: located in the frontal upper chest.&#10;  - Red bone marrow: located in the skeleton.&#10; - Secondary lymphoid organs:&#10;  - Lymph nodes: located throughout the body.&#10;  - Tonsils: located in the oral cavity and throat.&#10;  - Spleen: located in the upper abdomen, left side.&#10;  - Peyer’s patches (aggregated lymphoid nodules): located in the small intestine.&#10;  - Appendix: located in the abdominopelvic cavity, right side."/>
          <p:cNvPicPr>
            <a:picLocks noChangeAspect="1"/>
          </p:cNvPicPr>
          <p:nvPr/>
        </p:nvPicPr>
        <p:blipFill rotWithShape="1">
          <a:blip r:embed="rId3">
            <a:extLst>
              <a:ext uri="{28A0092B-C50C-407E-A947-70E740481C1C}">
                <a14:useLocalDpi xmlns:a14="http://schemas.microsoft.com/office/drawing/2010/main" val="0"/>
              </a:ext>
            </a:extLst>
          </a:blip>
          <a:srcRect b="2291"/>
          <a:stretch/>
        </p:blipFill>
        <p:spPr>
          <a:xfrm>
            <a:off x="2586690" y="1371600"/>
            <a:ext cx="3970619" cy="4419600"/>
          </a:xfrm>
          <a:prstGeom prst="rect">
            <a:avLst/>
          </a:prstGeom>
        </p:spPr>
      </p:pic>
      <p:sp>
        <p:nvSpPr>
          <p:cNvPr id="5" name="Content Placeholder 4"/>
          <p:cNvSpPr>
            <a:spLocks noGrp="1"/>
          </p:cNvSpPr>
          <p:nvPr>
            <p:ph sz="quarter" idx="13"/>
          </p:nvPr>
        </p:nvSpPr>
        <p:spPr>
          <a:xfrm>
            <a:off x="457200" y="5925979"/>
            <a:ext cx="8229600" cy="246221"/>
          </a:xfrm>
        </p:spPr>
        <p:txBody>
          <a:bodyPr/>
          <a:lstStyle/>
          <a:p>
            <a:r>
              <a:rPr lang="en-US" b="1" dirty="0">
                <a:solidFill>
                  <a:srgbClr val="007FA3"/>
                </a:solidFill>
              </a:rPr>
              <a:t>Figure 20.5 </a:t>
            </a:r>
            <a:r>
              <a:rPr lang="en-US" dirty="0"/>
              <a:t>Lymphoid organs.</a:t>
            </a:r>
          </a:p>
        </p:txBody>
      </p:sp>
    </p:spTree>
    <p:extLst>
      <p:ext uri="{BB962C8B-B14F-4D97-AF65-F5344CB8AC3E}">
        <p14:creationId xmlns:p14="http://schemas.microsoft.com/office/powerpoint/2010/main" val="41747765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581" y="753110"/>
            <a:ext cx="8229600" cy="523220"/>
          </a:xfrm>
        </p:spPr>
        <p:txBody>
          <a:bodyPr>
            <a:spAutoFit/>
          </a:bodyPr>
          <a:lstStyle/>
          <a:p>
            <a:r>
              <a:rPr lang="en-US" dirty="0">
                <a:latin typeface="Times New Roman"/>
              </a:rPr>
              <a:t>The Spleen </a:t>
            </a:r>
            <a:r>
              <a:rPr lang="en-US" altLang="en-US" sz="2800" dirty="0">
                <a:latin typeface="Times New Roman"/>
              </a:rPr>
              <a:t>(1 of 4)</a:t>
            </a:r>
            <a:endParaRPr lang="en-IN" sz="2800" dirty="0">
              <a:latin typeface="Times New Roman"/>
            </a:endParaRPr>
          </a:p>
        </p:txBody>
      </p:sp>
      <p:pic>
        <p:nvPicPr>
          <p:cNvPr id="4" name="Picture 3" descr="- Part (a) is an illustration of a diagram of an anterior view of spleen cross sectioned near hilum to show distribution of splenic artery and vein within spleen."/>
          <p:cNvPicPr>
            <a:picLocks noChangeAspect="1"/>
          </p:cNvPicPr>
          <p:nvPr/>
        </p:nvPicPr>
        <p:blipFill rotWithShape="1">
          <a:blip r:embed="rId3">
            <a:extLst>
              <a:ext uri="{28A0092B-C50C-407E-A947-70E740481C1C}">
                <a14:useLocalDpi xmlns:a14="http://schemas.microsoft.com/office/drawing/2010/main" val="0"/>
              </a:ext>
            </a:extLst>
          </a:blip>
          <a:srcRect b="3508"/>
          <a:stretch/>
        </p:blipFill>
        <p:spPr>
          <a:xfrm>
            <a:off x="2178555" y="1371600"/>
            <a:ext cx="4786891" cy="4191000"/>
          </a:xfrm>
          <a:prstGeom prst="rect">
            <a:avLst/>
          </a:prstGeom>
        </p:spPr>
      </p:pic>
      <p:sp>
        <p:nvSpPr>
          <p:cNvPr id="5" name="Content Placeholder 4"/>
          <p:cNvSpPr>
            <a:spLocks noGrp="1"/>
          </p:cNvSpPr>
          <p:nvPr>
            <p:ph sz="quarter" idx="13"/>
          </p:nvPr>
        </p:nvSpPr>
        <p:spPr/>
        <p:txBody>
          <a:bodyPr/>
          <a:lstStyle/>
          <a:p>
            <a:r>
              <a:rPr lang="en-US" b="1" dirty="0">
                <a:solidFill>
                  <a:srgbClr val="007FA3"/>
                </a:solidFill>
              </a:rPr>
              <a:t>Figure 20.7a </a:t>
            </a:r>
            <a:r>
              <a:rPr lang="en-US" dirty="0"/>
              <a:t>The spleen.</a:t>
            </a:r>
          </a:p>
        </p:txBody>
      </p:sp>
    </p:spTree>
    <p:extLst>
      <p:ext uri="{BB962C8B-B14F-4D97-AF65-F5344CB8AC3E}">
        <p14:creationId xmlns:p14="http://schemas.microsoft.com/office/powerpoint/2010/main" val="18816552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581" y="753110"/>
            <a:ext cx="8229600" cy="523220"/>
          </a:xfrm>
        </p:spPr>
        <p:txBody>
          <a:bodyPr>
            <a:spAutoFit/>
          </a:bodyPr>
          <a:lstStyle/>
          <a:p>
            <a:r>
              <a:rPr lang="en-US" dirty="0">
                <a:latin typeface="Times New Roman"/>
              </a:rPr>
              <a:t>The Spleen </a:t>
            </a:r>
            <a:r>
              <a:rPr lang="en-US" altLang="en-US" sz="2800" dirty="0">
                <a:latin typeface="Times New Roman"/>
              </a:rPr>
              <a:t>(2 of 4)</a:t>
            </a:r>
            <a:endParaRPr lang="en-IN" sz="2800" dirty="0">
              <a:latin typeface="Times New Roman"/>
            </a:endParaRPr>
          </a:p>
        </p:txBody>
      </p:sp>
      <p:pic>
        <p:nvPicPr>
          <p:cNvPr id="4" name="Picture 3" descr="- Part (c) is a photograph of the spleen in its normal position in the abdominal cavity, anterior view."/>
          <p:cNvPicPr>
            <a:picLocks noChangeAspect="1"/>
          </p:cNvPicPr>
          <p:nvPr/>
        </p:nvPicPr>
        <p:blipFill rotWithShape="1">
          <a:blip r:embed="rId3">
            <a:extLst>
              <a:ext uri="{28A0092B-C50C-407E-A947-70E740481C1C}">
                <a14:useLocalDpi xmlns:a14="http://schemas.microsoft.com/office/drawing/2010/main" val="0"/>
              </a:ext>
            </a:extLst>
          </a:blip>
          <a:srcRect b="3507"/>
          <a:stretch/>
        </p:blipFill>
        <p:spPr>
          <a:xfrm>
            <a:off x="1840004" y="1445419"/>
            <a:ext cx="5463993" cy="4193381"/>
          </a:xfrm>
          <a:prstGeom prst="rect">
            <a:avLst/>
          </a:prstGeom>
        </p:spPr>
      </p:pic>
      <p:sp>
        <p:nvSpPr>
          <p:cNvPr id="5" name="Content Placeholder 4"/>
          <p:cNvSpPr>
            <a:spLocks noGrp="1"/>
          </p:cNvSpPr>
          <p:nvPr>
            <p:ph sz="quarter" idx="13"/>
          </p:nvPr>
        </p:nvSpPr>
        <p:spPr/>
        <p:txBody>
          <a:bodyPr/>
          <a:lstStyle/>
          <a:p>
            <a:r>
              <a:rPr lang="en-US" b="1" dirty="0">
                <a:solidFill>
                  <a:srgbClr val="007FA3"/>
                </a:solidFill>
              </a:rPr>
              <a:t>Figure 20.7c </a:t>
            </a:r>
            <a:r>
              <a:rPr lang="en-US" dirty="0"/>
              <a:t>The spleen.</a:t>
            </a:r>
          </a:p>
        </p:txBody>
      </p:sp>
    </p:spTree>
    <p:extLst>
      <p:ext uri="{BB962C8B-B14F-4D97-AF65-F5344CB8AC3E}">
        <p14:creationId xmlns:p14="http://schemas.microsoft.com/office/powerpoint/2010/main" val="113009304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53110"/>
            <a:ext cx="8229600" cy="523220"/>
          </a:xfrm>
        </p:spPr>
        <p:txBody>
          <a:bodyPr>
            <a:spAutoFit/>
          </a:bodyPr>
          <a:lstStyle/>
          <a:p>
            <a:pPr marL="0" indent="0"/>
            <a:r>
              <a:rPr lang="en-US" dirty="0">
                <a:latin typeface="Times New Roman"/>
              </a:rPr>
              <a:t>20.4 Spleen </a:t>
            </a:r>
            <a:r>
              <a:rPr lang="en-US" altLang="en-US" sz="2800" dirty="0">
                <a:latin typeface="Times New Roman"/>
              </a:rPr>
              <a:t>(2 of 3)</a:t>
            </a:r>
            <a:endParaRPr lang="en-US" sz="2800" dirty="0">
              <a:latin typeface="Times New Roman"/>
            </a:endParaRPr>
          </a:p>
        </p:txBody>
      </p:sp>
      <p:sp>
        <p:nvSpPr>
          <p:cNvPr id="4" name="Content Placeholder 3"/>
          <p:cNvSpPr>
            <a:spLocks noGrp="1"/>
          </p:cNvSpPr>
          <p:nvPr>
            <p:ph idx="1"/>
          </p:nvPr>
        </p:nvSpPr>
        <p:spPr>
          <a:xfrm>
            <a:off x="457200" y="1600201"/>
            <a:ext cx="8229600" cy="2739211"/>
          </a:xfrm>
        </p:spPr>
        <p:txBody>
          <a:bodyPr>
            <a:spAutoFit/>
          </a:bodyPr>
          <a:lstStyle/>
          <a:p>
            <a:r>
              <a:rPr lang="en-US" dirty="0"/>
              <a:t>Three additional functions of spleen:</a:t>
            </a:r>
          </a:p>
          <a:p>
            <a:pPr marL="971550" lvl="1" indent="-514350">
              <a:buFont typeface="+mj-lt"/>
              <a:buAutoNum type="arabicPeriod"/>
            </a:pPr>
            <a:r>
              <a:rPr lang="en-US" dirty="0"/>
              <a:t>Stores breakdown products of RBCs (e.g., iron) for later reuse </a:t>
            </a:r>
          </a:p>
          <a:p>
            <a:pPr marL="971550" lvl="1" indent="-514350">
              <a:buFont typeface="+mj-lt"/>
              <a:buAutoNum type="arabicPeriod"/>
            </a:pPr>
            <a:r>
              <a:rPr lang="en-US" dirty="0"/>
              <a:t>Stores blood platelets and monocytes for release into blood when needed</a:t>
            </a:r>
          </a:p>
          <a:p>
            <a:pPr marL="971550" lvl="1" indent="-514350">
              <a:buFont typeface="+mj-lt"/>
              <a:buAutoNum type="arabicPeriod"/>
            </a:pPr>
            <a:r>
              <a:rPr lang="en-US" dirty="0"/>
              <a:t>May be site of fetal erythrocyte production</a:t>
            </a:r>
          </a:p>
          <a:p>
            <a:r>
              <a:rPr lang="en-US" dirty="0"/>
              <a:t>Spleen is encased by fibrous capsule and also has trabeculae</a:t>
            </a:r>
          </a:p>
          <a:p>
            <a:r>
              <a:rPr lang="en-US" dirty="0"/>
              <a:t>Histologically, consists of two components</a:t>
            </a:r>
          </a:p>
          <a:p>
            <a:pPr marL="860425" lvl="1" indent="-403225">
              <a:buFont typeface="+mj-lt"/>
              <a:buAutoNum type="arabicPeriod"/>
            </a:pPr>
            <a:r>
              <a:rPr lang="en-US" dirty="0"/>
              <a:t> </a:t>
            </a:r>
            <a:r>
              <a:rPr lang="en-US" b="1" dirty="0"/>
              <a:t>White pulp</a:t>
            </a:r>
          </a:p>
          <a:p>
            <a:pPr marL="860425" lvl="1" indent="-403225">
              <a:buFont typeface="+mj-lt"/>
              <a:buAutoNum type="arabicPeriod"/>
            </a:pPr>
            <a:r>
              <a:rPr lang="en-US" dirty="0"/>
              <a:t> </a:t>
            </a:r>
            <a:r>
              <a:rPr lang="en-US" b="1" dirty="0"/>
              <a:t>Red pulp</a:t>
            </a:r>
          </a:p>
        </p:txBody>
      </p:sp>
    </p:spTree>
    <p:extLst>
      <p:ext uri="{BB962C8B-B14F-4D97-AF65-F5344CB8AC3E}">
        <p14:creationId xmlns:p14="http://schemas.microsoft.com/office/powerpoint/2010/main" val="41835766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53110"/>
            <a:ext cx="8229600" cy="523220"/>
          </a:xfrm>
        </p:spPr>
        <p:txBody>
          <a:bodyPr>
            <a:spAutoFit/>
          </a:bodyPr>
          <a:lstStyle/>
          <a:p>
            <a:pPr marL="0" indent="0"/>
            <a:r>
              <a:rPr lang="en-US" dirty="0">
                <a:latin typeface="Times New Roman"/>
              </a:rPr>
              <a:t>20.4 Spleen </a:t>
            </a:r>
            <a:r>
              <a:rPr lang="en-US" altLang="en-US" sz="2800" dirty="0">
                <a:latin typeface="Times New Roman"/>
              </a:rPr>
              <a:t>(3 of 3)</a:t>
            </a:r>
            <a:endParaRPr lang="en-US" sz="2800" dirty="0">
              <a:latin typeface="Times New Roman"/>
            </a:endParaRPr>
          </a:p>
        </p:txBody>
      </p:sp>
      <p:sp>
        <p:nvSpPr>
          <p:cNvPr id="4" name="Content Placeholder 3"/>
          <p:cNvSpPr>
            <a:spLocks noGrp="1"/>
          </p:cNvSpPr>
          <p:nvPr>
            <p:ph idx="1"/>
          </p:nvPr>
        </p:nvSpPr>
        <p:spPr>
          <a:xfrm>
            <a:off x="457200" y="1600201"/>
            <a:ext cx="8229600" cy="2354491"/>
          </a:xfrm>
        </p:spPr>
        <p:txBody>
          <a:bodyPr>
            <a:spAutoFit/>
          </a:bodyPr>
          <a:lstStyle/>
          <a:p>
            <a:pPr marL="860425" lvl="1" indent="-403225">
              <a:buFont typeface="+mj-lt"/>
              <a:buAutoNum type="arabicPeriod"/>
            </a:pPr>
            <a:r>
              <a:rPr lang="en-US" dirty="0"/>
              <a:t> </a:t>
            </a:r>
            <a:r>
              <a:rPr lang="en-US" b="1" dirty="0"/>
              <a:t>White pulp</a:t>
            </a:r>
            <a:r>
              <a:rPr lang="en-US" dirty="0"/>
              <a:t>: site where immune function occurs</a:t>
            </a:r>
          </a:p>
          <a:p>
            <a:pPr lvl="2"/>
            <a:r>
              <a:rPr lang="en-US" dirty="0"/>
              <a:t>Contains mostly lymphocytes on reticular fibers</a:t>
            </a:r>
          </a:p>
          <a:p>
            <a:pPr lvl="2"/>
            <a:r>
              <a:rPr lang="en-US" dirty="0"/>
              <a:t>White pulp clusters are found around central arteries; appear as islands of white in a sea of red pulp</a:t>
            </a:r>
          </a:p>
          <a:p>
            <a:pPr marL="860425" lvl="1" indent="-403225">
              <a:buFont typeface="+mj-lt"/>
              <a:buAutoNum type="arabicPeriod"/>
            </a:pPr>
            <a:r>
              <a:rPr lang="en-US" dirty="0"/>
              <a:t> </a:t>
            </a:r>
            <a:r>
              <a:rPr lang="en-US" b="1" dirty="0"/>
              <a:t>Red pulp</a:t>
            </a:r>
            <a:r>
              <a:rPr lang="en-US" dirty="0"/>
              <a:t>: site where old blood cells and bloodborne pathogens are destroyed</a:t>
            </a:r>
          </a:p>
          <a:p>
            <a:pPr lvl="2"/>
            <a:r>
              <a:rPr lang="en-US" dirty="0"/>
              <a:t>Rich in RBCs and macrophages that engulf them</a:t>
            </a:r>
          </a:p>
          <a:p>
            <a:pPr lvl="2"/>
            <a:r>
              <a:rPr lang="en-US" dirty="0"/>
              <a:t>Composed of </a:t>
            </a:r>
            <a:r>
              <a:rPr lang="en-US" b="1" dirty="0"/>
              <a:t>splenic cords </a:t>
            </a:r>
            <a:r>
              <a:rPr lang="en-US" dirty="0"/>
              <a:t>(reticular tissue) that separate blood-filled </a:t>
            </a:r>
            <a:r>
              <a:rPr lang="en-US" b="1" dirty="0"/>
              <a:t>splenic sinusoids </a:t>
            </a:r>
            <a:r>
              <a:rPr lang="en-US" dirty="0"/>
              <a:t>(venous sinuses)</a:t>
            </a:r>
          </a:p>
        </p:txBody>
      </p:sp>
    </p:spTree>
    <p:extLst>
      <p:ext uri="{BB962C8B-B14F-4D97-AF65-F5344CB8AC3E}">
        <p14:creationId xmlns:p14="http://schemas.microsoft.com/office/powerpoint/2010/main" val="5851080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581" y="753110"/>
            <a:ext cx="8229600" cy="523220"/>
          </a:xfrm>
        </p:spPr>
        <p:txBody>
          <a:bodyPr>
            <a:spAutoFit/>
          </a:bodyPr>
          <a:lstStyle/>
          <a:p>
            <a:r>
              <a:rPr lang="en-US" dirty="0">
                <a:latin typeface="Times New Roman"/>
              </a:rPr>
              <a:t>The Spleen </a:t>
            </a:r>
            <a:r>
              <a:rPr lang="en-US" altLang="en-US" sz="2800" dirty="0">
                <a:latin typeface="Times New Roman"/>
              </a:rPr>
              <a:t>(3 of 4)</a:t>
            </a:r>
            <a:endParaRPr lang="en-IN" sz="2800" dirty="0">
              <a:latin typeface="Times New Roman"/>
            </a:endParaRPr>
          </a:p>
        </p:txBody>
      </p:sp>
      <p:pic>
        <p:nvPicPr>
          <p:cNvPr id="4" name="Picture 3" descr="- Part (b) is an illustration of a diagram of cross section showing histology of spleen. Labels include capsule, trabecula, splenic cords, splenic sinusoids, arterioles and capillaries, red pulp, white pulp, central artery, splenic artery and splenic vein."/>
          <p:cNvPicPr>
            <a:picLocks noChangeAspect="1"/>
          </p:cNvPicPr>
          <p:nvPr/>
        </p:nvPicPr>
        <p:blipFill rotWithShape="1">
          <a:blip r:embed="rId3">
            <a:extLst>
              <a:ext uri="{28A0092B-C50C-407E-A947-70E740481C1C}">
                <a14:useLocalDpi xmlns:a14="http://schemas.microsoft.com/office/drawing/2010/main" val="0"/>
              </a:ext>
            </a:extLst>
          </a:blip>
          <a:srcRect b="2967"/>
          <a:stretch/>
        </p:blipFill>
        <p:spPr>
          <a:xfrm>
            <a:off x="1613962" y="1371601"/>
            <a:ext cx="5916075" cy="4267200"/>
          </a:xfrm>
          <a:prstGeom prst="rect">
            <a:avLst/>
          </a:prstGeom>
        </p:spPr>
      </p:pic>
      <p:sp>
        <p:nvSpPr>
          <p:cNvPr id="5" name="Content Placeholder 4"/>
          <p:cNvSpPr>
            <a:spLocks noGrp="1"/>
          </p:cNvSpPr>
          <p:nvPr>
            <p:ph sz="quarter" idx="13"/>
          </p:nvPr>
        </p:nvSpPr>
        <p:spPr/>
        <p:txBody>
          <a:bodyPr/>
          <a:lstStyle/>
          <a:p>
            <a:r>
              <a:rPr lang="en-US" b="1" dirty="0">
                <a:solidFill>
                  <a:srgbClr val="007FA3"/>
                </a:solidFill>
              </a:rPr>
              <a:t>Figure 20.7b </a:t>
            </a:r>
            <a:r>
              <a:rPr lang="en-US" dirty="0"/>
              <a:t>The spleen.</a:t>
            </a:r>
          </a:p>
        </p:txBody>
      </p:sp>
    </p:spTree>
    <p:extLst>
      <p:ext uri="{BB962C8B-B14F-4D97-AF65-F5344CB8AC3E}">
        <p14:creationId xmlns:p14="http://schemas.microsoft.com/office/powerpoint/2010/main" val="180004264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581" y="753110"/>
            <a:ext cx="8229600" cy="523220"/>
          </a:xfrm>
        </p:spPr>
        <p:txBody>
          <a:bodyPr>
            <a:spAutoFit/>
          </a:bodyPr>
          <a:lstStyle/>
          <a:p>
            <a:r>
              <a:rPr lang="en-US" dirty="0">
                <a:latin typeface="Times New Roman"/>
              </a:rPr>
              <a:t>The Spleen </a:t>
            </a:r>
            <a:r>
              <a:rPr lang="en-US" altLang="en-US" sz="2800" dirty="0">
                <a:latin typeface="Times New Roman"/>
              </a:rPr>
              <a:t>(4 of 4)</a:t>
            </a:r>
            <a:endParaRPr lang="en-IN" sz="2800" dirty="0">
              <a:latin typeface="Times New Roman"/>
            </a:endParaRPr>
          </a:p>
        </p:txBody>
      </p:sp>
      <p:pic>
        <p:nvPicPr>
          <p:cNvPr id="4" name="Picture 3" descr="- Part (d) is a photomicrograph of spleen tissue (30X). Shown are white pulp, a lymphoid tissue with many lymphocytes, surrounded by red pulp that contains abundant erythrocytes."/>
          <p:cNvPicPr>
            <a:picLocks noChangeAspect="1"/>
          </p:cNvPicPr>
          <p:nvPr/>
        </p:nvPicPr>
        <p:blipFill rotWithShape="1">
          <a:blip r:embed="rId3">
            <a:extLst>
              <a:ext uri="{28A0092B-C50C-407E-A947-70E740481C1C}">
                <a14:useLocalDpi xmlns:a14="http://schemas.microsoft.com/office/drawing/2010/main" val="0"/>
              </a:ext>
            </a:extLst>
          </a:blip>
          <a:srcRect b="2794"/>
          <a:stretch/>
        </p:blipFill>
        <p:spPr>
          <a:xfrm>
            <a:off x="1389843" y="1447800"/>
            <a:ext cx="6364314" cy="4267199"/>
          </a:xfrm>
          <a:prstGeom prst="rect">
            <a:avLst/>
          </a:prstGeom>
        </p:spPr>
      </p:pic>
      <p:sp>
        <p:nvSpPr>
          <p:cNvPr id="5" name="Content Placeholder 4"/>
          <p:cNvSpPr>
            <a:spLocks noGrp="1"/>
          </p:cNvSpPr>
          <p:nvPr>
            <p:ph sz="quarter" idx="13"/>
          </p:nvPr>
        </p:nvSpPr>
        <p:spPr/>
        <p:txBody>
          <a:bodyPr/>
          <a:lstStyle/>
          <a:p>
            <a:r>
              <a:rPr lang="en-US" b="1" dirty="0">
                <a:solidFill>
                  <a:srgbClr val="007FA3"/>
                </a:solidFill>
              </a:rPr>
              <a:t>Figure 20.7d </a:t>
            </a:r>
            <a:r>
              <a:rPr lang="en-US" dirty="0"/>
              <a:t>The spleen.</a:t>
            </a:r>
          </a:p>
        </p:txBody>
      </p:sp>
    </p:spTree>
    <p:extLst>
      <p:ext uri="{BB962C8B-B14F-4D97-AF65-F5344CB8AC3E}">
        <p14:creationId xmlns:p14="http://schemas.microsoft.com/office/powerpoint/2010/main" val="38446038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290333"/>
            <a:ext cx="8229600" cy="954107"/>
          </a:xfrm>
        </p:spPr>
        <p:txBody>
          <a:bodyPr>
            <a:spAutoFit/>
          </a:bodyPr>
          <a:lstStyle/>
          <a:p>
            <a:pPr marL="0" indent="0"/>
            <a:r>
              <a:rPr lang="en-US" altLang="en-US" dirty="0">
                <a:latin typeface="Times New Roman"/>
              </a:rPr>
              <a:t>Clinical – Homeostatic Imbalance 20.4 </a:t>
            </a:r>
            <a:br>
              <a:rPr lang="en-US" altLang="en-US" dirty="0">
                <a:latin typeface="Times New Roman"/>
              </a:rPr>
            </a:br>
            <a:r>
              <a:rPr lang="en-US" altLang="en-US" sz="2800" dirty="0">
                <a:latin typeface="Times New Roman"/>
              </a:rPr>
              <a:t>(1 of 2)</a:t>
            </a:r>
            <a:endParaRPr lang="en-US" sz="2800" dirty="0">
              <a:latin typeface="Times New Roman"/>
            </a:endParaRPr>
          </a:p>
        </p:txBody>
      </p:sp>
      <p:sp>
        <p:nvSpPr>
          <p:cNvPr id="4" name="Content Placeholder 3"/>
          <p:cNvSpPr>
            <a:spLocks noGrp="1"/>
          </p:cNvSpPr>
          <p:nvPr>
            <p:ph idx="1"/>
          </p:nvPr>
        </p:nvSpPr>
        <p:spPr>
          <a:xfrm>
            <a:off x="457200" y="1600201"/>
            <a:ext cx="8229600" cy="1823576"/>
          </a:xfrm>
        </p:spPr>
        <p:txBody>
          <a:bodyPr>
            <a:spAutoFit/>
          </a:bodyPr>
          <a:lstStyle/>
          <a:p>
            <a:r>
              <a:rPr lang="en-US" dirty="0"/>
              <a:t>The spleen has a thin capsule, </a:t>
            </a:r>
            <a:r>
              <a:rPr lang="en-US" altLang="ja-JP" dirty="0"/>
              <a:t>so direct blow or severe infection may cause it to rupture, spilling blood into peritoneal cavity</a:t>
            </a:r>
          </a:p>
          <a:p>
            <a:r>
              <a:rPr lang="en-US" i="1" dirty="0"/>
              <a:t>Splenectomy</a:t>
            </a:r>
            <a:r>
              <a:rPr lang="en-US" dirty="0"/>
              <a:t>: surgical removal of ruptured spleen </a:t>
            </a:r>
          </a:p>
          <a:p>
            <a:pPr lvl="1"/>
            <a:r>
              <a:rPr lang="en-US" dirty="0"/>
              <a:t>Once standard treatment to prevent hemorrhage and shock, but has been discovered spleen can often repair itself </a:t>
            </a:r>
          </a:p>
          <a:p>
            <a:pPr lvl="2"/>
            <a:r>
              <a:rPr lang="en-US" dirty="0"/>
              <a:t>Frequency of emergency splenectomies has decreased dramatically</a:t>
            </a:r>
          </a:p>
        </p:txBody>
      </p:sp>
    </p:spTree>
    <p:extLst>
      <p:ext uri="{BB962C8B-B14F-4D97-AF65-F5344CB8AC3E}">
        <p14:creationId xmlns:p14="http://schemas.microsoft.com/office/powerpoint/2010/main" val="39860701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53110"/>
            <a:ext cx="8229600" cy="523220"/>
          </a:xfrm>
        </p:spPr>
        <p:txBody>
          <a:bodyPr>
            <a:spAutoFit/>
          </a:bodyPr>
          <a:lstStyle/>
          <a:p>
            <a:r>
              <a:rPr lang="en-US" dirty="0">
                <a:latin typeface="Times New Roman"/>
              </a:rPr>
              <a:t>20.1 Lymphatic System</a:t>
            </a:r>
            <a:endParaRPr lang="en-US" b="0" kern="0" dirty="0">
              <a:latin typeface="Times New Roman"/>
            </a:endParaRPr>
          </a:p>
        </p:txBody>
      </p:sp>
      <p:sp>
        <p:nvSpPr>
          <p:cNvPr id="4" name="Content Placeholder 3"/>
          <p:cNvSpPr>
            <a:spLocks noGrp="1"/>
          </p:cNvSpPr>
          <p:nvPr>
            <p:ph idx="1"/>
          </p:nvPr>
        </p:nvSpPr>
        <p:spPr>
          <a:xfrm>
            <a:off x="457581" y="1643126"/>
            <a:ext cx="8382000" cy="1215717"/>
          </a:xfrm>
        </p:spPr>
        <p:txBody>
          <a:bodyPr wrap="square">
            <a:spAutoFit/>
          </a:bodyPr>
          <a:lstStyle/>
          <a:p>
            <a:r>
              <a:rPr lang="en-US" b="1" dirty="0">
                <a:latin typeface="Arial"/>
              </a:rPr>
              <a:t>Lymphatic system</a:t>
            </a:r>
            <a:r>
              <a:rPr lang="en-US" dirty="0">
                <a:latin typeface="Arial"/>
              </a:rPr>
              <a:t> returns interstitial fluid and leaked plasma proteins back to blood via:</a:t>
            </a:r>
          </a:p>
          <a:p>
            <a:pPr lvl="1"/>
            <a:r>
              <a:rPr lang="en-US" b="1" dirty="0">
                <a:latin typeface="Arial"/>
              </a:rPr>
              <a:t>Lymphatic vessels </a:t>
            </a:r>
            <a:r>
              <a:rPr lang="en-US" dirty="0">
                <a:latin typeface="Arial"/>
              </a:rPr>
              <a:t>(lymphatics): elaborate network of drainage vessels </a:t>
            </a:r>
          </a:p>
          <a:p>
            <a:pPr lvl="1"/>
            <a:r>
              <a:rPr lang="en-US" dirty="0">
                <a:latin typeface="Arial"/>
              </a:rPr>
              <a:t>Circulates ~ 3L interstitial fluid per day</a:t>
            </a:r>
          </a:p>
          <a:p>
            <a:pPr lvl="1"/>
            <a:r>
              <a:rPr lang="en-US" dirty="0">
                <a:latin typeface="Arial"/>
              </a:rPr>
              <a:t>Once interstitial fluid enters lymphatics, it is called </a:t>
            </a:r>
            <a:r>
              <a:rPr lang="en-US" b="1" dirty="0">
                <a:latin typeface="Arial"/>
              </a:rPr>
              <a:t>lymph</a:t>
            </a:r>
          </a:p>
        </p:txBody>
      </p:sp>
    </p:spTree>
    <p:extLst>
      <p:ext uri="{BB962C8B-B14F-4D97-AF65-F5344CB8AC3E}">
        <p14:creationId xmlns:p14="http://schemas.microsoft.com/office/powerpoint/2010/main" val="184808389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290333"/>
            <a:ext cx="8229600" cy="954107"/>
          </a:xfrm>
        </p:spPr>
        <p:txBody>
          <a:bodyPr>
            <a:spAutoFit/>
          </a:bodyPr>
          <a:lstStyle/>
          <a:p>
            <a:pPr marL="0" indent="0"/>
            <a:r>
              <a:rPr lang="en-US" altLang="en-US" dirty="0">
                <a:latin typeface="Times New Roman"/>
              </a:rPr>
              <a:t>Clinical – Homeostatic Imbalance 20.4 </a:t>
            </a:r>
            <a:br>
              <a:rPr lang="en-US" altLang="en-US" dirty="0">
                <a:latin typeface="Times New Roman"/>
              </a:rPr>
            </a:br>
            <a:r>
              <a:rPr lang="en-US" altLang="en-US" sz="2800" dirty="0">
                <a:latin typeface="Times New Roman"/>
              </a:rPr>
              <a:t>(2 of 2)</a:t>
            </a:r>
            <a:endParaRPr lang="en-US" sz="2800" dirty="0">
              <a:latin typeface="Times New Roman"/>
            </a:endParaRPr>
          </a:p>
        </p:txBody>
      </p:sp>
      <p:sp>
        <p:nvSpPr>
          <p:cNvPr id="4" name="Content Placeholder 3"/>
          <p:cNvSpPr>
            <a:spLocks noGrp="1"/>
          </p:cNvSpPr>
          <p:nvPr>
            <p:ph idx="1"/>
          </p:nvPr>
        </p:nvSpPr>
        <p:spPr>
          <a:xfrm>
            <a:off x="457200" y="1600201"/>
            <a:ext cx="8229600" cy="892552"/>
          </a:xfrm>
        </p:spPr>
        <p:txBody>
          <a:bodyPr>
            <a:spAutoFit/>
          </a:bodyPr>
          <a:lstStyle/>
          <a:p>
            <a:r>
              <a:rPr lang="en-US" i="1" dirty="0"/>
              <a:t>Splenectomy </a:t>
            </a:r>
            <a:r>
              <a:rPr lang="en-US" dirty="0"/>
              <a:t>(cont.)</a:t>
            </a:r>
            <a:r>
              <a:rPr lang="en-US" i="1" dirty="0"/>
              <a:t>:</a:t>
            </a:r>
            <a:endParaRPr lang="en-US" dirty="0"/>
          </a:p>
          <a:p>
            <a:pPr lvl="1"/>
            <a:r>
              <a:rPr lang="en-US" dirty="0"/>
              <a:t>If spleen must be removed, liver and bone marrow take over most of its functions</a:t>
            </a:r>
          </a:p>
          <a:p>
            <a:pPr lvl="2"/>
            <a:r>
              <a:rPr lang="en-US" dirty="0"/>
              <a:t>In children younger than 12, spleen will regenerate if a small part is left</a:t>
            </a:r>
          </a:p>
        </p:txBody>
      </p:sp>
    </p:spTree>
    <p:extLst>
      <p:ext uri="{BB962C8B-B14F-4D97-AF65-F5344CB8AC3E}">
        <p14:creationId xmlns:p14="http://schemas.microsoft.com/office/powerpoint/2010/main" val="317364404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53110"/>
            <a:ext cx="8229600" cy="523220"/>
          </a:xfrm>
        </p:spPr>
        <p:txBody>
          <a:bodyPr>
            <a:spAutoFit/>
          </a:bodyPr>
          <a:lstStyle/>
          <a:p>
            <a:pPr marL="0" indent="0"/>
            <a:r>
              <a:rPr lang="en-US" dirty="0">
                <a:latin typeface="Times New Roman"/>
              </a:rPr>
              <a:t>20.5 MALT</a:t>
            </a:r>
            <a:endParaRPr lang="en-US" b="0" dirty="0">
              <a:latin typeface="Times New Roman"/>
            </a:endParaRPr>
          </a:p>
        </p:txBody>
      </p:sp>
      <p:sp>
        <p:nvSpPr>
          <p:cNvPr id="4" name="Content Placeholder 3"/>
          <p:cNvSpPr>
            <a:spLocks noGrp="1"/>
          </p:cNvSpPr>
          <p:nvPr>
            <p:ph idx="1"/>
          </p:nvPr>
        </p:nvSpPr>
        <p:spPr>
          <a:xfrm>
            <a:off x="457200" y="1600201"/>
            <a:ext cx="8458200" cy="2662267"/>
          </a:xfrm>
        </p:spPr>
        <p:txBody>
          <a:bodyPr wrap="square">
            <a:spAutoFit/>
          </a:bodyPr>
          <a:lstStyle/>
          <a:p>
            <a:r>
              <a:rPr lang="en-US" b="1" dirty="0"/>
              <a:t>Mucosa-associated lymphoid tissue </a:t>
            </a:r>
            <a:r>
              <a:rPr lang="en-US" dirty="0"/>
              <a:t>(</a:t>
            </a:r>
            <a:r>
              <a:rPr lang="en-US" b="1" dirty="0"/>
              <a:t>MALT</a:t>
            </a:r>
            <a:r>
              <a:rPr lang="en-US" dirty="0"/>
              <a:t>)</a:t>
            </a:r>
          </a:p>
          <a:p>
            <a:pPr lvl="1"/>
            <a:r>
              <a:rPr lang="en-US" dirty="0"/>
              <a:t>Lymphoid tissues in mucous membranes throughout body</a:t>
            </a:r>
          </a:p>
          <a:p>
            <a:r>
              <a:rPr lang="en-US" dirty="0"/>
              <a:t>Protects from pathogens trying to enter body</a:t>
            </a:r>
          </a:p>
          <a:p>
            <a:r>
              <a:rPr lang="en-US" dirty="0"/>
              <a:t>Found in mucosa of respiratory tract, genitourinary organs, and digestive tract; largest collections of MALT found in</a:t>
            </a:r>
          </a:p>
          <a:p>
            <a:pPr lvl="1"/>
            <a:r>
              <a:rPr lang="en-US" b="1" dirty="0"/>
              <a:t>Tonsils</a:t>
            </a:r>
          </a:p>
          <a:p>
            <a:pPr lvl="1"/>
            <a:r>
              <a:rPr lang="en-US" b="1" dirty="0"/>
              <a:t>Peyer’s patches</a:t>
            </a:r>
          </a:p>
          <a:p>
            <a:pPr lvl="1"/>
            <a:r>
              <a:rPr lang="en-US" b="1" dirty="0"/>
              <a:t>Appendix</a:t>
            </a:r>
            <a:endParaRPr lang="en-US" dirty="0"/>
          </a:p>
        </p:txBody>
      </p:sp>
    </p:spTree>
    <p:extLst>
      <p:ext uri="{BB962C8B-B14F-4D97-AF65-F5344CB8AC3E}">
        <p14:creationId xmlns:p14="http://schemas.microsoft.com/office/powerpoint/2010/main" val="297936566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53110"/>
            <a:ext cx="8229600" cy="523220"/>
          </a:xfrm>
        </p:spPr>
        <p:txBody>
          <a:bodyPr>
            <a:spAutoFit/>
          </a:bodyPr>
          <a:lstStyle/>
          <a:p>
            <a:pPr marL="0" indent="0"/>
            <a:r>
              <a:rPr lang="en-US" dirty="0">
                <a:latin typeface="Times New Roman"/>
              </a:rPr>
              <a:t>Tonsils </a:t>
            </a:r>
            <a:r>
              <a:rPr lang="en-US" altLang="en-US" sz="2800" dirty="0">
                <a:latin typeface="Times New Roman"/>
              </a:rPr>
              <a:t>(1 of 2)</a:t>
            </a:r>
            <a:endParaRPr lang="en-US" sz="2800" dirty="0">
              <a:latin typeface="Times New Roman"/>
            </a:endParaRPr>
          </a:p>
        </p:txBody>
      </p:sp>
      <p:sp>
        <p:nvSpPr>
          <p:cNvPr id="4" name="Content Placeholder 3"/>
          <p:cNvSpPr>
            <a:spLocks noGrp="1"/>
          </p:cNvSpPr>
          <p:nvPr>
            <p:ph idx="1"/>
          </p:nvPr>
        </p:nvSpPr>
        <p:spPr>
          <a:xfrm>
            <a:off x="457200" y="1600201"/>
            <a:ext cx="8229600" cy="2739211"/>
          </a:xfrm>
        </p:spPr>
        <p:txBody>
          <a:bodyPr>
            <a:spAutoFit/>
          </a:bodyPr>
          <a:lstStyle/>
          <a:p>
            <a:r>
              <a:rPr lang="en-US" dirty="0"/>
              <a:t>Simplest lymphoid organs</a:t>
            </a:r>
          </a:p>
          <a:p>
            <a:r>
              <a:rPr lang="en-US" dirty="0"/>
              <a:t>Form ring of lymphatic tissue around pharynx; appear as swellings of mucosa</a:t>
            </a:r>
          </a:p>
          <a:p>
            <a:r>
              <a:rPr lang="en-US" dirty="0"/>
              <a:t>Named according to location</a:t>
            </a:r>
          </a:p>
          <a:p>
            <a:pPr lvl="1"/>
            <a:r>
              <a:rPr lang="en-US" b="1" dirty="0"/>
              <a:t>Palatine tonsils</a:t>
            </a:r>
            <a:r>
              <a:rPr lang="en-US" dirty="0"/>
              <a:t>: at posterior end of oral cavity</a:t>
            </a:r>
          </a:p>
          <a:p>
            <a:pPr lvl="2"/>
            <a:r>
              <a:rPr lang="en-US" dirty="0"/>
              <a:t>Largest of tonsils and most often infected</a:t>
            </a:r>
          </a:p>
          <a:p>
            <a:pPr lvl="1"/>
            <a:r>
              <a:rPr lang="en-US" b="1" dirty="0"/>
              <a:t>Lingual tonsil</a:t>
            </a:r>
            <a:r>
              <a:rPr lang="en-US" dirty="0"/>
              <a:t>: lumpy collection of follicles at base of tongue</a:t>
            </a:r>
          </a:p>
          <a:p>
            <a:pPr lvl="1"/>
            <a:r>
              <a:rPr lang="en-US" b="1" dirty="0"/>
              <a:t>Pharyngeal tonsil</a:t>
            </a:r>
            <a:r>
              <a:rPr lang="en-US" dirty="0"/>
              <a:t>: also called </a:t>
            </a:r>
            <a:r>
              <a:rPr lang="en-US" i="1" dirty="0"/>
              <a:t>adenoids</a:t>
            </a:r>
            <a:r>
              <a:rPr lang="en-US" dirty="0"/>
              <a:t>; located in posterior wall of nasopharynx</a:t>
            </a:r>
          </a:p>
          <a:p>
            <a:pPr lvl="1"/>
            <a:r>
              <a:rPr lang="en-US" b="1" dirty="0"/>
              <a:t>Tubal tonsils</a:t>
            </a:r>
            <a:r>
              <a:rPr lang="en-US" dirty="0"/>
              <a:t>: surround openings of auditory tubes into pharynx</a:t>
            </a:r>
          </a:p>
        </p:txBody>
      </p:sp>
    </p:spTree>
    <p:extLst>
      <p:ext uri="{BB962C8B-B14F-4D97-AF65-F5344CB8AC3E}">
        <p14:creationId xmlns:p14="http://schemas.microsoft.com/office/powerpoint/2010/main" val="66014898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53110"/>
            <a:ext cx="8229600" cy="523220"/>
          </a:xfrm>
        </p:spPr>
        <p:txBody>
          <a:bodyPr>
            <a:spAutoFit/>
          </a:bodyPr>
          <a:lstStyle/>
          <a:p>
            <a:pPr marL="0" indent="0"/>
            <a:r>
              <a:rPr lang="en-US" dirty="0">
                <a:latin typeface="Times New Roman"/>
              </a:rPr>
              <a:t>Tonsils </a:t>
            </a:r>
            <a:r>
              <a:rPr lang="en-US" altLang="en-US" sz="2800" dirty="0">
                <a:latin typeface="Times New Roman"/>
              </a:rPr>
              <a:t>(2 of 2)</a:t>
            </a:r>
            <a:endParaRPr lang="en-US" sz="2800" dirty="0">
              <a:latin typeface="Times New Roman"/>
            </a:endParaRPr>
          </a:p>
        </p:txBody>
      </p:sp>
      <p:sp>
        <p:nvSpPr>
          <p:cNvPr id="4" name="Content Placeholder 3"/>
          <p:cNvSpPr>
            <a:spLocks noGrp="1"/>
          </p:cNvSpPr>
          <p:nvPr>
            <p:ph idx="1"/>
          </p:nvPr>
        </p:nvSpPr>
        <p:spPr>
          <a:xfrm>
            <a:off x="457200" y="1600201"/>
            <a:ext cx="8229600" cy="2454518"/>
          </a:xfrm>
        </p:spPr>
        <p:txBody>
          <a:bodyPr>
            <a:spAutoFit/>
          </a:bodyPr>
          <a:lstStyle/>
          <a:p>
            <a:r>
              <a:rPr lang="en-US" dirty="0"/>
              <a:t>Tonsils function is to gather and remove pathogens in food or air</a:t>
            </a:r>
          </a:p>
          <a:p>
            <a:r>
              <a:rPr lang="en-US" dirty="0"/>
              <a:t>Contain follicles with germinal centers and scattered lymphocytes</a:t>
            </a:r>
          </a:p>
          <a:p>
            <a:r>
              <a:rPr lang="en-US" dirty="0"/>
              <a:t>Are not fully encapsulated</a:t>
            </a:r>
          </a:p>
          <a:p>
            <a:r>
              <a:rPr lang="en-US" dirty="0"/>
              <a:t>Overlying epithelium invaginates, forming </a:t>
            </a:r>
            <a:r>
              <a:rPr lang="en-US" b="1" dirty="0"/>
              <a:t>tonsillar crypts</a:t>
            </a:r>
          </a:p>
          <a:p>
            <a:pPr lvl="1"/>
            <a:r>
              <a:rPr lang="en-US" dirty="0"/>
              <a:t>Bacteria or particulate matter enters crypts, where they are trapped and destroyed</a:t>
            </a:r>
          </a:p>
          <a:p>
            <a:pPr lvl="2"/>
            <a:r>
              <a:rPr lang="en-US" dirty="0"/>
              <a:t>Risky to lure bacteria into tissues, but allows immune cells to become activated and build memory cells against these potential pathogens</a:t>
            </a:r>
          </a:p>
        </p:txBody>
      </p:sp>
    </p:spTree>
    <p:extLst>
      <p:ext uri="{BB962C8B-B14F-4D97-AF65-F5344CB8AC3E}">
        <p14:creationId xmlns:p14="http://schemas.microsoft.com/office/powerpoint/2010/main" val="412292161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581" y="753110"/>
            <a:ext cx="8229600" cy="523220"/>
          </a:xfrm>
        </p:spPr>
        <p:txBody>
          <a:bodyPr>
            <a:spAutoFit/>
          </a:bodyPr>
          <a:lstStyle/>
          <a:p>
            <a:r>
              <a:rPr lang="en-US" dirty="0">
                <a:latin typeface="Times New Roman"/>
              </a:rPr>
              <a:t>Histology of the Palatine Tonsil</a:t>
            </a:r>
            <a:endParaRPr lang="en-IN" dirty="0">
              <a:latin typeface="Times New Roman"/>
            </a:endParaRPr>
          </a:p>
        </p:txBody>
      </p:sp>
      <p:pic>
        <p:nvPicPr>
          <p:cNvPr id="4" name="Picture 3" descr="This is a two part figure showing the location and histology of the palatine tonsil.&#10;- Top area is an illustration that shows a left lateral view of a human head, revealing the location of the pharyngeal tonsil, palatine tonsil and lingual tonsil.&#10;- Bottom area of figure is a photomicrograph (10X) of the exterior surface of the palatine tonsil showing how they are covered by stratified squamous epithelium which invaginates deeply to form tonsillar crypts."/>
          <p:cNvPicPr>
            <a:picLocks noChangeAspect="1"/>
          </p:cNvPicPr>
          <p:nvPr/>
        </p:nvPicPr>
        <p:blipFill rotWithShape="1">
          <a:blip r:embed="rId3">
            <a:extLst>
              <a:ext uri="{28A0092B-C50C-407E-A947-70E740481C1C}">
                <a14:useLocalDpi xmlns:a14="http://schemas.microsoft.com/office/drawing/2010/main" val="0"/>
              </a:ext>
            </a:extLst>
          </a:blip>
          <a:srcRect b="2684"/>
          <a:stretch/>
        </p:blipFill>
        <p:spPr>
          <a:xfrm>
            <a:off x="3039360" y="1371600"/>
            <a:ext cx="3065280" cy="4419600"/>
          </a:xfrm>
          <a:prstGeom prst="rect">
            <a:avLst/>
          </a:prstGeom>
        </p:spPr>
      </p:pic>
      <p:sp>
        <p:nvSpPr>
          <p:cNvPr id="5" name="Content Placeholder 4"/>
          <p:cNvSpPr>
            <a:spLocks noGrp="1"/>
          </p:cNvSpPr>
          <p:nvPr>
            <p:ph sz="quarter" idx="13"/>
          </p:nvPr>
        </p:nvSpPr>
        <p:spPr/>
        <p:txBody>
          <a:bodyPr/>
          <a:lstStyle/>
          <a:p>
            <a:r>
              <a:rPr lang="en-US" b="1" dirty="0">
                <a:solidFill>
                  <a:srgbClr val="007FA3"/>
                </a:solidFill>
              </a:rPr>
              <a:t>Figure 20.8 </a:t>
            </a:r>
            <a:r>
              <a:rPr lang="en-US" dirty="0"/>
              <a:t>Histology of the palatine tonsil.</a:t>
            </a:r>
          </a:p>
        </p:txBody>
      </p:sp>
    </p:spTree>
    <p:extLst>
      <p:ext uri="{BB962C8B-B14F-4D97-AF65-F5344CB8AC3E}">
        <p14:creationId xmlns:p14="http://schemas.microsoft.com/office/powerpoint/2010/main" val="323128691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53110"/>
            <a:ext cx="8229600" cy="523220"/>
          </a:xfrm>
        </p:spPr>
        <p:txBody>
          <a:bodyPr>
            <a:spAutoFit/>
          </a:bodyPr>
          <a:lstStyle/>
          <a:p>
            <a:pPr marL="0" indent="0"/>
            <a:r>
              <a:rPr lang="en-US" dirty="0">
                <a:latin typeface="Times New Roman"/>
              </a:rPr>
              <a:t>Peyer’s Patches</a:t>
            </a:r>
            <a:endParaRPr lang="en-US" b="0" dirty="0">
              <a:latin typeface="Times New Roman"/>
            </a:endParaRPr>
          </a:p>
        </p:txBody>
      </p:sp>
      <p:sp>
        <p:nvSpPr>
          <p:cNvPr id="4" name="Content Placeholder 3"/>
          <p:cNvSpPr>
            <a:spLocks noGrp="1"/>
          </p:cNvSpPr>
          <p:nvPr>
            <p:ph idx="1"/>
          </p:nvPr>
        </p:nvSpPr>
        <p:spPr>
          <a:xfrm>
            <a:off x="457200" y="1600201"/>
            <a:ext cx="8229600" cy="2092881"/>
          </a:xfrm>
        </p:spPr>
        <p:txBody>
          <a:bodyPr>
            <a:spAutoFit/>
          </a:bodyPr>
          <a:lstStyle/>
          <a:p>
            <a:r>
              <a:rPr lang="en-US" b="1" dirty="0"/>
              <a:t>Peyer’s patches</a:t>
            </a:r>
            <a:r>
              <a:rPr lang="en-US" dirty="0"/>
              <a:t>: clusters of lymphoid follicles in wall of distal portion of small intestine</a:t>
            </a:r>
          </a:p>
          <a:p>
            <a:pPr lvl="1"/>
            <a:r>
              <a:rPr lang="en-US" dirty="0"/>
              <a:t>Also called </a:t>
            </a:r>
            <a:r>
              <a:rPr lang="en-US" b="1" dirty="0"/>
              <a:t>aggregated lymphoid nodules</a:t>
            </a:r>
          </a:p>
          <a:p>
            <a:r>
              <a:rPr lang="en-US" dirty="0"/>
              <a:t>Structurally similar to tonsils</a:t>
            </a:r>
          </a:p>
          <a:p>
            <a:r>
              <a:rPr lang="en-US" dirty="0"/>
              <a:t>Location aids in functions</a:t>
            </a:r>
          </a:p>
          <a:p>
            <a:pPr marL="971550" lvl="1" indent="-514350">
              <a:buFont typeface="+mj-lt"/>
              <a:buAutoNum type="arabicPeriod"/>
            </a:pPr>
            <a:r>
              <a:rPr lang="en-US" dirty="0"/>
              <a:t>Destroy bacteria, preventing them from breaching intestinal wall</a:t>
            </a:r>
          </a:p>
          <a:p>
            <a:pPr marL="971550" lvl="1" indent="-514350">
              <a:buFont typeface="+mj-lt"/>
              <a:buAutoNum type="arabicPeriod"/>
            </a:pPr>
            <a:r>
              <a:rPr lang="en-US" dirty="0"/>
              <a:t>Generate “memory” lymphocytes </a:t>
            </a:r>
          </a:p>
        </p:txBody>
      </p:sp>
    </p:spTree>
    <p:extLst>
      <p:ext uri="{BB962C8B-B14F-4D97-AF65-F5344CB8AC3E}">
        <p14:creationId xmlns:p14="http://schemas.microsoft.com/office/powerpoint/2010/main" val="338021625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581" y="753110"/>
            <a:ext cx="8229600" cy="1046440"/>
          </a:xfrm>
        </p:spPr>
        <p:txBody>
          <a:bodyPr wrap="square">
            <a:spAutoFit/>
          </a:bodyPr>
          <a:lstStyle/>
          <a:p>
            <a:r>
              <a:rPr lang="en-US" dirty="0">
                <a:latin typeface="Times New Roman"/>
              </a:rPr>
              <a:t>Peyer’s Patch (Aggregated Lymphoid Nodules)</a:t>
            </a:r>
            <a:endParaRPr lang="en-IN" dirty="0">
              <a:latin typeface="Times New Roman"/>
            </a:endParaRPr>
          </a:p>
        </p:txBody>
      </p:sp>
      <p:pic>
        <p:nvPicPr>
          <p:cNvPr id="4" name="Picture 3" descr="This figure has 3 parts that show location and histology of Peyer’s patches in intestines.&#10;- Left figure is an illustration showing the anterior view of body with location of small intestines shown.&#10;- Middle figure is an illustration of an enlarged view of a cross section of small intestine showing the mucous membrane lining.&#10;- Right figure is a photomicrograph (20X) of cross section of the wall of the ileum of the small intestine showing location of follicles of a Peyer’s patch (aggregated lymphoid nodules), as well as smooth muscle in the intestinal wall."/>
          <p:cNvPicPr>
            <a:picLocks noChangeAspect="1"/>
          </p:cNvPicPr>
          <p:nvPr/>
        </p:nvPicPr>
        <p:blipFill rotWithShape="1">
          <a:blip r:embed="rId3">
            <a:extLst>
              <a:ext uri="{28A0092B-C50C-407E-A947-70E740481C1C}">
                <a14:useLocalDpi xmlns:a14="http://schemas.microsoft.com/office/drawing/2010/main" val="0"/>
              </a:ext>
            </a:extLst>
          </a:blip>
          <a:srcRect b="3350"/>
          <a:stretch/>
        </p:blipFill>
        <p:spPr>
          <a:xfrm>
            <a:off x="781709" y="1828800"/>
            <a:ext cx="7580581" cy="3429000"/>
          </a:xfrm>
          <a:prstGeom prst="rect">
            <a:avLst/>
          </a:prstGeom>
        </p:spPr>
      </p:pic>
      <p:sp>
        <p:nvSpPr>
          <p:cNvPr id="5" name="Content Placeholder 4"/>
          <p:cNvSpPr>
            <a:spLocks noGrp="1"/>
          </p:cNvSpPr>
          <p:nvPr>
            <p:ph sz="quarter" idx="13"/>
          </p:nvPr>
        </p:nvSpPr>
        <p:spPr/>
        <p:txBody>
          <a:bodyPr/>
          <a:lstStyle/>
          <a:p>
            <a:r>
              <a:rPr lang="en-US" b="1" dirty="0">
                <a:solidFill>
                  <a:srgbClr val="007FA3"/>
                </a:solidFill>
              </a:rPr>
              <a:t>Figure 20.9 </a:t>
            </a:r>
            <a:r>
              <a:rPr lang="en-US" dirty="0"/>
              <a:t>Peyer’s patch (aggregated lymphoid nodules).</a:t>
            </a:r>
          </a:p>
        </p:txBody>
      </p:sp>
    </p:spTree>
    <p:extLst>
      <p:ext uri="{BB962C8B-B14F-4D97-AF65-F5344CB8AC3E}">
        <p14:creationId xmlns:p14="http://schemas.microsoft.com/office/powerpoint/2010/main" val="273043316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53110"/>
            <a:ext cx="8229600" cy="523220"/>
          </a:xfrm>
        </p:spPr>
        <p:txBody>
          <a:bodyPr>
            <a:spAutoFit/>
          </a:bodyPr>
          <a:lstStyle/>
          <a:p>
            <a:pPr marL="0" indent="0"/>
            <a:r>
              <a:rPr lang="en-US" dirty="0">
                <a:latin typeface="Times New Roman"/>
              </a:rPr>
              <a:t>Appendix</a:t>
            </a:r>
            <a:endParaRPr lang="en-US" b="0" dirty="0">
              <a:latin typeface="Times New Roman"/>
            </a:endParaRPr>
          </a:p>
        </p:txBody>
      </p:sp>
      <p:sp>
        <p:nvSpPr>
          <p:cNvPr id="4" name="Content Placeholder 3"/>
          <p:cNvSpPr>
            <a:spLocks noGrp="1"/>
          </p:cNvSpPr>
          <p:nvPr>
            <p:ph idx="1"/>
          </p:nvPr>
        </p:nvSpPr>
        <p:spPr>
          <a:xfrm>
            <a:off x="457200" y="1600201"/>
            <a:ext cx="8229600" cy="1769715"/>
          </a:xfrm>
        </p:spPr>
        <p:txBody>
          <a:bodyPr>
            <a:spAutoFit/>
          </a:bodyPr>
          <a:lstStyle/>
          <a:p>
            <a:r>
              <a:rPr lang="en-US" b="1" dirty="0"/>
              <a:t>Appendix</a:t>
            </a:r>
            <a:r>
              <a:rPr lang="en-US" dirty="0"/>
              <a:t>: offshoot of first part of large intestine</a:t>
            </a:r>
          </a:p>
          <a:p>
            <a:r>
              <a:rPr lang="en-US" dirty="0"/>
              <a:t>Contains a large number of lymphoid follicles</a:t>
            </a:r>
          </a:p>
          <a:p>
            <a:r>
              <a:rPr lang="en-US" dirty="0"/>
              <a:t>Location aids in functions (like Peyer</a:t>
            </a:r>
            <a:r>
              <a:rPr lang="ja-JP" altLang="en-US" dirty="0"/>
              <a:t>’</a:t>
            </a:r>
            <a:r>
              <a:rPr lang="en-US" altLang="ja-JP" dirty="0"/>
              <a:t>s patches)</a:t>
            </a:r>
          </a:p>
          <a:p>
            <a:pPr marL="971550" lvl="1" indent="-514350">
              <a:buFont typeface="+mj-lt"/>
              <a:buAutoNum type="arabicPeriod"/>
            </a:pPr>
            <a:r>
              <a:rPr lang="en-US" dirty="0"/>
              <a:t>Destroy bacteria, preventing them from breaching intestinal wall</a:t>
            </a:r>
          </a:p>
          <a:p>
            <a:pPr marL="971550" lvl="1" indent="-514350">
              <a:buFont typeface="+mj-lt"/>
              <a:buAutoNum type="arabicPeriod"/>
            </a:pPr>
            <a:r>
              <a:rPr lang="en-US" dirty="0"/>
              <a:t>Generate “memory” lymphocytes </a:t>
            </a:r>
          </a:p>
        </p:txBody>
      </p:sp>
    </p:spTree>
    <p:extLst>
      <p:ext uri="{BB962C8B-B14F-4D97-AF65-F5344CB8AC3E}">
        <p14:creationId xmlns:p14="http://schemas.microsoft.com/office/powerpoint/2010/main" val="19268656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581" y="753110"/>
            <a:ext cx="8229600" cy="523220"/>
          </a:xfrm>
        </p:spPr>
        <p:txBody>
          <a:bodyPr>
            <a:spAutoFit/>
          </a:bodyPr>
          <a:lstStyle/>
          <a:p>
            <a:r>
              <a:rPr lang="en-US" dirty="0">
                <a:latin typeface="Times New Roman"/>
              </a:rPr>
              <a:t>Lymphoid Organs </a:t>
            </a:r>
            <a:r>
              <a:rPr lang="en-US" altLang="en-US" sz="2800" dirty="0">
                <a:latin typeface="Times New Roman"/>
              </a:rPr>
              <a:t>(6 of 6)</a:t>
            </a:r>
            <a:endParaRPr lang="en-IN" sz="2800" dirty="0">
              <a:latin typeface="Times New Roman"/>
            </a:endParaRPr>
          </a:p>
        </p:txBody>
      </p:sp>
      <p:pic>
        <p:nvPicPr>
          <p:cNvPr id="4" name="Picture 3" descr="This figure is an illustration of a frontal view of a human body showing the location of the primary and secondary lymphoid organs.&#10; - Primary lymphoid organs:&#10;  - Thymus: located in the frontal upper chest.&#10;  - Red bone marrow: located in the skeleton.&#10; - Secondary lymphoid organs:&#10;  - Lymph nodes: located throughout the body.&#10;  - Tonsils: located in the oral cavity and throat.&#10;  - Spleen: located in the upper abdomen, left side.&#10;  - Peyer’s patches (aggregated lymphoid nodules): located in the small intestine.&#10;  - Appendix: located in the abdominopelvic cavity, right side."/>
          <p:cNvPicPr>
            <a:picLocks noChangeAspect="1"/>
          </p:cNvPicPr>
          <p:nvPr/>
        </p:nvPicPr>
        <p:blipFill rotWithShape="1">
          <a:blip r:embed="rId3">
            <a:extLst>
              <a:ext uri="{28A0092B-C50C-407E-A947-70E740481C1C}">
                <a14:useLocalDpi xmlns:a14="http://schemas.microsoft.com/office/drawing/2010/main" val="0"/>
              </a:ext>
            </a:extLst>
          </a:blip>
          <a:srcRect b="2291"/>
          <a:stretch/>
        </p:blipFill>
        <p:spPr>
          <a:xfrm>
            <a:off x="2586690" y="1371600"/>
            <a:ext cx="3970619" cy="4419600"/>
          </a:xfrm>
          <a:prstGeom prst="rect">
            <a:avLst/>
          </a:prstGeom>
        </p:spPr>
      </p:pic>
      <p:sp>
        <p:nvSpPr>
          <p:cNvPr id="5" name="Content Placeholder 4"/>
          <p:cNvSpPr>
            <a:spLocks noGrp="1"/>
          </p:cNvSpPr>
          <p:nvPr>
            <p:ph sz="quarter" idx="13"/>
          </p:nvPr>
        </p:nvSpPr>
        <p:spPr>
          <a:xfrm>
            <a:off x="457200" y="5925979"/>
            <a:ext cx="8458200" cy="246221"/>
          </a:xfrm>
        </p:spPr>
        <p:txBody>
          <a:bodyPr/>
          <a:lstStyle/>
          <a:p>
            <a:r>
              <a:rPr lang="en-US" b="1" dirty="0">
                <a:solidFill>
                  <a:srgbClr val="007FA3"/>
                </a:solidFill>
              </a:rPr>
              <a:t>Figure 20.5 </a:t>
            </a:r>
            <a:r>
              <a:rPr lang="en-US" dirty="0"/>
              <a:t>Lymphoid organs.</a:t>
            </a:r>
          </a:p>
        </p:txBody>
      </p:sp>
    </p:spTree>
    <p:extLst>
      <p:ext uri="{BB962C8B-B14F-4D97-AF65-F5344CB8AC3E}">
        <p14:creationId xmlns:p14="http://schemas.microsoft.com/office/powerpoint/2010/main" val="389894616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53110"/>
            <a:ext cx="8229600" cy="523220"/>
          </a:xfrm>
        </p:spPr>
        <p:txBody>
          <a:bodyPr>
            <a:spAutoFit/>
          </a:bodyPr>
          <a:lstStyle/>
          <a:p>
            <a:pPr marL="0" indent="0"/>
            <a:r>
              <a:rPr lang="en-US" dirty="0">
                <a:latin typeface="Times New Roman"/>
              </a:rPr>
              <a:t>20.6 Thymus </a:t>
            </a:r>
            <a:r>
              <a:rPr lang="en-US" altLang="en-US" sz="2800" dirty="0">
                <a:latin typeface="Times New Roman"/>
              </a:rPr>
              <a:t>(1 of 3)</a:t>
            </a:r>
            <a:endParaRPr lang="en-US" sz="2800" dirty="0">
              <a:latin typeface="Times New Roman"/>
            </a:endParaRPr>
          </a:p>
        </p:txBody>
      </p:sp>
      <p:sp>
        <p:nvSpPr>
          <p:cNvPr id="4" name="Content Placeholder 3"/>
          <p:cNvSpPr>
            <a:spLocks noGrp="1"/>
          </p:cNvSpPr>
          <p:nvPr>
            <p:ph idx="1"/>
          </p:nvPr>
        </p:nvSpPr>
        <p:spPr>
          <a:xfrm>
            <a:off x="457200" y="1600201"/>
            <a:ext cx="8229600" cy="1977464"/>
          </a:xfrm>
        </p:spPr>
        <p:txBody>
          <a:bodyPr>
            <a:spAutoFit/>
          </a:bodyPr>
          <a:lstStyle/>
          <a:p>
            <a:r>
              <a:rPr lang="en-US" b="1" dirty="0"/>
              <a:t>Thymus</a:t>
            </a:r>
            <a:r>
              <a:rPr lang="en-US" dirty="0"/>
              <a:t>: bilobed lymphoid organ found in inferior neck</a:t>
            </a:r>
          </a:p>
          <a:p>
            <a:pPr lvl="1"/>
            <a:r>
              <a:rPr lang="en-US" dirty="0"/>
              <a:t>Extends into mediastinum and partially overlies heart</a:t>
            </a:r>
          </a:p>
          <a:p>
            <a:r>
              <a:rPr lang="en-US" dirty="0"/>
              <a:t>Functions as lymphoid organ where T cells mature</a:t>
            </a:r>
          </a:p>
          <a:p>
            <a:pPr lvl="1"/>
            <a:r>
              <a:rPr lang="en-US" dirty="0"/>
              <a:t>Most active and largest in size during childhood </a:t>
            </a:r>
          </a:p>
          <a:p>
            <a:pPr lvl="1"/>
            <a:r>
              <a:rPr lang="en-US" dirty="0"/>
              <a:t>Stops growing during adolescence, then gradually atrophies</a:t>
            </a:r>
          </a:p>
          <a:p>
            <a:pPr lvl="1"/>
            <a:r>
              <a:rPr lang="en-US" dirty="0"/>
              <a:t>Still produces immunocompetent cells, though more slowly</a:t>
            </a:r>
          </a:p>
        </p:txBody>
      </p:sp>
    </p:spTree>
    <p:extLst>
      <p:ext uri="{BB962C8B-B14F-4D97-AF65-F5344CB8AC3E}">
        <p14:creationId xmlns:p14="http://schemas.microsoft.com/office/powerpoint/2010/main" val="8129653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198000"/>
            <a:ext cx="8229600" cy="1046440"/>
          </a:xfrm>
        </p:spPr>
        <p:txBody>
          <a:bodyPr>
            <a:spAutoFit/>
          </a:bodyPr>
          <a:lstStyle/>
          <a:p>
            <a:r>
              <a:rPr lang="en-US" dirty="0">
                <a:latin typeface="Times New Roman"/>
              </a:rPr>
              <a:t>Distribution and Structure of Lymphatic Vessels </a:t>
            </a:r>
            <a:r>
              <a:rPr lang="en-US" sz="2800" dirty="0">
                <a:latin typeface="Times New Roman"/>
              </a:rPr>
              <a:t>(1 of 6)</a:t>
            </a:r>
            <a:endParaRPr lang="en-US" sz="2800" kern="0" dirty="0">
              <a:latin typeface="Times New Roman"/>
            </a:endParaRPr>
          </a:p>
        </p:txBody>
      </p:sp>
      <p:sp>
        <p:nvSpPr>
          <p:cNvPr id="4" name="Content Placeholder 3"/>
          <p:cNvSpPr>
            <a:spLocks noGrp="1"/>
          </p:cNvSpPr>
          <p:nvPr>
            <p:ph idx="1"/>
          </p:nvPr>
        </p:nvSpPr>
        <p:spPr>
          <a:xfrm>
            <a:off x="457581" y="1643126"/>
            <a:ext cx="8229600" cy="2339102"/>
          </a:xfrm>
        </p:spPr>
        <p:txBody>
          <a:bodyPr>
            <a:spAutoFit/>
          </a:bodyPr>
          <a:lstStyle/>
          <a:p>
            <a:r>
              <a:rPr lang="en-US" dirty="0">
                <a:latin typeface="Arial"/>
              </a:rPr>
              <a:t>Lymphatic vessels offer a one-way system, ensuring lymph flows only toward heart</a:t>
            </a:r>
          </a:p>
          <a:p>
            <a:r>
              <a:rPr lang="en-US" dirty="0">
                <a:latin typeface="Arial"/>
              </a:rPr>
              <a:t>Lymph vessels (lymphatics) include lymphatic capillaries and larger lymphatic vessels</a:t>
            </a:r>
          </a:p>
          <a:p>
            <a:r>
              <a:rPr lang="en-US" b="1" dirty="0">
                <a:latin typeface="Arial"/>
              </a:rPr>
              <a:t>Lymphatic</a:t>
            </a:r>
            <a:r>
              <a:rPr lang="en-US" dirty="0">
                <a:latin typeface="Arial"/>
              </a:rPr>
              <a:t> </a:t>
            </a:r>
            <a:r>
              <a:rPr lang="en-US" b="1" dirty="0">
                <a:latin typeface="Arial"/>
              </a:rPr>
              <a:t>capillaries</a:t>
            </a:r>
          </a:p>
          <a:p>
            <a:pPr lvl="1"/>
            <a:r>
              <a:rPr lang="en-US" dirty="0">
                <a:latin typeface="Arial"/>
              </a:rPr>
              <a:t>Blind-ended vessels that weave between tissue cells and blood capillaries</a:t>
            </a:r>
          </a:p>
          <a:p>
            <a:pPr lvl="2"/>
            <a:r>
              <a:rPr lang="en-US" dirty="0">
                <a:latin typeface="Arial"/>
              </a:rPr>
              <a:t>Absent from bones, teeth, and bone marrow</a:t>
            </a:r>
          </a:p>
          <a:p>
            <a:pPr lvl="2"/>
            <a:r>
              <a:rPr lang="en-US" dirty="0">
                <a:latin typeface="Arial"/>
              </a:rPr>
              <a:t>Once thought to be absent from CNS, but now found to be present but limited to locations in meninges where they help to drain interstitial fluid and CSF.</a:t>
            </a:r>
          </a:p>
        </p:txBody>
      </p:sp>
    </p:spTree>
    <p:extLst>
      <p:ext uri="{BB962C8B-B14F-4D97-AF65-F5344CB8AC3E}">
        <p14:creationId xmlns:p14="http://schemas.microsoft.com/office/powerpoint/2010/main" val="317277197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53110"/>
            <a:ext cx="8229600" cy="523220"/>
          </a:xfrm>
        </p:spPr>
        <p:txBody>
          <a:bodyPr>
            <a:spAutoFit/>
          </a:bodyPr>
          <a:lstStyle/>
          <a:p>
            <a:pPr marL="0" indent="0"/>
            <a:r>
              <a:rPr lang="en-US" dirty="0">
                <a:latin typeface="Times New Roman"/>
              </a:rPr>
              <a:t>20.6 Thymus </a:t>
            </a:r>
            <a:r>
              <a:rPr lang="en-US" altLang="en-US" sz="2800" dirty="0">
                <a:latin typeface="Times New Roman"/>
              </a:rPr>
              <a:t>(2 of 3)</a:t>
            </a:r>
            <a:endParaRPr lang="en-US" sz="2800" dirty="0">
              <a:latin typeface="Times New Roman"/>
            </a:endParaRPr>
          </a:p>
        </p:txBody>
      </p:sp>
      <p:sp>
        <p:nvSpPr>
          <p:cNvPr id="4" name="Content Placeholder 3"/>
          <p:cNvSpPr>
            <a:spLocks noGrp="1"/>
          </p:cNvSpPr>
          <p:nvPr>
            <p:ph idx="1"/>
          </p:nvPr>
        </p:nvSpPr>
        <p:spPr>
          <a:xfrm>
            <a:off x="457200" y="1600201"/>
            <a:ext cx="8229600" cy="1785104"/>
          </a:xfrm>
        </p:spPr>
        <p:txBody>
          <a:bodyPr>
            <a:spAutoFit/>
          </a:bodyPr>
          <a:lstStyle/>
          <a:p>
            <a:r>
              <a:rPr lang="en-US" dirty="0"/>
              <a:t>Thymus is broken into lobules that contain outer cortex and inner medulla</a:t>
            </a:r>
          </a:p>
          <a:p>
            <a:pPr lvl="1"/>
            <a:r>
              <a:rPr lang="en-US" dirty="0"/>
              <a:t>Cortex contains rapidly dividing lymphocytes (the bulk of thymic cells) and scattered macrophages</a:t>
            </a:r>
          </a:p>
          <a:p>
            <a:pPr lvl="1"/>
            <a:r>
              <a:rPr lang="en-US" dirty="0"/>
              <a:t>Medulla contains fewer lymphocytes and thymic corpuscles</a:t>
            </a:r>
          </a:p>
          <a:p>
            <a:pPr lvl="2"/>
            <a:r>
              <a:rPr lang="en-US" dirty="0"/>
              <a:t>Thymic corpuscles are where </a:t>
            </a:r>
            <a:r>
              <a:rPr lang="en-US" i="1" dirty="0"/>
              <a:t>regulatory T cells </a:t>
            </a:r>
            <a:r>
              <a:rPr lang="en-US" dirty="0"/>
              <a:t>develop</a:t>
            </a:r>
          </a:p>
          <a:p>
            <a:pPr lvl="3"/>
            <a:r>
              <a:rPr lang="en-US" dirty="0"/>
              <a:t>Regulatory T cells: type of T cell that helps to prevent autoimmunity</a:t>
            </a:r>
          </a:p>
        </p:txBody>
      </p:sp>
    </p:spTree>
    <p:extLst>
      <p:ext uri="{BB962C8B-B14F-4D97-AF65-F5344CB8AC3E}">
        <p14:creationId xmlns:p14="http://schemas.microsoft.com/office/powerpoint/2010/main" val="97491376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53110"/>
            <a:ext cx="8229600" cy="523220"/>
          </a:xfrm>
        </p:spPr>
        <p:txBody>
          <a:bodyPr>
            <a:spAutoFit/>
          </a:bodyPr>
          <a:lstStyle/>
          <a:p>
            <a:pPr marL="0" indent="0"/>
            <a:r>
              <a:rPr lang="en-US" dirty="0">
                <a:latin typeface="Times New Roman"/>
              </a:rPr>
              <a:t>20.6 Thymus </a:t>
            </a:r>
            <a:r>
              <a:rPr lang="en-US" altLang="en-US" sz="2800" dirty="0">
                <a:latin typeface="Times New Roman"/>
              </a:rPr>
              <a:t>(3 of 3)</a:t>
            </a:r>
            <a:endParaRPr lang="en-US" sz="2800" dirty="0">
              <a:latin typeface="Times New Roman"/>
            </a:endParaRPr>
          </a:p>
        </p:txBody>
      </p:sp>
      <p:sp>
        <p:nvSpPr>
          <p:cNvPr id="4" name="Content Placeholder 3"/>
          <p:cNvSpPr>
            <a:spLocks noGrp="1"/>
          </p:cNvSpPr>
          <p:nvPr>
            <p:ph idx="1"/>
          </p:nvPr>
        </p:nvSpPr>
        <p:spPr>
          <a:xfrm>
            <a:off x="457200" y="1600201"/>
            <a:ext cx="8229600" cy="2431435"/>
          </a:xfrm>
        </p:spPr>
        <p:txBody>
          <a:bodyPr>
            <a:spAutoFit/>
          </a:bodyPr>
          <a:lstStyle/>
          <a:p>
            <a:r>
              <a:rPr lang="en-US" dirty="0"/>
              <a:t>Thymus differs from other lymphoid organs in important ways</a:t>
            </a:r>
          </a:p>
          <a:p>
            <a:pPr marL="971550" lvl="1" indent="-514350">
              <a:buFont typeface="+mj-lt"/>
              <a:buAutoNum type="arabicPeriod"/>
            </a:pPr>
            <a:r>
              <a:rPr lang="en-US" dirty="0"/>
              <a:t>Has no follicles because it lacks B cells</a:t>
            </a:r>
          </a:p>
          <a:p>
            <a:pPr marL="971550" lvl="1" indent="-514350">
              <a:buFont typeface="+mj-lt"/>
              <a:buAutoNum type="arabicPeriod"/>
            </a:pPr>
            <a:r>
              <a:rPr lang="en-US" dirty="0"/>
              <a:t>Does not directly fight antigens</a:t>
            </a:r>
          </a:p>
          <a:p>
            <a:pPr lvl="2"/>
            <a:r>
              <a:rPr lang="en-US" dirty="0"/>
              <a:t>Functions strictly in T lymphocyte maturation</a:t>
            </a:r>
          </a:p>
          <a:p>
            <a:pPr lvl="3"/>
            <a:r>
              <a:rPr lang="en-US" dirty="0"/>
              <a:t>Contains </a:t>
            </a:r>
            <a:r>
              <a:rPr lang="en-US" b="1" dirty="0"/>
              <a:t>blood thymus barrier</a:t>
            </a:r>
            <a:r>
              <a:rPr lang="en-US" dirty="0"/>
              <a:t>: keeps immature T lymphocytes isolated from any antigens to prevent premature activation</a:t>
            </a:r>
          </a:p>
          <a:p>
            <a:pPr marL="839788" lvl="1" indent="-382588">
              <a:buFont typeface="+mj-lt"/>
              <a:buAutoNum type="arabicPeriod"/>
            </a:pPr>
            <a:r>
              <a:rPr lang="en-US" dirty="0"/>
              <a:t> </a:t>
            </a:r>
            <a:r>
              <a:rPr lang="en-US" b="1" dirty="0"/>
              <a:t>Stroma</a:t>
            </a:r>
            <a:r>
              <a:rPr lang="en-US" dirty="0"/>
              <a:t> is made up of epithelial cells, not reticular fibers</a:t>
            </a:r>
          </a:p>
          <a:p>
            <a:pPr lvl="2"/>
            <a:r>
              <a:rPr lang="en-US" dirty="0"/>
              <a:t>Provide environment in which T lymphocytes become immunocompetent</a:t>
            </a:r>
          </a:p>
        </p:txBody>
      </p:sp>
    </p:spTree>
    <p:extLst>
      <p:ext uri="{BB962C8B-B14F-4D97-AF65-F5344CB8AC3E}">
        <p14:creationId xmlns:p14="http://schemas.microsoft.com/office/powerpoint/2010/main" val="143579787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581" y="753110"/>
            <a:ext cx="8229600" cy="523220"/>
          </a:xfrm>
        </p:spPr>
        <p:txBody>
          <a:bodyPr>
            <a:spAutoFit/>
          </a:bodyPr>
          <a:lstStyle/>
          <a:p>
            <a:r>
              <a:rPr lang="en-US" dirty="0">
                <a:latin typeface="Times New Roman"/>
              </a:rPr>
              <a:t>The Thymus</a:t>
            </a:r>
            <a:endParaRPr lang="en-IN" dirty="0">
              <a:latin typeface="Times New Roman"/>
            </a:endParaRPr>
          </a:p>
        </p:txBody>
      </p:sp>
      <p:pic>
        <p:nvPicPr>
          <p:cNvPr id="4" name="Picture 3" descr="This figure has 2 parts that show location and histology of the thymus.&#10;- Left figure is an illustration showing the lungs, heart and trachea, with the thymus shown in its location ventral to the trachea and superior to heart.&#10;- Right figure is a photomicrograph (85X) of a cross section of the thymus showing part of a lobule with cortical and medullary regions. Labels include capsule, cortex, medulla and thymic corpuscles."/>
          <p:cNvPicPr>
            <a:picLocks noChangeAspect="1"/>
          </p:cNvPicPr>
          <p:nvPr/>
        </p:nvPicPr>
        <p:blipFill rotWithShape="1">
          <a:blip r:embed="rId3">
            <a:extLst>
              <a:ext uri="{28A0092B-C50C-407E-A947-70E740481C1C}">
                <a14:useLocalDpi xmlns:a14="http://schemas.microsoft.com/office/drawing/2010/main" val="0"/>
              </a:ext>
            </a:extLst>
          </a:blip>
          <a:srcRect b="3133"/>
          <a:stretch/>
        </p:blipFill>
        <p:spPr>
          <a:xfrm>
            <a:off x="752524" y="1640541"/>
            <a:ext cx="7638951" cy="3464859"/>
          </a:xfrm>
          <a:prstGeom prst="rect">
            <a:avLst/>
          </a:prstGeom>
        </p:spPr>
      </p:pic>
      <p:sp>
        <p:nvSpPr>
          <p:cNvPr id="5" name="Content Placeholder 4"/>
          <p:cNvSpPr>
            <a:spLocks noGrp="1"/>
          </p:cNvSpPr>
          <p:nvPr>
            <p:ph sz="quarter" idx="13"/>
          </p:nvPr>
        </p:nvSpPr>
        <p:spPr/>
        <p:txBody>
          <a:bodyPr/>
          <a:lstStyle/>
          <a:p>
            <a:r>
              <a:rPr lang="en-US" b="1" dirty="0">
                <a:solidFill>
                  <a:srgbClr val="007FA3"/>
                </a:solidFill>
              </a:rPr>
              <a:t>Figure 20.10 </a:t>
            </a:r>
            <a:r>
              <a:rPr lang="en-US" dirty="0"/>
              <a:t>The thymus. </a:t>
            </a:r>
          </a:p>
        </p:txBody>
      </p:sp>
    </p:spTree>
    <p:extLst>
      <p:ext uri="{BB962C8B-B14F-4D97-AF65-F5344CB8AC3E}">
        <p14:creationId xmlns:p14="http://schemas.microsoft.com/office/powerpoint/2010/main" val="238597620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581" y="198000"/>
            <a:ext cx="8229600" cy="1046440"/>
          </a:xfrm>
        </p:spPr>
        <p:txBody>
          <a:bodyPr>
            <a:spAutoFit/>
          </a:bodyPr>
          <a:lstStyle/>
          <a:p>
            <a:r>
              <a:rPr lang="en-US" dirty="0">
                <a:latin typeface="Times New Roman"/>
              </a:rPr>
              <a:t>Table 20.1 Summary of Lymphoid Organs and Tissues</a:t>
            </a:r>
            <a:endParaRPr lang="en-IN" dirty="0">
              <a:latin typeface="Times New Roman"/>
            </a:endParaRPr>
          </a:p>
        </p:txBody>
      </p:sp>
      <p:pic>
        <p:nvPicPr>
          <p:cNvPr id="4" name="Picture 3" descr="Table 20.1 Summary of Lymphoid Organs and Tissues*&#10;Table with 5 rows and 7 columns. &#10;Column headers from left to right are Blank Header, Major Functions, Capsule, Cortex and Medulla, Lymphoid Follicles, Stroma and Special Features.  Data from the table is as follows:&#10;Row 1: Row Header Cell: Lymph nodes, image of green mass with green nodes protruding from it. Row data follows. Major Functions: Cleanse lymph, Site for lymphocyte activation and proliferation; Capsule: Yes; Cortex and Medulla: Yes; Lymphoid Follicles: Yes (in cortex); Stroma: Reticular connective tissue; Special Features: Both afferent and efferent lymphatic vessels.&#10;Row 2: Row Header Cell: Spleen, image of cross section of dark red triangular organ. Row data follows. Major Functions: Cleanses blood and removes aged or defective red blood cells, Site for lymphocyte activation and proliferation, Stores platelets, moncytes, and iron; Capsule: Yes; Cortex and Medulla: No; Lymphoid Follicles: Yes (in white pulp); Stroma: Reticular connective tissue; Special Features: Red and white pulp.&#10;Row 3: Row Header Cell: MALT†, image of intestines with four light orange bean shaped items overlaid in middle and one at one end. Row data follows. Major Functions: Prevent pathogens from penetrating mucous membrane, Site for lymphocyte activation and proliferation; Capsule: No; Cortex and Medulla: No; Lymphoid Follicles: Yes; Stroma: Reticular connective tissue; Special Features: Diffuse lymphatic tissue in addition to follicles.&#10;Row 4: Row Header Cell: Thymus, image of lumpy peach colored upside-down heart shaped organ. Row data follows. Major Functions: Site of T cell maturation; Capsule: Yes; Cortex and Medulla: Yes; Lymphoid Follicles: No; Stroma: Epithelial tissue; Special Features: Thymic corpuscles.&#10;Table Notes: *Red bone marrow, a primary lymphoid organ, is not included. †Malt = mucosa-associated lymphoid tissu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3416" y="1371600"/>
            <a:ext cx="6297168" cy="4406889"/>
          </a:xfrm>
          <a:prstGeom prst="rect">
            <a:avLst/>
          </a:prstGeom>
        </p:spPr>
      </p:pic>
      <p:sp>
        <p:nvSpPr>
          <p:cNvPr id="5" name="Content Placeholder 4"/>
          <p:cNvSpPr>
            <a:spLocks noGrp="1"/>
          </p:cNvSpPr>
          <p:nvPr>
            <p:ph sz="quarter" idx="13"/>
          </p:nvPr>
        </p:nvSpPr>
        <p:spPr>
          <a:xfrm>
            <a:off x="457200" y="5832157"/>
            <a:ext cx="8229600" cy="246221"/>
          </a:xfrm>
        </p:spPr>
        <p:txBody>
          <a:bodyPr/>
          <a:lstStyle/>
          <a:p>
            <a:r>
              <a:rPr lang="en-US" b="1" dirty="0">
                <a:solidFill>
                  <a:srgbClr val="007FA3"/>
                </a:solidFill>
              </a:rPr>
              <a:t>Table 20.1 </a:t>
            </a:r>
            <a:r>
              <a:rPr lang="en-US" dirty="0"/>
              <a:t>Summary of Lymphoid Organs and Tissues.</a:t>
            </a:r>
          </a:p>
        </p:txBody>
      </p:sp>
    </p:spTree>
    <p:extLst>
      <p:ext uri="{BB962C8B-B14F-4D97-AF65-F5344CB8AC3E}">
        <p14:creationId xmlns:p14="http://schemas.microsoft.com/office/powerpoint/2010/main" val="137338188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B7A53-8C86-4A17-9D04-595DC12923AC}"/>
              </a:ext>
            </a:extLst>
          </p:cNvPr>
          <p:cNvSpPr>
            <a:spLocks noGrp="1"/>
          </p:cNvSpPr>
          <p:nvPr>
            <p:ph type="title"/>
          </p:nvPr>
        </p:nvSpPr>
        <p:spPr>
          <a:xfrm>
            <a:off x="457200" y="621146"/>
            <a:ext cx="8229600" cy="626852"/>
          </a:xfrm>
        </p:spPr>
        <p:txBody>
          <a:bodyPr/>
          <a:lstStyle/>
          <a:p>
            <a:r>
              <a:rPr lang="en-US" i="0" u="none" strike="noStrike" dirty="0">
                <a:solidFill>
                  <a:schemeClr val="bg2"/>
                </a:solidFill>
                <a:effectLst/>
              </a:rPr>
              <a:t>IP Anatomy Review Animation: Immune</a:t>
            </a:r>
            <a:r>
              <a:rPr lang="en-US" dirty="0">
                <a:solidFill>
                  <a:schemeClr val="bg2"/>
                </a:solidFill>
              </a:rPr>
              <a:t> </a:t>
            </a:r>
            <a:endParaRPr lang="en-IN" dirty="0">
              <a:solidFill>
                <a:schemeClr val="bg2"/>
              </a:solidFill>
            </a:endParaRPr>
          </a:p>
        </p:txBody>
      </p:sp>
      <p:sp>
        <p:nvSpPr>
          <p:cNvPr id="3" name="Text Placeholder 2">
            <a:extLst>
              <a:ext uri="{FF2B5EF4-FFF2-40B4-BE49-F238E27FC236}">
                <a16:creationId xmlns:a16="http://schemas.microsoft.com/office/drawing/2014/main" id="{96372B54-493D-4E79-B2FC-48C43CC63C57}"/>
              </a:ext>
            </a:extLst>
          </p:cNvPr>
          <p:cNvSpPr>
            <a:spLocks noGrp="1"/>
          </p:cNvSpPr>
          <p:nvPr>
            <p:ph type="body" sz="quarter" idx="13"/>
          </p:nvPr>
        </p:nvSpPr>
        <p:spPr>
          <a:xfrm>
            <a:off x="1371600" y="2590800"/>
            <a:ext cx="6705600" cy="1066800"/>
          </a:xfrm>
        </p:spPr>
        <p:txBody>
          <a:bodyPr/>
          <a:lstStyle/>
          <a:p>
            <a:pPr marL="0" indent="0" algn="ctr">
              <a:spcBef>
                <a:spcPts val="0"/>
              </a:spcBef>
              <a:buNone/>
            </a:pPr>
            <a:r>
              <a:rPr lang="en-IN" sz="1400" b="1" dirty="0"/>
              <a:t>Click here to view ADA compliant Animation:</a:t>
            </a:r>
          </a:p>
          <a:p>
            <a:pPr marL="0" indent="0" algn="ctr">
              <a:spcBef>
                <a:spcPts val="0"/>
              </a:spcBef>
              <a:buNone/>
            </a:pPr>
            <a:r>
              <a:rPr lang="en-US" sz="1400" b="1" i="0" u="none" strike="noStrike" dirty="0">
                <a:effectLst/>
              </a:rPr>
              <a:t>IP Anatomy Review Animation: Immune</a:t>
            </a:r>
          </a:p>
          <a:p>
            <a:pPr marL="0" indent="0" algn="ctr">
              <a:spcBef>
                <a:spcPts val="0"/>
              </a:spcBef>
              <a:buNone/>
            </a:pPr>
            <a:endParaRPr lang="en-IN" sz="1400" b="1" i="0" u="sng" strike="noStrike" dirty="0">
              <a:solidFill>
                <a:srgbClr val="0563C1"/>
              </a:solidFill>
              <a:effectLst/>
              <a:hlinkClick r:id="rId2" tooltip="https://mediaplayer.pearsoncmg.com/assets/secs-ipweb-immune-system-rev"/>
            </a:endParaRPr>
          </a:p>
          <a:p>
            <a:pPr marL="0" indent="0" algn="ctr">
              <a:spcBef>
                <a:spcPts val="0"/>
              </a:spcBef>
              <a:buNone/>
            </a:pPr>
            <a:r>
              <a:rPr lang="en-IN" sz="1200" b="0" i="0" u="sng" strike="noStrike" dirty="0">
                <a:solidFill>
                  <a:srgbClr val="0563C1"/>
                </a:solidFill>
                <a:effectLst/>
                <a:hlinkClick r:id="rId2" tooltip="https://mediaplayer.pearsoncmg.com/assets/secs-ipweb-immune-system-rev"/>
              </a:rPr>
              <a:t>https://mediaplayer.pearsoncmg.com/assets/secs-ipweb-immune-system-rev</a:t>
            </a:r>
            <a:endParaRPr lang="en-US" altLang="en-US" sz="1200" dirty="0">
              <a:solidFill>
                <a:schemeClr val="tx1"/>
              </a:solidFill>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1164762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198000"/>
            <a:ext cx="8229600" cy="1046440"/>
          </a:xfrm>
        </p:spPr>
        <p:txBody>
          <a:bodyPr>
            <a:spAutoFit/>
          </a:bodyPr>
          <a:lstStyle/>
          <a:p>
            <a:pPr marL="0" indent="0"/>
            <a:r>
              <a:rPr lang="en-US" dirty="0">
                <a:latin typeface="Times New Roman"/>
                <a:ea typeface="ＭＳ Ｐゴシック" pitchFamily="34" charset="-128"/>
              </a:rPr>
              <a:t>Developmental Aspects of the Lymphatic System </a:t>
            </a:r>
            <a:r>
              <a:rPr lang="en-US" altLang="en-US" sz="2800" dirty="0">
                <a:latin typeface="Times New Roman"/>
              </a:rPr>
              <a:t>(1 of 2)</a:t>
            </a:r>
            <a:endParaRPr lang="en-US" sz="2800" dirty="0">
              <a:latin typeface="Times New Roman"/>
            </a:endParaRPr>
          </a:p>
        </p:txBody>
      </p:sp>
      <p:sp>
        <p:nvSpPr>
          <p:cNvPr id="4" name="Content Placeholder 3"/>
          <p:cNvSpPr>
            <a:spLocks noGrp="1"/>
          </p:cNvSpPr>
          <p:nvPr>
            <p:ph idx="1"/>
          </p:nvPr>
        </p:nvSpPr>
        <p:spPr>
          <a:xfrm>
            <a:off x="457200" y="1600201"/>
            <a:ext cx="8229600" cy="1577355"/>
          </a:xfrm>
        </p:spPr>
        <p:txBody>
          <a:bodyPr>
            <a:spAutoFit/>
          </a:bodyPr>
          <a:lstStyle/>
          <a:p>
            <a:r>
              <a:rPr lang="en-US" dirty="0"/>
              <a:t>Beginnings of lymphatic vessels and main clusters of lymph nodes seen by week 5 of embryonic development</a:t>
            </a:r>
          </a:p>
          <a:p>
            <a:pPr lvl="1"/>
            <a:r>
              <a:rPr lang="en-US" dirty="0"/>
              <a:t>Arise as </a:t>
            </a:r>
            <a:r>
              <a:rPr lang="en-US" b="1" dirty="0"/>
              <a:t>lymph sacs </a:t>
            </a:r>
            <a:r>
              <a:rPr lang="en-US" dirty="0"/>
              <a:t>from developing veins</a:t>
            </a:r>
          </a:p>
          <a:p>
            <a:pPr lvl="1"/>
            <a:r>
              <a:rPr lang="en-US" dirty="0"/>
              <a:t>Jugular lymph sacs arise </a:t>
            </a:r>
            <a:r>
              <a:rPr lang="en-US" dirty="0">
                <a:sym typeface="Wingdings" charset="0"/>
              </a:rPr>
              <a:t>to form right lymphatic duct and thoracic duct</a:t>
            </a:r>
            <a:endParaRPr lang="en-US" dirty="0"/>
          </a:p>
          <a:p>
            <a:r>
              <a:rPr lang="en-US" dirty="0"/>
              <a:t>Lymphatic organs (except thymus) arise from mesoderm</a:t>
            </a:r>
          </a:p>
        </p:txBody>
      </p:sp>
    </p:spTree>
    <p:extLst>
      <p:ext uri="{BB962C8B-B14F-4D97-AF65-F5344CB8AC3E}">
        <p14:creationId xmlns:p14="http://schemas.microsoft.com/office/powerpoint/2010/main" val="386454086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198000"/>
            <a:ext cx="8229600" cy="1046440"/>
          </a:xfrm>
        </p:spPr>
        <p:txBody>
          <a:bodyPr>
            <a:spAutoFit/>
          </a:bodyPr>
          <a:lstStyle/>
          <a:p>
            <a:pPr marL="0" indent="0"/>
            <a:r>
              <a:rPr lang="en-US" dirty="0">
                <a:latin typeface="Times New Roman"/>
                <a:ea typeface="ＭＳ Ｐゴシック" pitchFamily="34" charset="-128"/>
              </a:rPr>
              <a:t>Developmental Aspects of the Lymphatic System </a:t>
            </a:r>
            <a:r>
              <a:rPr lang="en-US" altLang="en-US" sz="2800" dirty="0">
                <a:latin typeface="Times New Roman"/>
              </a:rPr>
              <a:t>(2 of 2)</a:t>
            </a:r>
            <a:endParaRPr lang="en-US" sz="2800" dirty="0">
              <a:latin typeface="Times New Roman"/>
            </a:endParaRPr>
          </a:p>
        </p:txBody>
      </p:sp>
      <p:sp>
        <p:nvSpPr>
          <p:cNvPr id="4" name="Content Placeholder 3"/>
          <p:cNvSpPr>
            <a:spLocks noGrp="1"/>
          </p:cNvSpPr>
          <p:nvPr>
            <p:ph idx="1"/>
          </p:nvPr>
        </p:nvSpPr>
        <p:spPr>
          <a:xfrm>
            <a:off x="457200" y="1600201"/>
            <a:ext cx="8229600" cy="1808187"/>
          </a:xfrm>
        </p:spPr>
        <p:txBody>
          <a:bodyPr>
            <a:spAutoFit/>
          </a:bodyPr>
          <a:lstStyle/>
          <a:p>
            <a:r>
              <a:rPr lang="en-US" dirty="0"/>
              <a:t>Lymphoid organs (except thymus) develop from mesodermal mesenchymal cells</a:t>
            </a:r>
          </a:p>
          <a:p>
            <a:r>
              <a:rPr lang="en-US" dirty="0"/>
              <a:t>Thymus (endodermal origin) forms as an outgrowth of pharynx </a:t>
            </a:r>
          </a:p>
          <a:p>
            <a:r>
              <a:rPr lang="en-US" dirty="0"/>
              <a:t>Except for spleen and tonsils, lymphoid organs are poorly developed at birth</a:t>
            </a:r>
          </a:p>
          <a:p>
            <a:r>
              <a:rPr lang="en-US" dirty="0"/>
              <a:t>After birth, high numbers of lymphocytes appear; their development parallels maturation of immune system</a:t>
            </a:r>
          </a:p>
        </p:txBody>
      </p:sp>
    </p:spTree>
    <p:extLst>
      <p:ext uri="{BB962C8B-B14F-4D97-AF65-F5344CB8AC3E}">
        <p14:creationId xmlns:p14="http://schemas.microsoft.com/office/powerpoint/2010/main" val="159001152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581" y="753110"/>
            <a:ext cx="8229600" cy="523220"/>
          </a:xfrm>
        </p:spPr>
        <p:txBody>
          <a:bodyPr>
            <a:spAutoFit/>
          </a:bodyPr>
          <a:lstStyle/>
          <a:p>
            <a:r>
              <a:rPr lang="en-US" dirty="0">
                <a:latin typeface="Times New Roman"/>
                <a:ea typeface="Tahoma" panose="020B0604030504040204" pitchFamily="34" charset="0"/>
              </a:rPr>
              <a:t>Copyright</a:t>
            </a:r>
          </a:p>
        </p:txBody>
      </p:sp>
      <p:pic>
        <p:nvPicPr>
          <p:cNvPr id="2" name="Picture 1" descr="This work is protected by United States copyright laws and is provided solely for the use of instructors in teaching their courses and assessing student learning. Dissemination or sale of any part of this work left parenthesis including on the world wide web right parenthesis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6088" y="2134080"/>
            <a:ext cx="8051824" cy="2589840"/>
          </a:xfrm>
          <a:prstGeom prst="rect">
            <a:avLst/>
          </a:prstGeom>
        </p:spPr>
      </p:pic>
    </p:spTree>
    <p:extLst>
      <p:ext uri="{BB962C8B-B14F-4D97-AF65-F5344CB8AC3E}">
        <p14:creationId xmlns:p14="http://schemas.microsoft.com/office/powerpoint/2010/main" val="38922104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198000"/>
            <a:ext cx="8229600" cy="1046440"/>
          </a:xfrm>
        </p:spPr>
        <p:txBody>
          <a:bodyPr>
            <a:spAutoFit/>
          </a:bodyPr>
          <a:lstStyle/>
          <a:p>
            <a:r>
              <a:rPr lang="en-US" dirty="0">
                <a:latin typeface="Times New Roman"/>
              </a:rPr>
              <a:t>Distribution and Structure of Lymphatic Vessels </a:t>
            </a:r>
            <a:r>
              <a:rPr lang="en-US" sz="2800" dirty="0">
                <a:latin typeface="Times New Roman"/>
              </a:rPr>
              <a:t>(2 of 6)</a:t>
            </a:r>
          </a:p>
        </p:txBody>
      </p:sp>
      <p:sp>
        <p:nvSpPr>
          <p:cNvPr id="4" name="Content Placeholder 3"/>
          <p:cNvSpPr>
            <a:spLocks noGrp="1"/>
          </p:cNvSpPr>
          <p:nvPr>
            <p:ph idx="1"/>
          </p:nvPr>
        </p:nvSpPr>
        <p:spPr>
          <a:xfrm>
            <a:off x="457581" y="1643126"/>
            <a:ext cx="8229600" cy="1538883"/>
          </a:xfrm>
        </p:spPr>
        <p:txBody>
          <a:bodyPr>
            <a:spAutoFit/>
          </a:bodyPr>
          <a:lstStyle/>
          <a:p>
            <a:r>
              <a:rPr lang="en-US" b="1" dirty="0">
                <a:latin typeface="Arial"/>
              </a:rPr>
              <a:t>Lymphatic capillaries (cont.)</a:t>
            </a:r>
            <a:endParaRPr lang="en-US" dirty="0">
              <a:latin typeface="Arial"/>
            </a:endParaRPr>
          </a:p>
          <a:p>
            <a:pPr lvl="1"/>
            <a:r>
              <a:rPr lang="en-US" dirty="0">
                <a:latin typeface="Arial"/>
              </a:rPr>
              <a:t>Similar to blood capillaries, but more permeable</a:t>
            </a:r>
          </a:p>
          <a:p>
            <a:pPr lvl="1"/>
            <a:r>
              <a:rPr lang="en-US" dirty="0">
                <a:latin typeface="Arial"/>
              </a:rPr>
              <a:t>Can take up larger molecules and particles that blood capillaries cannot</a:t>
            </a:r>
          </a:p>
          <a:p>
            <a:pPr lvl="2"/>
            <a:r>
              <a:rPr lang="en-US" dirty="0">
                <a:latin typeface="Arial"/>
              </a:rPr>
              <a:t>Example: proteins, cell debris, pathogens, and cancer cells</a:t>
            </a:r>
          </a:p>
          <a:p>
            <a:pPr lvl="2"/>
            <a:r>
              <a:rPr lang="en-US" dirty="0">
                <a:latin typeface="Arial"/>
              </a:rPr>
              <a:t>Can act as route for pathogens or cancer cells to travel throughout body</a:t>
            </a:r>
          </a:p>
        </p:txBody>
      </p:sp>
    </p:spTree>
    <p:extLst>
      <p:ext uri="{BB962C8B-B14F-4D97-AF65-F5344CB8AC3E}">
        <p14:creationId xmlns:p14="http://schemas.microsoft.com/office/powerpoint/2010/main" val="13146037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152400"/>
            <a:ext cx="8229600" cy="1097280"/>
          </a:xfrm>
        </p:spPr>
        <p:txBody>
          <a:bodyPr/>
          <a:lstStyle/>
          <a:p>
            <a:r>
              <a:rPr lang="en-US" dirty="0">
                <a:latin typeface="Times New Roman"/>
              </a:rPr>
              <a:t>Distribution and Special Features of Lymphatic Capillaries </a:t>
            </a:r>
            <a:r>
              <a:rPr lang="en-US" sz="2800" dirty="0">
                <a:latin typeface="Times New Roman"/>
              </a:rPr>
              <a:t>(1 of 2)</a:t>
            </a:r>
          </a:p>
        </p:txBody>
      </p:sp>
      <p:pic>
        <p:nvPicPr>
          <p:cNvPr id="6" name="Picture 5" descr="- Part (a) is a two part illustration showing the structural relationship between a capillary bed of  the blood vascular system and lymphatic capillaries.&#10; - Top illustration shows circulatory system as a loop with heart in middle at one end and capillary bed in middle in opposite side.  Lymphatic system is shown as a connection  between capillary bed and heart.  Labels include blood capillaries, lymphatic capillary,  collecting lymphatic vessels with valves, lymph node, lymphatic trunk, lymphatic duct, lymphatic system.&#10; - Bottom illustration is a close up of vascular capillary bed section of top illustration showing the tight relationship vascular capillaries have with lymphatic capillaries.&#10;"/>
          <p:cNvPicPr>
            <a:picLocks noChangeAspect="1"/>
          </p:cNvPicPr>
          <p:nvPr/>
        </p:nvPicPr>
        <p:blipFill rotWithShape="1">
          <a:blip r:embed="rId3">
            <a:extLst>
              <a:ext uri="{28A0092B-C50C-407E-A947-70E740481C1C}">
                <a14:useLocalDpi xmlns:a14="http://schemas.microsoft.com/office/drawing/2010/main" val="0"/>
              </a:ext>
            </a:extLst>
          </a:blip>
          <a:srcRect b="1824"/>
          <a:stretch/>
        </p:blipFill>
        <p:spPr>
          <a:xfrm>
            <a:off x="3345294" y="1371600"/>
            <a:ext cx="2453412" cy="4267200"/>
          </a:xfrm>
          <a:prstGeom prst="rect">
            <a:avLst/>
          </a:prstGeom>
        </p:spPr>
      </p:pic>
      <p:sp>
        <p:nvSpPr>
          <p:cNvPr id="7" name="Content Placeholder 6"/>
          <p:cNvSpPr>
            <a:spLocks noGrp="1"/>
          </p:cNvSpPr>
          <p:nvPr>
            <p:ph sz="quarter" idx="13"/>
          </p:nvPr>
        </p:nvSpPr>
        <p:spPr>
          <a:xfrm>
            <a:off x="457581" y="5943600"/>
            <a:ext cx="8458200" cy="246221"/>
          </a:xfrm>
        </p:spPr>
        <p:txBody>
          <a:bodyPr/>
          <a:lstStyle/>
          <a:p>
            <a:r>
              <a:rPr lang="en-US" b="1" dirty="0">
                <a:solidFill>
                  <a:srgbClr val="007FA3"/>
                </a:solidFill>
                <a:latin typeface="Arial"/>
                <a:ea typeface="+mj-ea"/>
                <a:cs typeface="Times New Roman" panose="02020603050405020304" pitchFamily="18" charset="0"/>
              </a:rPr>
              <a:t>Figure 20.1a </a:t>
            </a:r>
            <a:r>
              <a:rPr lang="en-US" dirty="0">
                <a:latin typeface="Arial"/>
              </a:rPr>
              <a:t>Distribution and special features of lymphatic capillaries.</a:t>
            </a:r>
          </a:p>
        </p:txBody>
      </p:sp>
    </p:spTree>
    <p:extLst>
      <p:ext uri="{BB962C8B-B14F-4D97-AF65-F5344CB8AC3E}">
        <p14:creationId xmlns:p14="http://schemas.microsoft.com/office/powerpoint/2010/main" val="31743405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198000"/>
            <a:ext cx="8229600" cy="1046440"/>
          </a:xfrm>
        </p:spPr>
        <p:txBody>
          <a:bodyPr>
            <a:spAutoFit/>
          </a:bodyPr>
          <a:lstStyle/>
          <a:p>
            <a:r>
              <a:rPr lang="en-US" dirty="0">
                <a:latin typeface="Times New Roman"/>
              </a:rPr>
              <a:t>Distribution and Structure of Lymphatic Vessels </a:t>
            </a:r>
            <a:r>
              <a:rPr lang="en-US" sz="2800" dirty="0">
                <a:latin typeface="Times New Roman"/>
              </a:rPr>
              <a:t>(3 of 6)</a:t>
            </a:r>
          </a:p>
        </p:txBody>
      </p:sp>
      <p:sp>
        <p:nvSpPr>
          <p:cNvPr id="4" name="Content Placeholder 3"/>
          <p:cNvSpPr>
            <a:spLocks noGrp="1"/>
          </p:cNvSpPr>
          <p:nvPr>
            <p:ph idx="1"/>
          </p:nvPr>
        </p:nvSpPr>
        <p:spPr>
          <a:xfrm>
            <a:off x="457581" y="1643126"/>
            <a:ext cx="8229600" cy="2354491"/>
          </a:xfrm>
        </p:spPr>
        <p:txBody>
          <a:bodyPr>
            <a:spAutoFit/>
          </a:bodyPr>
          <a:lstStyle/>
          <a:p>
            <a:pPr>
              <a:spcBef>
                <a:spcPts val="500"/>
              </a:spcBef>
            </a:pPr>
            <a:r>
              <a:rPr lang="en-US" b="1" dirty="0">
                <a:latin typeface="Arial"/>
              </a:rPr>
              <a:t>Lymphatic capillaries (cont.)</a:t>
            </a:r>
            <a:endParaRPr lang="en-US" dirty="0">
              <a:latin typeface="Arial"/>
            </a:endParaRPr>
          </a:p>
          <a:p>
            <a:pPr lvl="1">
              <a:spcBef>
                <a:spcPts val="500"/>
              </a:spcBef>
            </a:pPr>
            <a:r>
              <a:rPr lang="en-US" dirty="0">
                <a:latin typeface="Arial"/>
              </a:rPr>
              <a:t>Increased permeability due to two specialized structures</a:t>
            </a:r>
          </a:p>
          <a:p>
            <a:pPr marL="1371600" lvl="2" indent="-457200">
              <a:spcBef>
                <a:spcPts val="500"/>
              </a:spcBef>
              <a:buFont typeface="+mj-lt"/>
              <a:buAutoNum type="arabicPeriod"/>
            </a:pPr>
            <a:r>
              <a:rPr lang="en-US" dirty="0">
                <a:latin typeface="Arial"/>
              </a:rPr>
              <a:t>Endothelial cells overlap loosely to form one-way </a:t>
            </a:r>
            <a:r>
              <a:rPr lang="en-US" i="1" dirty="0">
                <a:latin typeface="Arial"/>
              </a:rPr>
              <a:t>minivalves</a:t>
            </a:r>
          </a:p>
          <a:p>
            <a:pPr marL="1371600" lvl="2" indent="-457200">
              <a:spcBef>
                <a:spcPts val="500"/>
              </a:spcBef>
              <a:buFont typeface="+mj-lt"/>
              <a:buAutoNum type="arabicPeriod"/>
            </a:pPr>
            <a:r>
              <a:rPr lang="en-US" dirty="0">
                <a:latin typeface="Arial"/>
              </a:rPr>
              <a:t>Minivalves are anchored by collagen filaments to matrix, so increases in ECF volume opens minivalves even more</a:t>
            </a:r>
          </a:p>
          <a:p>
            <a:pPr lvl="3">
              <a:spcBef>
                <a:spcPts val="500"/>
              </a:spcBef>
            </a:pPr>
            <a:r>
              <a:rPr lang="en-US" dirty="0">
                <a:latin typeface="Arial"/>
              </a:rPr>
              <a:t>Decreases in ECF cause minivalves to close</a:t>
            </a:r>
          </a:p>
          <a:p>
            <a:pPr lvl="1">
              <a:spcBef>
                <a:spcPts val="500"/>
              </a:spcBef>
            </a:pPr>
            <a:r>
              <a:rPr lang="en-US" b="1" dirty="0">
                <a:latin typeface="Arial"/>
              </a:rPr>
              <a:t>Lacteals</a:t>
            </a:r>
            <a:r>
              <a:rPr lang="en-US" dirty="0">
                <a:latin typeface="Arial"/>
              </a:rPr>
              <a:t>: specialized lymph capillaries present in intestinal mucosa</a:t>
            </a:r>
          </a:p>
          <a:p>
            <a:pPr lvl="2">
              <a:spcBef>
                <a:spcPts val="500"/>
              </a:spcBef>
            </a:pPr>
            <a:r>
              <a:rPr lang="en-US" dirty="0">
                <a:latin typeface="Arial"/>
              </a:rPr>
              <a:t>Absorb digested fat and deliver fatty lymph (</a:t>
            </a:r>
            <a:r>
              <a:rPr lang="en-US" b="1" dirty="0">
                <a:latin typeface="Arial"/>
              </a:rPr>
              <a:t>chyle</a:t>
            </a:r>
            <a:r>
              <a:rPr lang="en-US" dirty="0">
                <a:latin typeface="Arial"/>
              </a:rPr>
              <a:t>) to the blood</a:t>
            </a:r>
          </a:p>
        </p:txBody>
      </p:sp>
    </p:spTree>
    <p:extLst>
      <p:ext uri="{BB962C8B-B14F-4D97-AF65-F5344CB8AC3E}">
        <p14:creationId xmlns:p14="http://schemas.microsoft.com/office/powerpoint/2010/main" val="741674334"/>
      </p:ext>
    </p:extLst>
  </p:cSld>
  <p:clrMapOvr>
    <a:masterClrMapping/>
  </p:clrMapOvr>
</p:sld>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1261</TotalTime>
  <Words>3033</Words>
  <Application>Microsoft Office PowerPoint</Application>
  <PresentationFormat>On-screen Show (4:3)</PresentationFormat>
  <Paragraphs>390</Paragraphs>
  <Slides>67</Slides>
  <Notes>63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67</vt:i4>
      </vt:variant>
    </vt:vector>
  </HeadingPairs>
  <TitlesOfParts>
    <vt:vector size="74" baseType="lpstr">
      <vt:lpstr>Arial</vt:lpstr>
      <vt:lpstr>Calibri</vt:lpstr>
      <vt:lpstr>Tahoma</vt:lpstr>
      <vt:lpstr>Times New Roman</vt:lpstr>
      <vt:lpstr>Verdana</vt:lpstr>
      <vt:lpstr>Wingdings</vt:lpstr>
      <vt:lpstr>508 Lecture</vt:lpstr>
      <vt:lpstr>Human Anatomy and Physiology</vt:lpstr>
      <vt:lpstr>Why This Matters</vt:lpstr>
      <vt:lpstr>Video: Why This Matters (Career Connection)</vt:lpstr>
      <vt:lpstr>Lymphatic System and Lymphoid Organs  and Tissues</vt:lpstr>
      <vt:lpstr>20.1 Lymphatic System</vt:lpstr>
      <vt:lpstr>Distribution and Structure of Lymphatic Vessels (1 of 6)</vt:lpstr>
      <vt:lpstr>Distribution and Structure of Lymphatic Vessels (2 of 6)</vt:lpstr>
      <vt:lpstr>Distribution and Special Features of Lymphatic Capillaries (1 of 2)</vt:lpstr>
      <vt:lpstr>Distribution and Structure of Lymphatic Vessels (3 of 6)</vt:lpstr>
      <vt:lpstr>Distribution and Special Features of Lymphatic Capillaries (2 of 2)</vt:lpstr>
      <vt:lpstr>Distribution and Structure of Lymphatic Vessels (4 of 6)</vt:lpstr>
      <vt:lpstr>Distribution and Structure of Lymphatic Vessels (5 of 6)</vt:lpstr>
      <vt:lpstr>Distribution and Structure of Lymphatic Vessels (6 of 6)</vt:lpstr>
      <vt:lpstr>Major Lymphatic Trunks and Ducts</vt:lpstr>
      <vt:lpstr>The Lymphatic System (1 of 2)</vt:lpstr>
      <vt:lpstr>Clinical – Homeostatic Imbalance 20.1 </vt:lpstr>
      <vt:lpstr>Lymph Transport</vt:lpstr>
      <vt:lpstr>Clinical – Homeostatic Imbalance 20.2 </vt:lpstr>
      <vt:lpstr>20.2 Lymphoid Cells, Tissues, and Organs</vt:lpstr>
      <vt:lpstr>Lymphoid Cells (1 of 3)</vt:lpstr>
      <vt:lpstr>Lymphoid Cells (2 of 3)</vt:lpstr>
      <vt:lpstr>Lymphoid Cells (3 of 3)</vt:lpstr>
      <vt:lpstr>Reticular Connective Tissue in a Human Lymph Node</vt:lpstr>
      <vt:lpstr>Lymphoid Tissue</vt:lpstr>
      <vt:lpstr>Lymphoid Organs (1 of 6)</vt:lpstr>
      <vt:lpstr>Lymphoid Organs (2 of 6)</vt:lpstr>
      <vt:lpstr>Lymphoid Organs (3 of 6)</vt:lpstr>
      <vt:lpstr>Lymphoid Organs (4 of 6)</vt:lpstr>
      <vt:lpstr>20.3 Lymph Nodes (1 of 2)</vt:lpstr>
      <vt:lpstr>The Lymphatic System (2 of 2)</vt:lpstr>
      <vt:lpstr>20.3 Lymph Nodes (2 of 2)</vt:lpstr>
      <vt:lpstr>Structure of a Lymph Node (1 of 3)</vt:lpstr>
      <vt:lpstr>Structure of a Lymph Node (2 of 3)</vt:lpstr>
      <vt:lpstr>Structure of a Lymph Node (3 of 3)</vt:lpstr>
      <vt:lpstr>Lymph Node (1 of 3)</vt:lpstr>
      <vt:lpstr>Lymph Node (2 of 3)</vt:lpstr>
      <vt:lpstr>Circulation in the Lymph Nodes</vt:lpstr>
      <vt:lpstr>Lymph Node (3 of 3)</vt:lpstr>
      <vt:lpstr>Clinical – Homeostatic Imbalance 20.3  (1 of 2)</vt:lpstr>
      <vt:lpstr>Clinical – Homeostatic Imbalance 20.3  (2 of 2)</vt:lpstr>
      <vt:lpstr>20.4 Spleen (1 of 3)</vt:lpstr>
      <vt:lpstr>Lymphoid Organs (5 of 6)</vt:lpstr>
      <vt:lpstr>The Spleen (1 of 4)</vt:lpstr>
      <vt:lpstr>The Spleen (2 of 4)</vt:lpstr>
      <vt:lpstr>20.4 Spleen (2 of 3)</vt:lpstr>
      <vt:lpstr>20.4 Spleen (3 of 3)</vt:lpstr>
      <vt:lpstr>The Spleen (3 of 4)</vt:lpstr>
      <vt:lpstr>The Spleen (4 of 4)</vt:lpstr>
      <vt:lpstr>Clinical – Homeostatic Imbalance 20.4  (1 of 2)</vt:lpstr>
      <vt:lpstr>Clinical – Homeostatic Imbalance 20.4  (2 of 2)</vt:lpstr>
      <vt:lpstr>20.5 MALT</vt:lpstr>
      <vt:lpstr>Tonsils (1 of 2)</vt:lpstr>
      <vt:lpstr>Tonsils (2 of 2)</vt:lpstr>
      <vt:lpstr>Histology of the Palatine Tonsil</vt:lpstr>
      <vt:lpstr>Peyer’s Patches</vt:lpstr>
      <vt:lpstr>Peyer’s Patch (Aggregated Lymphoid Nodules)</vt:lpstr>
      <vt:lpstr>Appendix</vt:lpstr>
      <vt:lpstr>Lymphoid Organs (6 of 6)</vt:lpstr>
      <vt:lpstr>20.6 Thymus (1 of 3)</vt:lpstr>
      <vt:lpstr>20.6 Thymus (2 of 3)</vt:lpstr>
      <vt:lpstr>20.6 Thymus (3 of 3)</vt:lpstr>
      <vt:lpstr>The Thymus</vt:lpstr>
      <vt:lpstr>Table 20.1 Summary of Lymphoid Organs and Tissues</vt:lpstr>
      <vt:lpstr>IP Anatomy Review Animation: Immune </vt:lpstr>
      <vt:lpstr>Developmental Aspects of the Lymphatic System (1 of 2)</vt:lpstr>
      <vt:lpstr>Developmental Aspects of the Lymphatic System (2 of 2)</vt:lpstr>
      <vt:lpstr>Copyright</vt:lpstr>
    </vt:vector>
  </TitlesOfParts>
  <Company>Integra Software Services Pvt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Anatomy and Physiology, Eleventh Edition</dc:title>
  <dc:subject>Anatomy and Physiology</dc:subject>
  <dc:creator>Elaine N.Marieb and Katja Hoehn</dc:creator>
  <cp:keywords>Anatomy,Physiology</cp:keywords>
  <cp:lastModifiedBy>Chiranjeevi, Kumar</cp:lastModifiedBy>
  <cp:revision>465</cp:revision>
  <dcterms:created xsi:type="dcterms:W3CDTF">2014-07-14T20:04:21Z</dcterms:created>
  <dcterms:modified xsi:type="dcterms:W3CDTF">2021-06-02T15:04:12Z</dcterms:modified>
</cp:coreProperties>
</file>