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648" r:id="rId2"/>
    <p:sldId id="507" r:id="rId3"/>
    <p:sldId id="568" r:id="rId4"/>
    <p:sldId id="569" r:id="rId5"/>
    <p:sldId id="419" r:id="rId6"/>
    <p:sldId id="570" r:id="rId7"/>
    <p:sldId id="571" r:id="rId8"/>
    <p:sldId id="459" r:id="rId9"/>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86" r:id="rId24"/>
    <p:sldId id="587" r:id="rId25"/>
    <p:sldId id="588" r:id="rId26"/>
    <p:sldId id="589" r:id="rId27"/>
    <p:sldId id="590" r:id="rId28"/>
    <p:sldId id="591" r:id="rId29"/>
    <p:sldId id="592" r:id="rId30"/>
    <p:sldId id="593" r:id="rId31"/>
    <p:sldId id="594" r:id="rId32"/>
    <p:sldId id="595" r:id="rId33"/>
    <p:sldId id="596" r:id="rId34"/>
    <p:sldId id="597" r:id="rId35"/>
    <p:sldId id="598" r:id="rId36"/>
    <p:sldId id="599" r:id="rId37"/>
    <p:sldId id="600" r:id="rId38"/>
    <p:sldId id="601" r:id="rId39"/>
    <p:sldId id="602" r:id="rId40"/>
    <p:sldId id="603" r:id="rId41"/>
    <p:sldId id="604" r:id="rId42"/>
    <p:sldId id="605" r:id="rId43"/>
    <p:sldId id="606" r:id="rId44"/>
    <p:sldId id="607" r:id="rId45"/>
    <p:sldId id="608" r:id="rId46"/>
    <p:sldId id="609" r:id="rId47"/>
    <p:sldId id="610" r:id="rId48"/>
    <p:sldId id="611" r:id="rId49"/>
    <p:sldId id="612" r:id="rId50"/>
    <p:sldId id="613" r:id="rId51"/>
    <p:sldId id="614" r:id="rId52"/>
    <p:sldId id="615" r:id="rId53"/>
    <p:sldId id="616" r:id="rId54"/>
    <p:sldId id="617" r:id="rId55"/>
    <p:sldId id="618" r:id="rId56"/>
    <p:sldId id="619" r:id="rId57"/>
    <p:sldId id="620" r:id="rId58"/>
    <p:sldId id="621" r:id="rId59"/>
    <p:sldId id="622" r:id="rId60"/>
    <p:sldId id="623" r:id="rId61"/>
    <p:sldId id="624" r:id="rId62"/>
    <p:sldId id="625" r:id="rId63"/>
    <p:sldId id="626" r:id="rId64"/>
    <p:sldId id="627" r:id="rId65"/>
    <p:sldId id="628" r:id="rId66"/>
    <p:sldId id="629" r:id="rId67"/>
    <p:sldId id="630" r:id="rId68"/>
    <p:sldId id="631" r:id="rId69"/>
    <p:sldId id="632" r:id="rId70"/>
    <p:sldId id="633" r:id="rId71"/>
    <p:sldId id="634" r:id="rId72"/>
    <p:sldId id="635" r:id="rId73"/>
    <p:sldId id="636" r:id="rId74"/>
    <p:sldId id="637" r:id="rId75"/>
    <p:sldId id="638" r:id="rId76"/>
    <p:sldId id="639" r:id="rId77"/>
    <p:sldId id="640" r:id="rId78"/>
    <p:sldId id="641" r:id="rId79"/>
    <p:sldId id="642" r:id="rId80"/>
    <p:sldId id="643" r:id="rId81"/>
    <p:sldId id="644" r:id="rId82"/>
    <p:sldId id="647"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984">
          <p15:clr>
            <a:srgbClr val="A4A3A4"/>
          </p15:clr>
        </p15:guide>
        <p15:guide id="4" orient="horz" pos="747">
          <p15:clr>
            <a:srgbClr val="A4A3A4"/>
          </p15:clr>
        </p15:guide>
        <p15:guide id="5" orient="horz" pos="432">
          <p15:clr>
            <a:srgbClr val="A4A3A4"/>
          </p15:clr>
        </p15:guide>
        <p15:guide id="6" orient="horz" pos="288">
          <p15:clr>
            <a:srgbClr val="A4A3A4"/>
          </p15:clr>
        </p15:guide>
        <p15:guide id="7" pos="28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6796" autoAdjust="0"/>
  </p:normalViewPr>
  <p:slideViewPr>
    <p:cSldViewPr>
      <p:cViewPr>
        <p:scale>
          <a:sx n="110" d="100"/>
          <a:sy n="110" d="100"/>
        </p:scale>
        <p:origin x="-1560" y="-156"/>
      </p:cViewPr>
      <p:guideLst>
        <p:guide orient="horz" pos="2160"/>
        <p:guide orient="horz" pos="3984"/>
        <p:guide orient="horz" pos="747"/>
        <p:guide orient="horz" pos="432"/>
        <p:guide orient="horz" pos="288"/>
        <p:guide pos="2880"/>
        <p:guide pos="288"/>
        <p:guide pos="5472"/>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85" d="100"/>
          <a:sy n="85" d="100"/>
        </p:scale>
        <p:origin x="-32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01198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12/3/2018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2514600"/>
            <a:ext cx="3657600" cy="685800"/>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838199"/>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7924800" cy="381000"/>
          </a:xfrm>
        </p:spPr>
        <p:txBody>
          <a:bodyPr/>
          <a:lstStyle/>
          <a:p>
            <a:pPr lvl="0"/>
            <a:r>
              <a:rPr lang="en-US" dirty="0" smtClean="0"/>
              <a:t>Click to edit Master text styles</a:t>
            </a:r>
          </a:p>
        </p:txBody>
      </p:sp>
      <p:sp>
        <p:nvSpPr>
          <p:cNvPr id="13" name="Text Placeholder 14"/>
          <p:cNvSpPr>
            <a:spLocks noGrp="1"/>
          </p:cNvSpPr>
          <p:nvPr>
            <p:ph type="body" sz="quarter" idx="18"/>
          </p:nvPr>
        </p:nvSpPr>
        <p:spPr>
          <a:xfrm>
            <a:off x="2895600" y="6429375"/>
            <a:ext cx="5867400" cy="2762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4130679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12/3/2018</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253361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12/3/2018</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2019, 2016, 2013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Pearson Education, Inc.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All Rights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06370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12/3/2018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12/3/2018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25979"/>
            <a:ext cx="8686800" cy="246221"/>
          </a:xfrm>
        </p:spPr>
        <p:txBody>
          <a:bodyPr>
            <a:spAutoFit/>
          </a:bodyPr>
          <a:lstStyle>
            <a:lvl1pPr marL="0" indent="0">
              <a:buNone/>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29442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12/3/2018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3" r:id="rId5"/>
    <p:sldLayoutId id="2147483659" r:id="rId6"/>
    <p:sldLayoutId id="2147483658" r:id="rId7"/>
    <p:sldLayoutId id="2147483660" r:id="rId8"/>
    <p:sldLayoutId id="2147483651" r:id="rId9"/>
    <p:sldLayoutId id="2147483654" r:id="rId10"/>
    <p:sldLayoutId id="2147483655" r:id="rId11"/>
    <p:sldLayoutId id="2147483666" r:id="rId12"/>
    <p:sldLayoutId id="2147483670" r:id="rId13"/>
    <p:sldLayoutId id="2147483671"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a:t>
            </a:r>
            <a:r>
              <a:rPr lang="en-US" sz="2000" dirty="0" smtClean="0">
                <a:latin typeface="+mn-lt"/>
                <a:ea typeface="+mj-ea"/>
                <a:cs typeface="Times New Roman" panose="02020603050405020304" pitchFamily="18" charset="0"/>
              </a:rPr>
              <a:t>Edition</a:t>
            </a:r>
            <a:endParaRPr lang="en-US" sz="2000" dirty="0">
              <a:latin typeface="+mn-lt"/>
              <a:ea typeface="+mj-ea"/>
              <a:cs typeface="Times New Roman" panose="02020603050405020304" pitchFamily="18" charset="0"/>
            </a:endParaRP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a:t>
            </a:r>
            <a:r>
              <a:rPr lang="en-US" sz="3000" dirty="0" smtClean="0">
                <a:solidFill>
                  <a:schemeClr val="tx1"/>
                </a:solidFill>
                <a:latin typeface="+mj-lt"/>
                <a:cs typeface="Calibri" panose="020F0502020204030204" pitchFamily="34" charset="0"/>
              </a:rPr>
              <a:t>19 </a:t>
            </a:r>
            <a:r>
              <a:rPr lang="en-US" sz="3000" dirty="0">
                <a:solidFill>
                  <a:schemeClr val="tx1"/>
                </a:solidFill>
                <a:latin typeface="+mj-lt"/>
                <a:cs typeface="Calibri" panose="020F0502020204030204" pitchFamily="34" charset="0"/>
              </a:rPr>
              <a:t>Part </a:t>
            </a:r>
            <a:r>
              <a:rPr lang="en-US" sz="3000" dirty="0" smtClean="0">
                <a:solidFill>
                  <a:schemeClr val="tx1"/>
                </a:solidFill>
                <a:latin typeface="+mj-lt"/>
                <a:cs typeface="Calibri" panose="020F0502020204030204" pitchFamily="34" charset="0"/>
              </a:rPr>
              <a:t>C</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0693"/>
            <a:ext cx="3657600" cy="677108"/>
          </a:xfrm>
        </p:spPr>
        <p:txBody>
          <a:bodyPr wrap="square">
            <a:spAutoFit/>
          </a:bodyPr>
          <a:lstStyle/>
          <a:p>
            <a:r>
              <a:rPr lang="en-IN" sz="2200" dirty="0"/>
              <a:t>The Cardiovascular System</a:t>
            </a:r>
            <a:r>
              <a:rPr lang="en-IN" sz="2200" dirty="0" smtClean="0"/>
              <a:t>: </a:t>
            </a:r>
          </a:p>
          <a:p>
            <a:r>
              <a:rPr lang="en-IN" sz="2200" dirty="0" smtClean="0"/>
              <a:t>Blood Vessels</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a:t>
            </a:r>
            <a:r>
              <a:rPr lang="en-US" sz="1200" dirty="0" smtClean="0">
                <a:latin typeface="Arial" panose="020B0604020202020204" pitchFamily="34" charset="0"/>
                <a:ea typeface="ＭＳ Ｐゴシック" pitchFamily="-108" charset="-128"/>
                <a:cs typeface="ＭＳ Ｐゴシック" pitchFamily="-108" charset="-128"/>
              </a:rPr>
              <a:t>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2019, 2016, 2013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Pearson Education, Inc.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All Rights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3284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136086" cy="1046440"/>
          </a:xfrm>
        </p:spPr>
        <p:txBody>
          <a:bodyPr wrap="square">
            <a:spAutoFit/>
          </a:bodyPr>
          <a:lstStyle/>
          <a:p>
            <a:r>
              <a:rPr lang="en-US" dirty="0">
                <a:latin typeface="Times New Roman"/>
              </a:rPr>
              <a:t>Autoregulation: Intrinsic (</a:t>
            </a:r>
            <a:r>
              <a:rPr lang="en-US" dirty="0" smtClean="0">
                <a:latin typeface="Times New Roman"/>
              </a:rPr>
              <a:t>Local) Regulation </a:t>
            </a:r>
            <a:r>
              <a:rPr lang="en-US" dirty="0">
                <a:latin typeface="Times New Roman"/>
              </a:rPr>
              <a:t>of Blood </a:t>
            </a:r>
            <a:r>
              <a:rPr lang="en-US" dirty="0" smtClean="0">
                <a:latin typeface="Times New Roman"/>
              </a:rPr>
              <a:t>Flow</a:t>
            </a:r>
            <a:r>
              <a:rPr lang="en-US" b="0" dirty="0" smtClean="0">
                <a:latin typeface="Times New Roman"/>
              </a:rPr>
              <a:t> </a:t>
            </a:r>
            <a:r>
              <a:rPr lang="en-US" sz="2800" dirty="0">
                <a:latin typeface="Times New Roman"/>
              </a:rPr>
              <a:t>(3 of 5)</a:t>
            </a:r>
          </a:p>
        </p:txBody>
      </p:sp>
      <p:sp>
        <p:nvSpPr>
          <p:cNvPr id="4" name="Content Placeholder 3"/>
          <p:cNvSpPr>
            <a:spLocks noGrp="1"/>
          </p:cNvSpPr>
          <p:nvPr>
            <p:ph idx="1"/>
          </p:nvPr>
        </p:nvSpPr>
        <p:spPr>
          <a:xfrm>
            <a:off x="457581" y="1643126"/>
            <a:ext cx="8229600" cy="1461939"/>
          </a:xfrm>
        </p:spPr>
        <p:txBody>
          <a:bodyPr>
            <a:spAutoFit/>
          </a:bodyPr>
          <a:lstStyle/>
          <a:p>
            <a:r>
              <a:rPr lang="en-US" b="1" dirty="0">
                <a:latin typeface="Arial"/>
              </a:rPr>
              <a:t>Metabolic </a:t>
            </a:r>
            <a:r>
              <a:rPr lang="en-US" b="1" dirty="0" smtClean="0">
                <a:latin typeface="Arial"/>
              </a:rPr>
              <a:t>controls </a:t>
            </a:r>
            <a:r>
              <a:rPr lang="en-US" b="1" dirty="0"/>
              <a:t>(cont.)</a:t>
            </a:r>
            <a:endParaRPr lang="en-US" b="1" dirty="0">
              <a:latin typeface="Arial"/>
            </a:endParaRPr>
          </a:p>
          <a:p>
            <a:pPr lvl="2"/>
            <a:r>
              <a:rPr lang="en-US" b="1" dirty="0">
                <a:latin typeface="Arial"/>
              </a:rPr>
              <a:t>Endothelins</a:t>
            </a:r>
            <a:r>
              <a:rPr lang="en-US" dirty="0">
                <a:latin typeface="Arial"/>
              </a:rPr>
              <a:t>, also released from endothelium, are potent vasoconstrictors</a:t>
            </a:r>
          </a:p>
          <a:p>
            <a:pPr lvl="2"/>
            <a:r>
              <a:rPr lang="en-US" dirty="0">
                <a:latin typeface="Times New Roman" panose="02020603050405020304" pitchFamily="18" charset="0"/>
                <a:cs typeface="Times New Roman" panose="02020603050405020304" pitchFamily="18" charset="0"/>
              </a:rPr>
              <a:t>NO</a:t>
            </a:r>
            <a:r>
              <a:rPr lang="en-US" dirty="0">
                <a:latin typeface="Arial"/>
              </a:rPr>
              <a:t> and endothelins are usually balanced unless blood flow is inadequate, in which case </a:t>
            </a:r>
            <a:r>
              <a:rPr lang="en-US" dirty="0">
                <a:latin typeface="Times New Roman" panose="02020603050405020304" pitchFamily="18" charset="0"/>
                <a:cs typeface="Times New Roman" panose="02020603050405020304" pitchFamily="18" charset="0"/>
              </a:rPr>
              <a:t>NO</a:t>
            </a:r>
            <a:r>
              <a:rPr lang="en-US" dirty="0">
                <a:latin typeface="Arial"/>
              </a:rPr>
              <a:t> wins control, causing vasodilation</a:t>
            </a:r>
          </a:p>
          <a:p>
            <a:pPr lvl="1"/>
            <a:r>
              <a:rPr lang="en-US" dirty="0">
                <a:latin typeface="Arial"/>
              </a:rPr>
              <a:t>Inflammatory chemicals can also cause </a:t>
            </a:r>
            <a:r>
              <a:rPr lang="en-US" dirty="0" smtClean="0">
                <a:latin typeface="Arial"/>
              </a:rPr>
              <a:t>vasodilation</a:t>
            </a:r>
            <a:endParaRPr lang="en-US" dirty="0">
              <a:latin typeface="Arial"/>
            </a:endParaRPr>
          </a:p>
        </p:txBody>
      </p:sp>
    </p:spTree>
    <p:extLst>
      <p:ext uri="{BB962C8B-B14F-4D97-AF65-F5344CB8AC3E}">
        <p14:creationId xmlns:p14="http://schemas.microsoft.com/office/powerpoint/2010/main" val="287285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153019" cy="1046440"/>
          </a:xfrm>
        </p:spPr>
        <p:txBody>
          <a:bodyPr wrap="square">
            <a:spAutoFit/>
          </a:bodyPr>
          <a:lstStyle/>
          <a:p>
            <a:r>
              <a:rPr lang="en-US" dirty="0">
                <a:latin typeface="Times New Roman"/>
              </a:rPr>
              <a:t>Autoregulation: Intrinsic (</a:t>
            </a:r>
            <a:r>
              <a:rPr lang="en-US" dirty="0" smtClean="0">
                <a:latin typeface="Times New Roman"/>
              </a:rPr>
              <a:t>Local) Regulation </a:t>
            </a:r>
            <a:r>
              <a:rPr lang="en-US" dirty="0">
                <a:latin typeface="Times New Roman"/>
              </a:rPr>
              <a:t>of Blood </a:t>
            </a:r>
            <a:r>
              <a:rPr lang="en-US" dirty="0" smtClean="0">
                <a:latin typeface="Times New Roman"/>
              </a:rPr>
              <a:t>Flow</a:t>
            </a:r>
            <a:r>
              <a:rPr lang="en-US" b="0" dirty="0" smtClean="0">
                <a:latin typeface="Times New Roman"/>
              </a:rPr>
              <a:t> </a:t>
            </a:r>
            <a:r>
              <a:rPr lang="en-US" sz="2800" dirty="0">
                <a:latin typeface="Times New Roman"/>
              </a:rPr>
              <a:t>(4 of 5)</a:t>
            </a:r>
          </a:p>
        </p:txBody>
      </p:sp>
      <p:sp>
        <p:nvSpPr>
          <p:cNvPr id="4" name="Content Placeholder 3"/>
          <p:cNvSpPr>
            <a:spLocks noGrp="1"/>
          </p:cNvSpPr>
          <p:nvPr>
            <p:ph idx="1"/>
          </p:nvPr>
        </p:nvSpPr>
        <p:spPr>
          <a:xfrm>
            <a:off x="457581" y="1643126"/>
            <a:ext cx="8229600" cy="2600712"/>
          </a:xfrm>
        </p:spPr>
        <p:txBody>
          <a:bodyPr>
            <a:spAutoFit/>
          </a:bodyPr>
          <a:lstStyle/>
          <a:p>
            <a:r>
              <a:rPr lang="en-US" b="1" dirty="0">
                <a:latin typeface="Arial"/>
              </a:rPr>
              <a:t>Myogenic controls</a:t>
            </a:r>
          </a:p>
          <a:p>
            <a:pPr lvl="1"/>
            <a:r>
              <a:rPr lang="en-US" b="1" dirty="0">
                <a:latin typeface="Arial"/>
              </a:rPr>
              <a:t>Myogenic responses</a:t>
            </a:r>
            <a:r>
              <a:rPr lang="en-US" dirty="0">
                <a:latin typeface="Arial"/>
              </a:rPr>
              <a:t>: local vascular smooth muscle responds to changes in MAP to keep perfusion constant to avoid damage to tissue</a:t>
            </a:r>
          </a:p>
          <a:p>
            <a:pPr lvl="2"/>
            <a:r>
              <a:rPr lang="en-US" dirty="0">
                <a:latin typeface="Arial"/>
              </a:rPr>
              <a:t>Passive stretch: increased MAP stretches vessel wall more than normal</a:t>
            </a:r>
          </a:p>
          <a:p>
            <a:pPr lvl="3"/>
            <a:r>
              <a:rPr lang="en-US" dirty="0">
                <a:latin typeface="Arial"/>
              </a:rPr>
              <a:t>Smooth muscle responds by constricting, causing decreased blood flow to tissue</a:t>
            </a:r>
          </a:p>
          <a:p>
            <a:pPr lvl="2"/>
            <a:r>
              <a:rPr lang="en-US" dirty="0">
                <a:latin typeface="Arial"/>
              </a:rPr>
              <a:t>Reduced stretch: decreased MAP causes less stretch than normal</a:t>
            </a:r>
          </a:p>
          <a:p>
            <a:pPr lvl="3"/>
            <a:r>
              <a:rPr lang="en-US" dirty="0">
                <a:latin typeface="Arial"/>
              </a:rPr>
              <a:t>Smooth muscle responds by dilating, causing increased blood flow to tissue</a:t>
            </a:r>
          </a:p>
        </p:txBody>
      </p:sp>
    </p:spTree>
    <p:extLst>
      <p:ext uri="{BB962C8B-B14F-4D97-AF65-F5344CB8AC3E}">
        <p14:creationId xmlns:p14="http://schemas.microsoft.com/office/powerpoint/2010/main" val="409250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000619" cy="1046440"/>
          </a:xfrm>
        </p:spPr>
        <p:txBody>
          <a:bodyPr wrap="square">
            <a:spAutoFit/>
          </a:bodyPr>
          <a:lstStyle/>
          <a:p>
            <a:r>
              <a:rPr lang="en-US" dirty="0">
                <a:latin typeface="Times New Roman"/>
              </a:rPr>
              <a:t>Autoregulation: Intrinsic (</a:t>
            </a:r>
            <a:r>
              <a:rPr lang="en-US" dirty="0" smtClean="0">
                <a:latin typeface="Times New Roman"/>
              </a:rPr>
              <a:t>Local) Regulation </a:t>
            </a:r>
            <a:r>
              <a:rPr lang="en-US" dirty="0">
                <a:latin typeface="Times New Roman"/>
              </a:rPr>
              <a:t>of Blood </a:t>
            </a:r>
            <a:r>
              <a:rPr lang="en-US" dirty="0" smtClean="0">
                <a:latin typeface="Times New Roman"/>
              </a:rPr>
              <a:t>Flow</a:t>
            </a:r>
            <a:r>
              <a:rPr lang="en-US" b="0" dirty="0" smtClean="0">
                <a:latin typeface="Times New Roman"/>
              </a:rPr>
              <a:t> </a:t>
            </a:r>
            <a:r>
              <a:rPr lang="en-US" sz="2800" dirty="0">
                <a:latin typeface="Times New Roman"/>
              </a:rPr>
              <a:t>(5 of 5)</a:t>
            </a:r>
          </a:p>
        </p:txBody>
      </p:sp>
      <p:sp>
        <p:nvSpPr>
          <p:cNvPr id="4" name="Content Placeholder 3"/>
          <p:cNvSpPr>
            <a:spLocks noGrp="1"/>
          </p:cNvSpPr>
          <p:nvPr>
            <p:ph idx="1"/>
          </p:nvPr>
        </p:nvSpPr>
        <p:spPr>
          <a:xfrm>
            <a:off x="457581" y="1643126"/>
            <a:ext cx="8229600" cy="2031325"/>
          </a:xfrm>
        </p:spPr>
        <p:txBody>
          <a:bodyPr>
            <a:spAutoFit/>
          </a:bodyPr>
          <a:lstStyle/>
          <a:p>
            <a:r>
              <a:rPr lang="en-US" b="1" dirty="0">
                <a:latin typeface="Arial"/>
              </a:rPr>
              <a:t>Long-term autoregulation</a:t>
            </a:r>
          </a:p>
          <a:p>
            <a:pPr lvl="1"/>
            <a:r>
              <a:rPr lang="en-US" dirty="0">
                <a:latin typeface="Arial"/>
              </a:rPr>
              <a:t>Occurs when short-term autoregulation cannot meet tissue nutrient requirements</a:t>
            </a:r>
          </a:p>
          <a:p>
            <a:pPr lvl="2"/>
            <a:r>
              <a:rPr lang="en-US" dirty="0">
                <a:latin typeface="Arial"/>
              </a:rPr>
              <a:t>Long-term autoregulation may take weeks or months to increase blood supply</a:t>
            </a:r>
          </a:p>
          <a:p>
            <a:pPr lvl="1"/>
            <a:r>
              <a:rPr lang="en-US" dirty="0">
                <a:latin typeface="Arial"/>
              </a:rPr>
              <a:t>Number of vessels to region increases (</a:t>
            </a:r>
            <a:r>
              <a:rPr lang="en-US" i="1" dirty="0">
                <a:latin typeface="Arial"/>
              </a:rPr>
              <a:t>angiogenesis</a:t>
            </a:r>
            <a:r>
              <a:rPr lang="en-US" dirty="0">
                <a:latin typeface="Arial"/>
              </a:rPr>
              <a:t>), and existing vessels enlarge </a:t>
            </a:r>
          </a:p>
          <a:p>
            <a:pPr lvl="1"/>
            <a:r>
              <a:rPr lang="en-US" dirty="0">
                <a:latin typeface="Arial"/>
              </a:rPr>
              <a:t>Common in heart when coronary vessel occluded, or throughout body in people in </a:t>
            </a:r>
            <a:br>
              <a:rPr lang="en-US" dirty="0">
                <a:latin typeface="Arial"/>
              </a:rPr>
            </a:br>
            <a:r>
              <a:rPr lang="en-US" dirty="0">
                <a:latin typeface="Arial"/>
              </a:rPr>
              <a:t>high-altitude areas</a:t>
            </a:r>
          </a:p>
        </p:txBody>
      </p:sp>
    </p:spTree>
    <p:extLst>
      <p:ext uri="{BB962C8B-B14F-4D97-AF65-F5344CB8AC3E}">
        <p14:creationId xmlns:p14="http://schemas.microsoft.com/office/powerpoint/2010/main" val="3062630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83042"/>
            <a:ext cx="8229600" cy="984885"/>
          </a:xfrm>
        </p:spPr>
        <p:txBody>
          <a:bodyPr>
            <a:spAutoFit/>
          </a:bodyPr>
          <a:lstStyle/>
          <a:p>
            <a:r>
              <a:rPr lang="en-US" sz="3200" dirty="0">
                <a:latin typeface="Times New Roman"/>
              </a:rPr>
              <a:t>Intrinsic and </a:t>
            </a:r>
            <a:r>
              <a:rPr lang="en-US" sz="3200" dirty="0" smtClean="0">
                <a:latin typeface="Times New Roman"/>
              </a:rPr>
              <a:t>Extrinsic Control </a:t>
            </a:r>
            <a:r>
              <a:rPr lang="en-US" sz="3200" dirty="0">
                <a:latin typeface="Times New Roman"/>
              </a:rPr>
              <a:t>of </a:t>
            </a:r>
            <a:r>
              <a:rPr lang="en-US" sz="3200" dirty="0" smtClean="0">
                <a:latin typeface="Times New Roman"/>
              </a:rPr>
              <a:t>Arteriolar Smooth Muscle </a:t>
            </a:r>
            <a:r>
              <a:rPr lang="en-US" sz="3200" dirty="0">
                <a:latin typeface="Times New Roman"/>
              </a:rPr>
              <a:t>in </a:t>
            </a:r>
            <a:r>
              <a:rPr lang="en-US" sz="3200" dirty="0" smtClean="0">
                <a:latin typeface="Times New Roman"/>
              </a:rPr>
              <a:t>the Systemic Circulation</a:t>
            </a:r>
            <a:endParaRPr lang="en-US" sz="3200" dirty="0">
              <a:latin typeface="Times New Roman"/>
            </a:endParaRPr>
          </a:p>
        </p:txBody>
      </p:sp>
      <p:pic>
        <p:nvPicPr>
          <p:cNvPr id="2" name="Picture 1" descr="This figure summarizes vasodilators and vasoconstrictors of arteriolar smooth muscle, including intrinsic mechanisms (autoregulation) and extrinsic mechanisms.  Epinephrine and norepinephrine constrict arteriolar smooth muscle by acting at α-adrenergic receptors.  β-adrenergic receptors (causing vasodilation) are present in arterioles supplying skeletal and heart muscle, but their physiological relevance is minimal.&#10;- Intrinsic controls (autoregulation):  Metabolic or myogenic controls;  distribute blood flow to individual organs and tissues as needed.&#10;- Vasodilators:&#10;- Metabolic controls:  &#10;- Decreasing O2&#10;- Increasing CO2&#10;- Increasing H+&#10;- Increasing K+&#10;- Prostaglandins&#10;- Adenosine&#10;- Nitric oxide&#10;- Vasoconstrictors:&#10;- Metabolic controls&#10;- Endothelins&#10;- Myogenic controls&#10;- Stretch&#10;- Extrinsic controls:  neural or hormonal controls;  maintain MAP;  redistribute blood during exercise and thermoregulation.&#10;- Vasodilators:&#10;- Neural&#10;- Decreased sympathetic tone&#10;- Hormonal&#10;- Atrial natriuretic peptide&#10;- Vasoconstrictors:&#10;- Neural&#10;- Increased sympathetic tone&#10;- Hormonal&#10;- Angiotensin II&#10;- Antidiuretic hormone&#10;- Epinephrine&#10;- Norepinephrine&#10;"/>
          <p:cNvPicPr>
            <a:picLocks noChangeAspect="1"/>
          </p:cNvPicPr>
          <p:nvPr/>
        </p:nvPicPr>
        <p:blipFill rotWithShape="1">
          <a:blip r:embed="rId3" cstate="print">
            <a:extLst>
              <a:ext uri="{28A0092B-C50C-407E-A947-70E740481C1C}">
                <a14:useLocalDpi xmlns:a14="http://schemas.microsoft.com/office/drawing/2010/main" val="0"/>
              </a:ext>
            </a:extLst>
          </a:blip>
          <a:srcRect b="2149"/>
          <a:stretch/>
        </p:blipFill>
        <p:spPr>
          <a:xfrm>
            <a:off x="1483193" y="1320962"/>
            <a:ext cx="6177615" cy="4576958"/>
          </a:xfrm>
          <a:prstGeom prst="rect">
            <a:avLst/>
          </a:prstGeom>
        </p:spPr>
      </p:pic>
      <p:sp>
        <p:nvSpPr>
          <p:cNvPr id="4" name="Content Placeholder 3"/>
          <p:cNvSpPr>
            <a:spLocks noGrp="1"/>
          </p:cNvSpPr>
          <p:nvPr>
            <p:ph sz="quarter" idx="13"/>
          </p:nvPr>
        </p:nvSpPr>
        <p:spPr>
          <a:xfrm>
            <a:off x="457581" y="6028267"/>
            <a:ext cx="8686800" cy="230832"/>
          </a:xfrm>
        </p:spPr>
        <p:txBody>
          <a:bodyPr>
            <a:spAutoFit/>
          </a:bodyPr>
          <a:lstStyle/>
          <a:p>
            <a:r>
              <a:rPr lang="en-US" sz="1500" b="1" dirty="0">
                <a:solidFill>
                  <a:srgbClr val="007FA3"/>
                </a:solidFill>
                <a:latin typeface="Arial"/>
              </a:rPr>
              <a:t>Figure 19.16 </a:t>
            </a:r>
            <a:r>
              <a:rPr lang="en-US" sz="1500" dirty="0">
                <a:latin typeface="Arial"/>
              </a:rPr>
              <a:t>Intrinsic and extrinsic control of arteriolar smooth muscle in </a:t>
            </a:r>
            <a:r>
              <a:rPr lang="en-US" sz="1500" dirty="0" smtClean="0">
                <a:latin typeface="Arial"/>
              </a:rPr>
              <a:t>the systemic </a:t>
            </a:r>
            <a:r>
              <a:rPr lang="en-US" sz="1500" dirty="0">
                <a:latin typeface="Arial"/>
              </a:rPr>
              <a:t>circulation.</a:t>
            </a:r>
          </a:p>
        </p:txBody>
      </p:sp>
    </p:spTree>
    <p:extLst>
      <p:ext uri="{BB962C8B-B14F-4D97-AF65-F5344CB8AC3E}">
        <p14:creationId xmlns:p14="http://schemas.microsoft.com/office/powerpoint/2010/main" val="208753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Blood Flow in Special </a:t>
            </a:r>
            <a:r>
              <a:rPr lang="en-US" dirty="0" smtClean="0">
                <a:latin typeface="Times New Roman"/>
              </a:rPr>
              <a:t>Areas </a:t>
            </a:r>
            <a:r>
              <a:rPr lang="en-US" sz="2800" dirty="0">
                <a:latin typeface="Times New Roman"/>
              </a:rPr>
              <a:t>(1 of 9)</a:t>
            </a:r>
          </a:p>
        </p:txBody>
      </p:sp>
      <p:sp>
        <p:nvSpPr>
          <p:cNvPr id="4" name="Content Placeholder 3"/>
          <p:cNvSpPr>
            <a:spLocks noGrp="1"/>
          </p:cNvSpPr>
          <p:nvPr>
            <p:ph idx="1"/>
          </p:nvPr>
        </p:nvSpPr>
        <p:spPr>
          <a:xfrm>
            <a:off x="457581" y="1295400"/>
            <a:ext cx="8229600" cy="1785104"/>
          </a:xfrm>
        </p:spPr>
        <p:txBody>
          <a:bodyPr>
            <a:spAutoFit/>
          </a:bodyPr>
          <a:lstStyle/>
          <a:p>
            <a:r>
              <a:rPr lang="en-US" b="1" dirty="0">
                <a:latin typeface="Arial"/>
              </a:rPr>
              <a:t>Skeletal</a:t>
            </a:r>
            <a:r>
              <a:rPr lang="en-US" dirty="0">
                <a:latin typeface="Arial"/>
              </a:rPr>
              <a:t> </a:t>
            </a:r>
            <a:r>
              <a:rPr lang="en-US" b="1" dirty="0">
                <a:latin typeface="Arial"/>
              </a:rPr>
              <a:t>muscles</a:t>
            </a:r>
          </a:p>
          <a:p>
            <a:pPr lvl="1"/>
            <a:r>
              <a:rPr lang="en-US" dirty="0">
                <a:latin typeface="Arial"/>
              </a:rPr>
              <a:t>Blood flow varies with fiber type and activity</a:t>
            </a:r>
          </a:p>
          <a:p>
            <a:pPr lvl="1"/>
            <a:r>
              <a:rPr lang="en-US" dirty="0">
                <a:latin typeface="Arial"/>
              </a:rPr>
              <a:t>At rest, myogenic and neural mechanisms predominate; maintain flow at </a:t>
            </a:r>
            <a:r>
              <a:rPr lang="en-US" dirty="0" smtClean="0">
                <a:latin typeface="Times New Roman" panose="02020603050405020304" pitchFamily="18" charset="0"/>
                <a:cs typeface="Times New Roman" panose="02020603050405020304" pitchFamily="18" charset="0"/>
              </a:rPr>
              <a:t>~</a:t>
            </a:r>
            <a:r>
              <a:rPr lang="en-US" dirty="0" smtClean="0">
                <a:latin typeface="Arial"/>
              </a:rPr>
              <a:t>1L </a:t>
            </a:r>
            <a:r>
              <a:rPr lang="en-US" dirty="0">
                <a:latin typeface="Arial"/>
              </a:rPr>
              <a:t>/min</a:t>
            </a:r>
          </a:p>
          <a:p>
            <a:pPr lvl="1"/>
            <a:r>
              <a:rPr lang="en-US" b="1" dirty="0">
                <a:latin typeface="Arial"/>
              </a:rPr>
              <a:t>Active</a:t>
            </a:r>
            <a:r>
              <a:rPr lang="en-US" dirty="0">
                <a:latin typeface="Arial"/>
              </a:rPr>
              <a:t> or </a:t>
            </a:r>
            <a:r>
              <a:rPr lang="en-US" b="1" dirty="0">
                <a:latin typeface="Arial"/>
              </a:rPr>
              <a:t>exercise</a:t>
            </a:r>
            <a:r>
              <a:rPr lang="en-US" dirty="0">
                <a:latin typeface="Arial"/>
              </a:rPr>
              <a:t> </a:t>
            </a:r>
            <a:r>
              <a:rPr lang="en-US" b="1" dirty="0">
                <a:latin typeface="Arial"/>
              </a:rPr>
              <a:t>hyperemia</a:t>
            </a:r>
            <a:r>
              <a:rPr lang="en-US" dirty="0">
                <a:latin typeface="Arial"/>
              </a:rPr>
              <a:t>: during muscle activity, blood flow increases in direct proportion to metabolic activity</a:t>
            </a:r>
          </a:p>
          <a:p>
            <a:pPr lvl="2"/>
            <a:r>
              <a:rPr lang="en-US" dirty="0">
                <a:latin typeface="Arial"/>
              </a:rPr>
              <a:t>Local controls override sympathetic vasoconstriction; flow can increase </a:t>
            </a:r>
            <a:r>
              <a:rPr lang="en-US" dirty="0" smtClean="0">
                <a:latin typeface="Arial"/>
              </a:rPr>
              <a:t>10</a:t>
            </a:r>
            <a:r>
              <a:rPr lang="en-US" dirty="0" smtClean="0">
                <a:latin typeface="Times New Roman"/>
                <a:cs typeface="Times New Roman"/>
                <a:sym typeface="Symbol" panose="05050102010706020507" pitchFamily="18" charset="2"/>
              </a:rPr>
              <a:t>×</a:t>
            </a:r>
            <a:endParaRPr lang="en-US" dirty="0">
              <a:latin typeface="Arial"/>
              <a:sym typeface="Symbol" charset="0"/>
            </a:endParaRPr>
          </a:p>
        </p:txBody>
      </p:sp>
    </p:spTree>
    <p:extLst>
      <p:ext uri="{BB962C8B-B14F-4D97-AF65-F5344CB8AC3E}">
        <p14:creationId xmlns:p14="http://schemas.microsoft.com/office/powerpoint/2010/main" val="102590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Active </a:t>
            </a:r>
            <a:r>
              <a:rPr lang="en-US" dirty="0" smtClean="0">
                <a:latin typeface="Times New Roman"/>
              </a:rPr>
              <a:t>Hyperemia</a:t>
            </a:r>
            <a:endParaRPr lang="en-US" dirty="0">
              <a:latin typeface="Times New Roman"/>
            </a:endParaRPr>
          </a:p>
        </p:txBody>
      </p:sp>
      <p:pic>
        <p:nvPicPr>
          <p:cNvPr id="1026" name="Picture 2" descr="This flowchart summarizes initial stimuli, physiological responses, and the results that occur in exercising skeletal muscle.&#10;- Initial stimulus:  exercising skeletal muscle. &#10;- Physiological responses:&#10;- Falling O2, rising CO2, rising H+, and increasing levels of other metabolic factors in extracellular fluid. &#10;- Physiological responses lead to the vasodilation of arterioles (which overrides extrinsic sympathetic input).&#10;- Result:&#10;- Increasing muscle blood flow, or active hyperemia."/>
          <p:cNvPicPr>
            <a:picLocks noChangeAspect="1" noChangeArrowheads="1"/>
          </p:cNvPicPr>
          <p:nvPr/>
        </p:nvPicPr>
        <p:blipFill rotWithShape="1">
          <a:blip r:embed="rId3">
            <a:extLst>
              <a:ext uri="{28A0092B-C50C-407E-A947-70E740481C1C}">
                <a14:useLocalDpi xmlns:a14="http://schemas.microsoft.com/office/drawing/2010/main" val="0"/>
              </a:ext>
            </a:extLst>
          </a:blip>
          <a:srcRect b="2439"/>
          <a:stretch/>
        </p:blipFill>
        <p:spPr bwMode="auto">
          <a:xfrm>
            <a:off x="2323639" y="1254825"/>
            <a:ext cx="4839161" cy="476497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581" y="6069915"/>
            <a:ext cx="8686800" cy="246221"/>
          </a:xfrm>
        </p:spPr>
        <p:txBody>
          <a:bodyPr/>
          <a:lstStyle/>
          <a:p>
            <a:r>
              <a:rPr lang="en-US" b="1" dirty="0">
                <a:solidFill>
                  <a:srgbClr val="007FA3"/>
                </a:solidFill>
                <a:latin typeface="Arial"/>
              </a:rPr>
              <a:t>Figure 19.17 </a:t>
            </a:r>
            <a:r>
              <a:rPr lang="en-US" dirty="0">
                <a:latin typeface="Arial"/>
              </a:rPr>
              <a:t>Active hyperemia.</a:t>
            </a:r>
          </a:p>
        </p:txBody>
      </p:sp>
    </p:spTree>
    <p:extLst>
      <p:ext uri="{BB962C8B-B14F-4D97-AF65-F5344CB8AC3E}">
        <p14:creationId xmlns:p14="http://schemas.microsoft.com/office/powerpoint/2010/main" val="130218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Blood Flow in Special </a:t>
            </a:r>
            <a:r>
              <a:rPr lang="en-US" dirty="0" smtClean="0">
                <a:latin typeface="Times New Roman"/>
              </a:rPr>
              <a:t>Areas </a:t>
            </a:r>
            <a:r>
              <a:rPr lang="en-US" sz="2800" dirty="0">
                <a:latin typeface="Times New Roman"/>
              </a:rPr>
              <a:t>(2 of 9)</a:t>
            </a:r>
          </a:p>
        </p:txBody>
      </p:sp>
      <p:sp>
        <p:nvSpPr>
          <p:cNvPr id="4" name="Content Placeholder 3"/>
          <p:cNvSpPr>
            <a:spLocks noGrp="1"/>
          </p:cNvSpPr>
          <p:nvPr>
            <p:ph idx="1"/>
          </p:nvPr>
        </p:nvSpPr>
        <p:spPr>
          <a:xfrm>
            <a:off x="457581" y="1266825"/>
            <a:ext cx="8229600" cy="2185214"/>
          </a:xfrm>
        </p:spPr>
        <p:txBody>
          <a:bodyPr>
            <a:spAutoFit/>
          </a:bodyPr>
          <a:lstStyle/>
          <a:p>
            <a:r>
              <a:rPr lang="en-US" b="1" dirty="0">
                <a:latin typeface="Arial"/>
              </a:rPr>
              <a:t>Brain</a:t>
            </a:r>
          </a:p>
          <a:p>
            <a:pPr lvl="1"/>
            <a:r>
              <a:rPr lang="en-US" dirty="0">
                <a:latin typeface="Arial"/>
              </a:rPr>
              <a:t>Blood flow to brain must be constant because neurons are intolerant of ischemia</a:t>
            </a:r>
          </a:p>
          <a:p>
            <a:pPr lvl="2"/>
            <a:r>
              <a:rPr lang="en-US" dirty="0">
                <a:latin typeface="Arial"/>
              </a:rPr>
              <a:t>Flow averages </a:t>
            </a:r>
            <a:r>
              <a:rPr lang="en-US" dirty="0" smtClean="0">
                <a:latin typeface="Times New Roman" panose="02020603050405020304" pitchFamily="18" charset="0"/>
                <a:cs typeface="Times New Roman" panose="02020603050405020304" pitchFamily="18" charset="0"/>
              </a:rPr>
              <a:t>~</a:t>
            </a:r>
            <a:r>
              <a:rPr lang="en-US" dirty="0" smtClean="0">
                <a:latin typeface="Arial"/>
              </a:rPr>
              <a:t>750 </a:t>
            </a:r>
            <a:r>
              <a:rPr lang="en-US" dirty="0">
                <a:latin typeface="Arial"/>
              </a:rPr>
              <a:t>ml/min</a:t>
            </a:r>
          </a:p>
          <a:p>
            <a:pPr lvl="1"/>
            <a:r>
              <a:rPr lang="en-US" dirty="0">
                <a:latin typeface="Arial"/>
              </a:rPr>
              <a:t>Control mechanisms</a:t>
            </a:r>
          </a:p>
          <a:p>
            <a:pPr lvl="2"/>
            <a:r>
              <a:rPr lang="en-US" dirty="0">
                <a:latin typeface="Arial"/>
              </a:rPr>
              <a:t>Metabolic controls</a:t>
            </a:r>
          </a:p>
          <a:p>
            <a:pPr lvl="3"/>
            <a:r>
              <a:rPr lang="en-US" dirty="0">
                <a:latin typeface="Arial"/>
              </a:rPr>
              <a:t>Decreased pH or increased carbon dioxide cause marked vasodilation</a:t>
            </a:r>
          </a:p>
          <a:p>
            <a:pPr lvl="4"/>
            <a:r>
              <a:rPr lang="en-US" dirty="0">
                <a:latin typeface="Arial"/>
              </a:rPr>
              <a:t>Very high </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n-US" dirty="0">
                <a:latin typeface="Arial"/>
              </a:rPr>
              <a:t> levels depress autoregulatory mechanisms</a:t>
            </a:r>
          </a:p>
        </p:txBody>
      </p:sp>
    </p:spTree>
    <p:extLst>
      <p:ext uri="{BB962C8B-B14F-4D97-AF65-F5344CB8AC3E}">
        <p14:creationId xmlns:p14="http://schemas.microsoft.com/office/powerpoint/2010/main" val="116643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Blood Flow in Special </a:t>
            </a:r>
            <a:r>
              <a:rPr lang="en-US" dirty="0" smtClean="0">
                <a:latin typeface="Times New Roman"/>
              </a:rPr>
              <a:t>Areas </a:t>
            </a:r>
            <a:r>
              <a:rPr lang="en-US" sz="2800" dirty="0">
                <a:latin typeface="Times New Roman"/>
              </a:rPr>
              <a:t>(3 of 9)</a:t>
            </a:r>
          </a:p>
        </p:txBody>
      </p:sp>
      <p:sp>
        <p:nvSpPr>
          <p:cNvPr id="4" name="Content Placeholder 3"/>
          <p:cNvSpPr>
            <a:spLocks noGrp="1"/>
          </p:cNvSpPr>
          <p:nvPr>
            <p:ph idx="1"/>
          </p:nvPr>
        </p:nvSpPr>
        <p:spPr>
          <a:xfrm>
            <a:off x="457581" y="1262405"/>
            <a:ext cx="8229600" cy="2623795"/>
          </a:xfrm>
        </p:spPr>
        <p:txBody>
          <a:bodyPr>
            <a:spAutoFit/>
          </a:bodyPr>
          <a:lstStyle/>
          <a:p>
            <a:r>
              <a:rPr lang="en-US" b="1" dirty="0" smtClean="0">
                <a:latin typeface="Arial"/>
              </a:rPr>
              <a:t>Brain </a:t>
            </a:r>
            <a:r>
              <a:rPr lang="en-US" b="1" dirty="0"/>
              <a:t>(cont.)</a:t>
            </a:r>
            <a:endParaRPr lang="en-US" dirty="0">
              <a:latin typeface="Arial"/>
            </a:endParaRPr>
          </a:p>
          <a:p>
            <a:pPr lvl="1"/>
            <a:r>
              <a:rPr lang="en-US" dirty="0">
                <a:latin typeface="Arial"/>
              </a:rPr>
              <a:t>Control </a:t>
            </a:r>
            <a:r>
              <a:rPr lang="en-US" dirty="0" smtClean="0">
                <a:latin typeface="Arial"/>
              </a:rPr>
              <a:t>mechanisms </a:t>
            </a:r>
            <a:r>
              <a:rPr lang="en-US" dirty="0"/>
              <a:t>(cont.)</a:t>
            </a:r>
            <a:endParaRPr lang="en-US" dirty="0">
              <a:latin typeface="Arial"/>
            </a:endParaRPr>
          </a:p>
          <a:p>
            <a:pPr lvl="2"/>
            <a:r>
              <a:rPr lang="en-US" dirty="0">
                <a:latin typeface="Arial"/>
              </a:rPr>
              <a:t>Myogenic controls</a:t>
            </a:r>
          </a:p>
          <a:p>
            <a:pPr lvl="3"/>
            <a:r>
              <a:rPr lang="en-US" dirty="0">
                <a:latin typeface="Arial"/>
              </a:rPr>
              <a:t>Decreased MAP causes cerebral vessels to dilate </a:t>
            </a:r>
          </a:p>
          <a:p>
            <a:pPr lvl="3"/>
            <a:r>
              <a:rPr lang="en-US" dirty="0">
                <a:latin typeface="Arial"/>
              </a:rPr>
              <a:t>Increased MAP causes cerebral vessels to constrict </a:t>
            </a:r>
          </a:p>
          <a:p>
            <a:r>
              <a:rPr lang="en-US" dirty="0">
                <a:latin typeface="Arial"/>
              </a:rPr>
              <a:t>Brain vulnerable under extreme systemic pressure changes </a:t>
            </a:r>
          </a:p>
          <a:p>
            <a:pPr lvl="1"/>
            <a:r>
              <a:rPr lang="en-US" dirty="0">
                <a:latin typeface="Arial"/>
              </a:rPr>
              <a:t>MAP below 60 mm Hg can cause </a:t>
            </a:r>
            <a:r>
              <a:rPr lang="en-US" b="1" dirty="0">
                <a:latin typeface="Arial"/>
              </a:rPr>
              <a:t>syncope</a:t>
            </a:r>
            <a:r>
              <a:rPr lang="en-US" dirty="0">
                <a:latin typeface="Arial"/>
              </a:rPr>
              <a:t> (fainting)</a:t>
            </a:r>
          </a:p>
          <a:p>
            <a:pPr lvl="1"/>
            <a:r>
              <a:rPr lang="en-US" dirty="0">
                <a:latin typeface="Arial"/>
              </a:rPr>
              <a:t>MAP above 160 mm Hg can result in cerebral edema</a:t>
            </a:r>
          </a:p>
        </p:txBody>
      </p:sp>
    </p:spTree>
    <p:extLst>
      <p:ext uri="{BB962C8B-B14F-4D97-AF65-F5344CB8AC3E}">
        <p14:creationId xmlns:p14="http://schemas.microsoft.com/office/powerpoint/2010/main" val="27256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Blood Flow in Special </a:t>
            </a:r>
            <a:r>
              <a:rPr lang="en-US" dirty="0" smtClean="0">
                <a:latin typeface="Times New Roman"/>
              </a:rPr>
              <a:t>Areas </a:t>
            </a:r>
            <a:r>
              <a:rPr lang="en-US" sz="2800" dirty="0">
                <a:latin typeface="Times New Roman"/>
              </a:rPr>
              <a:t>(4 of 9)</a:t>
            </a:r>
          </a:p>
        </p:txBody>
      </p:sp>
      <p:sp>
        <p:nvSpPr>
          <p:cNvPr id="4" name="Content Placeholder 3"/>
          <p:cNvSpPr>
            <a:spLocks noGrp="1"/>
          </p:cNvSpPr>
          <p:nvPr>
            <p:ph idx="1"/>
          </p:nvPr>
        </p:nvSpPr>
        <p:spPr>
          <a:xfrm>
            <a:off x="457581" y="1298448"/>
            <a:ext cx="8229600" cy="2831544"/>
          </a:xfrm>
        </p:spPr>
        <p:txBody>
          <a:bodyPr>
            <a:spAutoFit/>
          </a:bodyPr>
          <a:lstStyle/>
          <a:p>
            <a:r>
              <a:rPr lang="en-US" b="1" dirty="0">
                <a:latin typeface="Arial"/>
              </a:rPr>
              <a:t>Skin</a:t>
            </a:r>
          </a:p>
          <a:p>
            <a:pPr lvl="1"/>
            <a:r>
              <a:rPr lang="en-US" dirty="0">
                <a:latin typeface="Arial"/>
              </a:rPr>
              <a:t>Functions of blood flow through skin</a:t>
            </a:r>
          </a:p>
          <a:p>
            <a:pPr marL="1371600" lvl="2" indent="-457200">
              <a:buFont typeface="+mj-lt"/>
              <a:buAutoNum type="arabicPeriod"/>
            </a:pPr>
            <a:r>
              <a:rPr lang="en-US" dirty="0">
                <a:latin typeface="Arial"/>
              </a:rPr>
              <a:t>Supplies nutrients to cells</a:t>
            </a:r>
          </a:p>
          <a:p>
            <a:pPr lvl="3"/>
            <a:r>
              <a:rPr lang="en-US" dirty="0">
                <a:latin typeface="Arial"/>
              </a:rPr>
              <a:t>Autoregulated in response to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 needs</a:t>
            </a:r>
          </a:p>
          <a:p>
            <a:pPr marL="1371600" lvl="2" indent="-457200">
              <a:buFont typeface="+mj-lt"/>
              <a:buAutoNum type="arabicPeriod"/>
            </a:pPr>
            <a:r>
              <a:rPr lang="en-US" dirty="0">
                <a:latin typeface="Arial"/>
              </a:rPr>
              <a:t>Helps regulate body temperature</a:t>
            </a:r>
          </a:p>
          <a:p>
            <a:pPr lvl="3"/>
            <a:r>
              <a:rPr lang="en-US" dirty="0">
                <a:latin typeface="Arial"/>
              </a:rPr>
              <a:t>Neurally controlled</a:t>
            </a:r>
          </a:p>
          <a:p>
            <a:pPr lvl="3"/>
            <a:r>
              <a:rPr lang="en-US" dirty="0">
                <a:latin typeface="Arial"/>
              </a:rPr>
              <a:t>Important function of skin</a:t>
            </a:r>
          </a:p>
          <a:p>
            <a:pPr marL="1371600" lvl="2" indent="-457200">
              <a:buFont typeface="+mj-lt"/>
              <a:buAutoNum type="arabicPeriod"/>
            </a:pPr>
            <a:r>
              <a:rPr lang="en-US" dirty="0">
                <a:latin typeface="Arial"/>
              </a:rPr>
              <a:t>Provides a blood reservoir</a:t>
            </a:r>
          </a:p>
          <a:p>
            <a:pPr lvl="3"/>
            <a:r>
              <a:rPr lang="en-US" dirty="0">
                <a:latin typeface="Arial"/>
              </a:rPr>
              <a:t>Also neurally controlled</a:t>
            </a:r>
          </a:p>
        </p:txBody>
      </p:sp>
    </p:spTree>
    <p:extLst>
      <p:ext uri="{BB962C8B-B14F-4D97-AF65-F5344CB8AC3E}">
        <p14:creationId xmlns:p14="http://schemas.microsoft.com/office/powerpoint/2010/main" val="403620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Blood Flow in Special </a:t>
            </a:r>
            <a:r>
              <a:rPr lang="en-US" dirty="0" smtClean="0">
                <a:latin typeface="Times New Roman"/>
              </a:rPr>
              <a:t>Areas </a:t>
            </a:r>
            <a:r>
              <a:rPr lang="en-US" sz="2800" dirty="0">
                <a:latin typeface="Times New Roman"/>
              </a:rPr>
              <a:t>(5 of 9)</a:t>
            </a:r>
          </a:p>
        </p:txBody>
      </p:sp>
      <p:sp>
        <p:nvSpPr>
          <p:cNvPr id="4" name="Content Placeholder 3"/>
          <p:cNvSpPr>
            <a:spLocks noGrp="1"/>
          </p:cNvSpPr>
          <p:nvPr>
            <p:ph idx="1"/>
          </p:nvPr>
        </p:nvSpPr>
        <p:spPr>
          <a:xfrm>
            <a:off x="457581" y="1295400"/>
            <a:ext cx="8610600" cy="1538883"/>
          </a:xfrm>
        </p:spPr>
        <p:txBody>
          <a:bodyPr wrap="square">
            <a:spAutoFit/>
          </a:bodyPr>
          <a:lstStyle/>
          <a:p>
            <a:r>
              <a:rPr lang="en-US" b="1" dirty="0" smtClean="0">
                <a:latin typeface="Arial"/>
              </a:rPr>
              <a:t>Skin </a:t>
            </a:r>
            <a:r>
              <a:rPr lang="en-US" b="1" dirty="0"/>
              <a:t>(cont.)</a:t>
            </a:r>
            <a:endParaRPr lang="en-US" dirty="0">
              <a:latin typeface="Arial"/>
            </a:endParaRPr>
          </a:p>
          <a:p>
            <a:pPr lvl="1"/>
            <a:r>
              <a:rPr lang="en-US" dirty="0">
                <a:latin typeface="Arial"/>
              </a:rPr>
              <a:t>Blood flow through venous plexuses below skin surface regulates body temperature</a:t>
            </a:r>
          </a:p>
          <a:p>
            <a:pPr lvl="2"/>
            <a:r>
              <a:rPr lang="en-US" dirty="0">
                <a:latin typeface="Arial"/>
              </a:rPr>
              <a:t>Flow varies from 50 ml/min to 2500 ml/min, depending on body temperature</a:t>
            </a:r>
          </a:p>
          <a:p>
            <a:pPr lvl="2"/>
            <a:r>
              <a:rPr lang="en-US" dirty="0">
                <a:latin typeface="Arial"/>
              </a:rPr>
              <a:t>Flow is controlled by sympathetic nervous system reflexes</a:t>
            </a:r>
          </a:p>
          <a:p>
            <a:pPr lvl="3"/>
            <a:r>
              <a:rPr lang="en-US" dirty="0">
                <a:latin typeface="Arial"/>
              </a:rPr>
              <a:t>Reflexes initiated by temperature receptors and central nervous system</a:t>
            </a:r>
          </a:p>
        </p:txBody>
      </p:sp>
    </p:spTree>
    <p:extLst>
      <p:ext uri="{BB962C8B-B14F-4D97-AF65-F5344CB8AC3E}">
        <p14:creationId xmlns:p14="http://schemas.microsoft.com/office/powerpoint/2010/main" val="309724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7830"/>
            <a:ext cx="8229600" cy="523220"/>
          </a:xfrm>
        </p:spPr>
        <p:txBody>
          <a:bodyPr>
            <a:spAutoFit/>
          </a:bodyPr>
          <a:lstStyle/>
          <a:p>
            <a:pPr marL="0" indent="0"/>
            <a:r>
              <a:rPr lang="en-US" dirty="0">
                <a:latin typeface="Times New Roman"/>
              </a:rPr>
              <a:t>19.9 </a:t>
            </a:r>
            <a:r>
              <a:rPr lang="en-US" dirty="0" smtClean="0">
                <a:latin typeface="Times New Roman"/>
              </a:rPr>
              <a:t>Control </a:t>
            </a:r>
            <a:r>
              <a:rPr lang="en-US" dirty="0">
                <a:latin typeface="Times New Roman"/>
              </a:rPr>
              <a:t>of Blood </a:t>
            </a:r>
            <a:r>
              <a:rPr lang="en-US" dirty="0" smtClean="0">
                <a:latin typeface="Times New Roman"/>
              </a:rPr>
              <a:t>Flow </a:t>
            </a:r>
            <a:r>
              <a:rPr lang="en-US" sz="2800" dirty="0" smtClean="0">
                <a:latin typeface="Times New Roman"/>
              </a:rPr>
              <a:t>(1 of 4)</a:t>
            </a:r>
            <a:endParaRPr lang="en-US" sz="2800" dirty="0">
              <a:latin typeface="Times New Roman"/>
            </a:endParaRPr>
          </a:p>
        </p:txBody>
      </p:sp>
      <p:sp>
        <p:nvSpPr>
          <p:cNvPr id="4" name="Content Placeholder 3"/>
          <p:cNvSpPr>
            <a:spLocks noGrp="1"/>
          </p:cNvSpPr>
          <p:nvPr>
            <p:ph idx="1"/>
          </p:nvPr>
        </p:nvSpPr>
        <p:spPr>
          <a:xfrm>
            <a:off x="457200" y="1299136"/>
            <a:ext cx="8229600" cy="1977464"/>
          </a:xfrm>
        </p:spPr>
        <p:txBody>
          <a:bodyPr>
            <a:spAutoFit/>
          </a:bodyPr>
          <a:lstStyle/>
          <a:p>
            <a:r>
              <a:rPr lang="en-US" b="1" dirty="0"/>
              <a:t>Tissue perfusion</a:t>
            </a:r>
            <a:r>
              <a:rPr lang="en-US" dirty="0"/>
              <a:t>: blood flow through body tissues; involved in:</a:t>
            </a:r>
          </a:p>
          <a:p>
            <a:pPr marL="971550" lvl="1" indent="-514350">
              <a:buFont typeface="+mj-lt"/>
              <a:buAutoNum type="arabicPeriod"/>
            </a:pPr>
            <a:r>
              <a:rPr lang="en-US" dirty="0"/>
              <a:t>Delivery of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and nutrients to, and removal of wastes from, tissue cells </a:t>
            </a:r>
          </a:p>
          <a:p>
            <a:pPr marL="971550" lvl="1" indent="-514350">
              <a:buFont typeface="+mj-lt"/>
              <a:buAutoNum type="arabicPeriod"/>
            </a:pPr>
            <a:r>
              <a:rPr lang="en-US" dirty="0"/>
              <a:t>Gas exchange (lungs)</a:t>
            </a:r>
          </a:p>
          <a:p>
            <a:pPr marL="971550" lvl="1" indent="-514350">
              <a:buFont typeface="+mj-lt"/>
              <a:buAutoNum type="arabicPeriod"/>
            </a:pPr>
            <a:r>
              <a:rPr lang="en-US" dirty="0"/>
              <a:t>Absorption of nutrients (digestive tract)</a:t>
            </a:r>
          </a:p>
          <a:p>
            <a:pPr marL="971550" lvl="1" indent="-514350">
              <a:buFont typeface="+mj-lt"/>
              <a:buAutoNum type="arabicPeriod"/>
            </a:pPr>
            <a:r>
              <a:rPr lang="en-US" dirty="0"/>
              <a:t>Urine formation (kidneys)</a:t>
            </a:r>
          </a:p>
          <a:p>
            <a:r>
              <a:rPr lang="en-US" dirty="0"/>
              <a:t>Rate of flow is precisely right amount to provide proper function to that tissue or organ</a:t>
            </a:r>
          </a:p>
        </p:txBody>
      </p:sp>
    </p:spTree>
    <p:extLst>
      <p:ext uri="{BB962C8B-B14F-4D97-AF65-F5344CB8AC3E}">
        <p14:creationId xmlns:p14="http://schemas.microsoft.com/office/powerpoint/2010/main" val="410083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Blood Flow in Special </a:t>
            </a:r>
            <a:r>
              <a:rPr lang="en-US" dirty="0" smtClean="0">
                <a:latin typeface="Times New Roman"/>
              </a:rPr>
              <a:t>Areas </a:t>
            </a:r>
            <a:r>
              <a:rPr lang="en-US" sz="2800" dirty="0">
                <a:latin typeface="Times New Roman"/>
              </a:rPr>
              <a:t>(6 of 9)</a:t>
            </a:r>
          </a:p>
        </p:txBody>
      </p:sp>
      <p:sp>
        <p:nvSpPr>
          <p:cNvPr id="4" name="Content Placeholder 3"/>
          <p:cNvSpPr>
            <a:spLocks noGrp="1"/>
          </p:cNvSpPr>
          <p:nvPr>
            <p:ph idx="1"/>
          </p:nvPr>
        </p:nvSpPr>
        <p:spPr>
          <a:xfrm>
            <a:off x="457581" y="1298448"/>
            <a:ext cx="8229600" cy="3077766"/>
          </a:xfrm>
        </p:spPr>
        <p:txBody>
          <a:bodyPr>
            <a:spAutoFit/>
          </a:bodyPr>
          <a:lstStyle/>
          <a:p>
            <a:r>
              <a:rPr lang="en-US" b="1" dirty="0" smtClean="0">
                <a:latin typeface="Arial"/>
              </a:rPr>
              <a:t>Skin </a:t>
            </a:r>
            <a:r>
              <a:rPr lang="en-US" b="1" dirty="0"/>
              <a:t>(cont.)</a:t>
            </a:r>
            <a:endParaRPr lang="en-US" dirty="0">
              <a:latin typeface="Arial"/>
            </a:endParaRPr>
          </a:p>
          <a:p>
            <a:pPr lvl="1"/>
            <a:r>
              <a:rPr lang="en-US" dirty="0">
                <a:latin typeface="Arial"/>
              </a:rPr>
              <a:t>As temperature rises (e.g., from heat exposure, fever, vigorous exercise)</a:t>
            </a:r>
          </a:p>
          <a:p>
            <a:pPr lvl="2"/>
            <a:r>
              <a:rPr lang="en-US" dirty="0">
                <a:latin typeface="Arial"/>
              </a:rPr>
              <a:t>Hypothalamic signals reduce vasomotor stimulation of skin vessels, </a:t>
            </a:r>
            <a:r>
              <a:rPr lang="en-US" dirty="0">
                <a:latin typeface="Arial"/>
                <a:sym typeface="Wingdings" charset="0"/>
              </a:rPr>
              <a:t>causing dilation</a:t>
            </a:r>
            <a:endParaRPr lang="en-US" dirty="0">
              <a:latin typeface="Arial"/>
            </a:endParaRPr>
          </a:p>
          <a:p>
            <a:pPr lvl="2"/>
            <a:r>
              <a:rPr lang="en-US" dirty="0">
                <a:latin typeface="Arial"/>
              </a:rPr>
              <a:t>Warm blood flushes into capillary beds</a:t>
            </a:r>
          </a:p>
          <a:p>
            <a:pPr lvl="2"/>
            <a:r>
              <a:rPr lang="en-US" dirty="0">
                <a:latin typeface="Arial"/>
              </a:rPr>
              <a:t>Heat radiates from skin</a:t>
            </a:r>
          </a:p>
          <a:p>
            <a:pPr lvl="1"/>
            <a:r>
              <a:rPr lang="en-US" dirty="0">
                <a:latin typeface="Arial"/>
              </a:rPr>
              <a:t>As temperature decreases, blood is shunted to deeper, more vital organs</a:t>
            </a:r>
          </a:p>
          <a:p>
            <a:pPr lvl="2"/>
            <a:r>
              <a:rPr lang="en-US" dirty="0">
                <a:latin typeface="Arial"/>
              </a:rPr>
              <a:t>Superficial skin vessels constrict strongly</a:t>
            </a:r>
          </a:p>
          <a:p>
            <a:pPr lvl="2"/>
            <a:r>
              <a:rPr lang="en-US" dirty="0">
                <a:latin typeface="Arial"/>
              </a:rPr>
              <a:t>Blood in vessels may become trapped</a:t>
            </a:r>
          </a:p>
          <a:p>
            <a:pPr lvl="3"/>
            <a:r>
              <a:rPr lang="en-US" dirty="0">
                <a:latin typeface="Arial"/>
              </a:rPr>
              <a:t>Causes rosy cheeks in cold</a:t>
            </a:r>
          </a:p>
        </p:txBody>
      </p:sp>
    </p:spTree>
    <p:extLst>
      <p:ext uri="{BB962C8B-B14F-4D97-AF65-F5344CB8AC3E}">
        <p14:creationId xmlns:p14="http://schemas.microsoft.com/office/powerpoint/2010/main" val="278776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Blood Flow in Special </a:t>
            </a:r>
            <a:r>
              <a:rPr lang="en-US" dirty="0" smtClean="0">
                <a:latin typeface="Times New Roman"/>
              </a:rPr>
              <a:t>Areas </a:t>
            </a:r>
            <a:r>
              <a:rPr lang="en-US" sz="2800" dirty="0">
                <a:latin typeface="Times New Roman"/>
              </a:rPr>
              <a:t>(7 of 9)</a:t>
            </a:r>
          </a:p>
        </p:txBody>
      </p:sp>
      <p:sp>
        <p:nvSpPr>
          <p:cNvPr id="4" name="Content Placeholder 3"/>
          <p:cNvSpPr>
            <a:spLocks noGrp="1"/>
          </p:cNvSpPr>
          <p:nvPr>
            <p:ph idx="1"/>
          </p:nvPr>
        </p:nvSpPr>
        <p:spPr>
          <a:xfrm>
            <a:off x="457581" y="1298448"/>
            <a:ext cx="8229600" cy="2508379"/>
          </a:xfrm>
        </p:spPr>
        <p:txBody>
          <a:bodyPr>
            <a:spAutoFit/>
          </a:bodyPr>
          <a:lstStyle/>
          <a:p>
            <a:r>
              <a:rPr lang="en-US" b="1" dirty="0">
                <a:latin typeface="Arial"/>
              </a:rPr>
              <a:t>Lungs</a:t>
            </a:r>
          </a:p>
          <a:p>
            <a:pPr lvl="1"/>
            <a:r>
              <a:rPr lang="en-US" dirty="0">
                <a:latin typeface="Arial"/>
              </a:rPr>
              <a:t>Pulmonary circuit is unusual; pathway is short</a:t>
            </a:r>
          </a:p>
          <a:p>
            <a:pPr lvl="2"/>
            <a:r>
              <a:rPr lang="en-US" dirty="0">
                <a:latin typeface="Arial"/>
              </a:rPr>
              <a:t>Arteries/arterioles are more like veins/venules (thin walled, large lumens)</a:t>
            </a:r>
          </a:p>
          <a:p>
            <a:pPr lvl="2"/>
            <a:r>
              <a:rPr lang="en-US" dirty="0">
                <a:latin typeface="Arial"/>
              </a:rPr>
              <a:t>Arterial resistance and pressure are much lower than in systemic circuit</a:t>
            </a:r>
          </a:p>
          <a:p>
            <a:pPr lvl="3"/>
            <a:r>
              <a:rPr lang="en-US" dirty="0">
                <a:latin typeface="Arial"/>
              </a:rPr>
              <a:t>Averages </a:t>
            </a:r>
            <a:r>
              <a:rPr lang="en-US" dirty="0" smtClean="0">
                <a:latin typeface="Times New Roman" panose="02020603050405020304" pitchFamily="18" charset="0"/>
                <a:cs typeface="Times New Roman" panose="02020603050405020304" pitchFamily="18" charset="0"/>
              </a:rPr>
              <a:t>~</a:t>
            </a:r>
            <a:r>
              <a:rPr lang="en-US" dirty="0" smtClean="0">
                <a:latin typeface="Arial"/>
              </a:rPr>
              <a:t>24/10</a:t>
            </a:r>
            <a:r>
              <a:rPr lang="en-US" dirty="0">
                <a:latin typeface="Arial"/>
              </a:rPr>
              <a:t> mm Hg versus 120/80 mm Hg</a:t>
            </a:r>
          </a:p>
          <a:p>
            <a:pPr lvl="1"/>
            <a:r>
              <a:rPr lang="en-US" dirty="0">
                <a:latin typeface="Arial"/>
              </a:rPr>
              <a:t>Autoregulatory mechanisms are opposite</a:t>
            </a:r>
          </a:p>
          <a:p>
            <a:pPr lvl="2"/>
            <a:r>
              <a:rPr lang="en-US" dirty="0">
                <a:latin typeface="Arial"/>
              </a:rPr>
              <a:t>Low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 levels cause vasoconstriction, and high levels promote vasodilation</a:t>
            </a:r>
          </a:p>
          <a:p>
            <a:pPr lvl="3"/>
            <a:r>
              <a:rPr lang="en-US" dirty="0">
                <a:latin typeface="Arial"/>
              </a:rPr>
              <a:t>Allows blood flow to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-rich areas of lung</a:t>
            </a:r>
          </a:p>
        </p:txBody>
      </p:sp>
    </p:spTree>
    <p:extLst>
      <p:ext uri="{BB962C8B-B14F-4D97-AF65-F5344CB8AC3E}">
        <p14:creationId xmlns:p14="http://schemas.microsoft.com/office/powerpoint/2010/main" val="76950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Blood Flow in Special </a:t>
            </a:r>
            <a:r>
              <a:rPr lang="en-US" dirty="0" smtClean="0">
                <a:latin typeface="Times New Roman"/>
              </a:rPr>
              <a:t>Areas </a:t>
            </a:r>
            <a:r>
              <a:rPr lang="en-US" sz="2800" dirty="0">
                <a:latin typeface="Times New Roman"/>
              </a:rPr>
              <a:t>(8 of 9)</a:t>
            </a:r>
          </a:p>
        </p:txBody>
      </p:sp>
      <p:sp>
        <p:nvSpPr>
          <p:cNvPr id="4" name="Content Placeholder 3"/>
          <p:cNvSpPr>
            <a:spLocks noGrp="1"/>
          </p:cNvSpPr>
          <p:nvPr>
            <p:ph idx="1"/>
          </p:nvPr>
        </p:nvSpPr>
        <p:spPr>
          <a:xfrm>
            <a:off x="457581" y="1298448"/>
            <a:ext cx="8229600" cy="1862048"/>
          </a:xfrm>
        </p:spPr>
        <p:txBody>
          <a:bodyPr>
            <a:spAutoFit/>
          </a:bodyPr>
          <a:lstStyle/>
          <a:p>
            <a:r>
              <a:rPr lang="en-US" b="1" dirty="0">
                <a:latin typeface="Arial"/>
              </a:rPr>
              <a:t>Heart</a:t>
            </a:r>
          </a:p>
          <a:p>
            <a:pPr lvl="1"/>
            <a:r>
              <a:rPr lang="en-US" dirty="0">
                <a:latin typeface="Arial"/>
              </a:rPr>
              <a:t>Blood flow through heart is influenced by aortic pressures and ventricular pumping</a:t>
            </a:r>
          </a:p>
          <a:p>
            <a:pPr lvl="1"/>
            <a:r>
              <a:rPr lang="en-US" dirty="0">
                <a:latin typeface="Arial"/>
              </a:rPr>
              <a:t>During ventricular systole, coronary vessels are compressed</a:t>
            </a:r>
          </a:p>
          <a:p>
            <a:pPr lvl="2"/>
            <a:r>
              <a:rPr lang="en-US" dirty="0">
                <a:latin typeface="Arial"/>
              </a:rPr>
              <a:t>Myocardial blood flow ceases</a:t>
            </a:r>
          </a:p>
          <a:p>
            <a:pPr lvl="2"/>
            <a:r>
              <a:rPr lang="en-US" dirty="0">
                <a:latin typeface="Arial"/>
              </a:rPr>
              <a:t>Stored myoglobin supplies sufficient oxygen</a:t>
            </a:r>
          </a:p>
          <a:p>
            <a:pPr lvl="1"/>
            <a:r>
              <a:rPr lang="en-US" dirty="0">
                <a:latin typeface="Arial"/>
              </a:rPr>
              <a:t>During diastole, high aortic pressure forces blood through coronary circulation</a:t>
            </a:r>
          </a:p>
        </p:txBody>
      </p:sp>
    </p:spTree>
    <p:extLst>
      <p:ext uri="{BB962C8B-B14F-4D97-AF65-F5344CB8AC3E}">
        <p14:creationId xmlns:p14="http://schemas.microsoft.com/office/powerpoint/2010/main" val="165733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Blood Flow in Special </a:t>
            </a:r>
            <a:r>
              <a:rPr lang="en-US" dirty="0" smtClean="0">
                <a:latin typeface="Times New Roman"/>
              </a:rPr>
              <a:t>Areas </a:t>
            </a:r>
            <a:r>
              <a:rPr lang="en-US" sz="2800" dirty="0">
                <a:latin typeface="Times New Roman"/>
              </a:rPr>
              <a:t>(9 of 9)</a:t>
            </a:r>
          </a:p>
        </p:txBody>
      </p:sp>
      <p:sp>
        <p:nvSpPr>
          <p:cNvPr id="4" name="Content Placeholder 3"/>
          <p:cNvSpPr>
            <a:spLocks noGrp="1"/>
          </p:cNvSpPr>
          <p:nvPr>
            <p:ph idx="1"/>
          </p:nvPr>
        </p:nvSpPr>
        <p:spPr>
          <a:xfrm>
            <a:off x="457581" y="1298448"/>
            <a:ext cx="8534400" cy="2754600"/>
          </a:xfrm>
        </p:spPr>
        <p:txBody>
          <a:bodyPr wrap="square">
            <a:spAutoFit/>
          </a:bodyPr>
          <a:lstStyle/>
          <a:p>
            <a:r>
              <a:rPr lang="en-US" b="1" dirty="0" smtClean="0">
                <a:latin typeface="Arial"/>
              </a:rPr>
              <a:t>Heart </a:t>
            </a:r>
            <a:r>
              <a:rPr lang="en-US" b="1" dirty="0"/>
              <a:t>(cont.)</a:t>
            </a:r>
            <a:endParaRPr lang="en-US" b="1" dirty="0">
              <a:latin typeface="Arial"/>
            </a:endParaRPr>
          </a:p>
          <a:p>
            <a:pPr lvl="1"/>
            <a:r>
              <a:rPr lang="en-US" dirty="0">
                <a:latin typeface="Arial"/>
              </a:rPr>
              <a:t>At rest, coronary blood flow is </a:t>
            </a:r>
            <a:r>
              <a:rPr lang="en-US" dirty="0" smtClean="0">
                <a:latin typeface="Times New Roman" panose="02020603050405020304" pitchFamily="18" charset="0"/>
                <a:cs typeface="Times New Roman" panose="02020603050405020304" pitchFamily="18" charset="0"/>
              </a:rPr>
              <a:t>~</a:t>
            </a:r>
            <a:r>
              <a:rPr lang="en-US" dirty="0" smtClean="0">
                <a:latin typeface="Arial"/>
              </a:rPr>
              <a:t>250 </a:t>
            </a:r>
            <a:r>
              <a:rPr lang="en-US" dirty="0">
                <a:latin typeface="Arial"/>
              </a:rPr>
              <a:t>ml/min</a:t>
            </a:r>
          </a:p>
          <a:p>
            <a:pPr lvl="2"/>
            <a:r>
              <a:rPr lang="en-US" dirty="0">
                <a:latin typeface="Arial"/>
              </a:rPr>
              <a:t>Control is probably via myogenic mechanisms</a:t>
            </a:r>
          </a:p>
          <a:p>
            <a:pPr lvl="1"/>
            <a:r>
              <a:rPr lang="en-US" dirty="0">
                <a:latin typeface="Arial"/>
              </a:rPr>
              <a:t>During strenuous exercise, coronary vessels dilate in response to local accumulation of vasodilators</a:t>
            </a:r>
          </a:p>
          <a:p>
            <a:pPr lvl="2"/>
            <a:r>
              <a:rPr lang="en-US" dirty="0">
                <a:latin typeface="Arial"/>
              </a:rPr>
              <a:t>Blood flow may increase three to four times</a:t>
            </a:r>
          </a:p>
          <a:p>
            <a:pPr lvl="2"/>
            <a:r>
              <a:rPr lang="en-US" dirty="0">
                <a:latin typeface="Arial"/>
              </a:rPr>
              <a:t>Important because cardiac cells use 65% of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 delivered</a:t>
            </a:r>
          </a:p>
          <a:p>
            <a:pPr lvl="3"/>
            <a:r>
              <a:rPr lang="en-US" dirty="0">
                <a:latin typeface="Arial"/>
              </a:rPr>
              <a:t>Other cells use only 25% of delivered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 </a:t>
            </a:r>
          </a:p>
          <a:p>
            <a:pPr lvl="3"/>
            <a:r>
              <a:rPr lang="en-US" dirty="0">
                <a:latin typeface="Arial"/>
              </a:rPr>
              <a:t>Increasing coronary blood flow is only way to provide more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 </a:t>
            </a:r>
          </a:p>
        </p:txBody>
      </p:sp>
    </p:spTree>
    <p:extLst>
      <p:ext uri="{BB962C8B-B14F-4D97-AF65-F5344CB8AC3E}">
        <p14:creationId xmlns:p14="http://schemas.microsoft.com/office/powerpoint/2010/main" val="266601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4601" y="3048000"/>
            <a:ext cx="6646171" cy="677108"/>
          </a:xfrm>
        </p:spPr>
        <p:txBody>
          <a:bodyPr wrap="square">
            <a:spAutoFit/>
          </a:bodyPr>
          <a:lstStyle/>
          <a:p>
            <a:pPr algn="ctr"/>
            <a:r>
              <a:rPr lang="en-US" sz="4400" dirty="0">
                <a:latin typeface="Times New Roman"/>
              </a:rPr>
              <a:t>19.10 </a:t>
            </a:r>
            <a:r>
              <a:rPr lang="en-US" sz="4400" dirty="0" smtClean="0">
                <a:latin typeface="Times New Roman"/>
              </a:rPr>
              <a:t>Capillary </a:t>
            </a:r>
            <a:r>
              <a:rPr lang="en-US" sz="4400" dirty="0">
                <a:latin typeface="Times New Roman"/>
              </a:rPr>
              <a:t>Exchange</a:t>
            </a:r>
            <a:endParaRPr lang="en-US" sz="4400" b="0" kern="0" dirty="0">
              <a:latin typeface="Times New Roman"/>
            </a:endParaRPr>
          </a:p>
        </p:txBody>
      </p:sp>
    </p:spTree>
    <p:extLst>
      <p:ext uri="{BB962C8B-B14F-4D97-AF65-F5344CB8AC3E}">
        <p14:creationId xmlns:p14="http://schemas.microsoft.com/office/powerpoint/2010/main" val="349781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pPr marL="0" indent="0"/>
            <a:r>
              <a:rPr lang="en-US" dirty="0">
                <a:latin typeface="Times New Roman"/>
                <a:ea typeface="Arial" pitchFamily="-108" charset="0"/>
              </a:rPr>
              <a:t>Velocity of Blood Flow</a:t>
            </a:r>
            <a:endParaRPr lang="en-US" dirty="0">
              <a:latin typeface="Times New Roman"/>
            </a:endParaRPr>
          </a:p>
        </p:txBody>
      </p:sp>
      <p:sp>
        <p:nvSpPr>
          <p:cNvPr id="4" name="Content Placeholder 3"/>
          <p:cNvSpPr>
            <a:spLocks noGrp="1"/>
          </p:cNvSpPr>
          <p:nvPr>
            <p:ph idx="1"/>
          </p:nvPr>
        </p:nvSpPr>
        <p:spPr>
          <a:xfrm>
            <a:off x="457200" y="1298448"/>
            <a:ext cx="8229600" cy="1769715"/>
          </a:xfrm>
        </p:spPr>
        <p:txBody>
          <a:bodyPr>
            <a:spAutoFit/>
          </a:bodyPr>
          <a:lstStyle/>
          <a:p>
            <a:r>
              <a:rPr lang="en-US" dirty="0"/>
              <a:t>Velocity of flow changes as blood travels through systemic circulation</a:t>
            </a:r>
          </a:p>
          <a:p>
            <a:r>
              <a:rPr lang="en-US" dirty="0"/>
              <a:t>Fastest in aorta, slowest in capillaries, then increases again in veins</a:t>
            </a:r>
          </a:p>
          <a:p>
            <a:r>
              <a:rPr lang="en-US" dirty="0"/>
              <a:t>Speed is inversely related to total cross-sectional area</a:t>
            </a:r>
          </a:p>
          <a:p>
            <a:pPr lvl="1"/>
            <a:r>
              <a:rPr lang="en-US" dirty="0"/>
              <a:t>Capillaries have largest area so slowest flow</a:t>
            </a:r>
          </a:p>
          <a:p>
            <a:pPr lvl="1"/>
            <a:r>
              <a:rPr lang="en-US" dirty="0"/>
              <a:t>Slow capillary flow allows adequate time for exchange between blood and tissues</a:t>
            </a:r>
          </a:p>
        </p:txBody>
      </p:sp>
    </p:spTree>
    <p:extLst>
      <p:ext uri="{BB962C8B-B14F-4D97-AF65-F5344CB8AC3E}">
        <p14:creationId xmlns:p14="http://schemas.microsoft.com/office/powerpoint/2010/main" val="147243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Blood </a:t>
            </a:r>
            <a:r>
              <a:rPr lang="en-US" dirty="0" smtClean="0">
                <a:latin typeface="Times New Roman"/>
              </a:rPr>
              <a:t>Flow Velocity </a:t>
            </a:r>
            <a:r>
              <a:rPr lang="en-US" dirty="0">
                <a:latin typeface="Times New Roman"/>
              </a:rPr>
              <a:t>and </a:t>
            </a:r>
            <a:r>
              <a:rPr lang="en-US" dirty="0" smtClean="0">
                <a:latin typeface="Times New Roman"/>
              </a:rPr>
              <a:t>Total Cross-Sectional Area </a:t>
            </a:r>
            <a:r>
              <a:rPr lang="en-US" dirty="0">
                <a:latin typeface="Times New Roman"/>
              </a:rPr>
              <a:t>of </a:t>
            </a:r>
            <a:r>
              <a:rPr lang="en-US" dirty="0" smtClean="0">
                <a:latin typeface="Times New Roman"/>
              </a:rPr>
              <a:t>Vessels</a:t>
            </a:r>
            <a:endParaRPr lang="en-US" dirty="0">
              <a:latin typeface="Times New Roman"/>
            </a:endParaRPr>
          </a:p>
        </p:txBody>
      </p:sp>
      <p:pic>
        <p:nvPicPr>
          <p:cNvPr id="2" name="Picture 1" descr="This figure consists of two graphs. The top graph shows the total area (in cm²) of the vascular bed. The bottom graph shows the velocity of blood flow (in cm/s) in the vascular bed.  Both graphs analyze data seen in aorta, arteries, arterioles, capillaries, venules, veins, and venae cavae.&#10;&#10;- Top graph:  vertical axis shows total area of the vascular bed, from 0 to 5000 cm².  Total area covered by each type of blood vessel:&#10;- Aorta:   2.5 cm²&#10;- Arteries:  ~ 500 cm²&#10;- Arterioles:  upward to 4000 cm²&#10;- Capillaries:  peaks at 4500 cm²&#10;- Venules:   falls to approximately 2500 cm²&#10;- Veins:  ~ 100 cm²&#10;- Venae cavae:  similar to total area of aorta&#10;- Bottom graph:  vertical axis shows the velocity of blood flow from 0 to 50 cm/s.  Total velocity of each type of blood vessel:&#10;- Aorta:   48 cm/s&#10;- Arteries:  35 cm/s&#10;- Arterioles:  10 cm/s&#10;- Capillaries:  0.03 cm/s&#10;- Venules:   8 cm/s&#10;- Veins:  20 cm/s&#10;- Venae cavae:  28 cm/s&#10;"/>
          <p:cNvPicPr>
            <a:picLocks noChangeAspect="1"/>
          </p:cNvPicPr>
          <p:nvPr/>
        </p:nvPicPr>
        <p:blipFill rotWithShape="1">
          <a:blip r:embed="rId3">
            <a:extLst>
              <a:ext uri="{28A0092B-C50C-407E-A947-70E740481C1C}">
                <a14:useLocalDpi xmlns:a14="http://schemas.microsoft.com/office/drawing/2010/main" val="0"/>
              </a:ext>
            </a:extLst>
          </a:blip>
          <a:srcRect b="2807"/>
          <a:stretch/>
        </p:blipFill>
        <p:spPr>
          <a:xfrm>
            <a:off x="2321601" y="1524000"/>
            <a:ext cx="4500799" cy="4306680"/>
          </a:xfrm>
          <a:prstGeom prst="rect">
            <a:avLst/>
          </a:prstGeom>
        </p:spPr>
      </p:pic>
      <p:sp>
        <p:nvSpPr>
          <p:cNvPr id="4" name="Content Placeholder 3"/>
          <p:cNvSpPr>
            <a:spLocks noGrp="1"/>
          </p:cNvSpPr>
          <p:nvPr>
            <p:ph sz="quarter" idx="13"/>
          </p:nvPr>
        </p:nvSpPr>
        <p:spPr>
          <a:xfrm>
            <a:off x="457200" y="6088962"/>
            <a:ext cx="8686800" cy="230832"/>
          </a:xfrm>
        </p:spPr>
        <p:txBody>
          <a:bodyPr/>
          <a:lstStyle/>
          <a:p>
            <a:r>
              <a:rPr lang="en-US" sz="1500" b="1" dirty="0">
                <a:solidFill>
                  <a:srgbClr val="007FA3"/>
                </a:solidFill>
              </a:rPr>
              <a:t>Figure 19.18 </a:t>
            </a:r>
            <a:r>
              <a:rPr lang="en-US" sz="1500" dirty="0"/>
              <a:t>Blood flow velocity and total </a:t>
            </a:r>
            <a:r>
              <a:rPr lang="en-US" sz="1500" dirty="0" smtClean="0"/>
              <a:t>cross-sectional area </a:t>
            </a:r>
            <a:r>
              <a:rPr lang="en-US" sz="1500" dirty="0"/>
              <a:t>of vessels.</a:t>
            </a:r>
          </a:p>
        </p:txBody>
      </p:sp>
    </p:spTree>
    <p:extLst>
      <p:ext uri="{BB962C8B-B14F-4D97-AF65-F5344CB8AC3E}">
        <p14:creationId xmlns:p14="http://schemas.microsoft.com/office/powerpoint/2010/main" val="124539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pPr marL="0" indent="0"/>
            <a:r>
              <a:rPr lang="en-US" dirty="0">
                <a:latin typeface="Times New Roman"/>
              </a:rPr>
              <a:t>Vasomotion</a:t>
            </a:r>
          </a:p>
        </p:txBody>
      </p:sp>
      <p:sp>
        <p:nvSpPr>
          <p:cNvPr id="4" name="Content Placeholder 3"/>
          <p:cNvSpPr>
            <a:spLocks noGrp="1"/>
          </p:cNvSpPr>
          <p:nvPr>
            <p:ph idx="1"/>
          </p:nvPr>
        </p:nvSpPr>
        <p:spPr>
          <a:xfrm>
            <a:off x="457200" y="1298448"/>
            <a:ext cx="8229600" cy="569387"/>
          </a:xfrm>
        </p:spPr>
        <p:txBody>
          <a:bodyPr>
            <a:spAutoFit/>
          </a:bodyPr>
          <a:lstStyle/>
          <a:p>
            <a:r>
              <a:rPr lang="en-US" b="1" dirty="0"/>
              <a:t>Vasomotion</a:t>
            </a:r>
            <a:r>
              <a:rPr lang="en-US" dirty="0"/>
              <a:t>: intermittent flow of blood through capillaries</a:t>
            </a:r>
          </a:p>
          <a:p>
            <a:pPr lvl="1"/>
            <a:r>
              <a:rPr lang="en-US" dirty="0"/>
              <a:t>Due to on/off opening and closing of precapillary sphincters</a:t>
            </a:r>
          </a:p>
        </p:txBody>
      </p:sp>
    </p:spTree>
    <p:extLst>
      <p:ext uri="{BB962C8B-B14F-4D97-AF65-F5344CB8AC3E}">
        <p14:creationId xmlns:p14="http://schemas.microsoft.com/office/powerpoint/2010/main" val="17226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1046440"/>
          </a:xfrm>
        </p:spPr>
        <p:txBody>
          <a:bodyPr>
            <a:spAutoFit/>
          </a:bodyPr>
          <a:lstStyle/>
          <a:p>
            <a:r>
              <a:rPr lang="en-US" dirty="0">
                <a:latin typeface="Times New Roman"/>
              </a:rPr>
              <a:t>Capillary Exchange of Respiratory Gases and </a:t>
            </a:r>
            <a:r>
              <a:rPr lang="en-US" dirty="0" smtClean="0">
                <a:latin typeface="Times New Roman"/>
              </a:rPr>
              <a:t>Nutrients</a:t>
            </a:r>
            <a:r>
              <a:rPr lang="en-US" b="0" dirty="0" smtClean="0">
                <a:latin typeface="Times New Roman"/>
              </a:rPr>
              <a:t> </a:t>
            </a:r>
            <a:r>
              <a:rPr lang="en-US" sz="2800" dirty="0">
                <a:latin typeface="Times New Roman"/>
              </a:rPr>
              <a:t>(1 of 2)</a:t>
            </a:r>
          </a:p>
        </p:txBody>
      </p:sp>
      <p:sp>
        <p:nvSpPr>
          <p:cNvPr id="4" name="Content Placeholder 3"/>
          <p:cNvSpPr>
            <a:spLocks noGrp="1"/>
          </p:cNvSpPr>
          <p:nvPr>
            <p:ph idx="1"/>
          </p:nvPr>
        </p:nvSpPr>
        <p:spPr>
          <a:xfrm>
            <a:off x="457200" y="1600201"/>
            <a:ext cx="8229600" cy="2300630"/>
          </a:xfrm>
        </p:spPr>
        <p:txBody>
          <a:bodyPr>
            <a:spAutoFit/>
          </a:bodyPr>
          <a:lstStyle/>
          <a:p>
            <a:r>
              <a:rPr lang="en-US" dirty="0"/>
              <a:t>Many molecules pass by </a:t>
            </a:r>
            <a:r>
              <a:rPr lang="en-US" b="1" dirty="0"/>
              <a:t>diffusion</a:t>
            </a:r>
            <a:r>
              <a:rPr lang="en-US" dirty="0"/>
              <a:t> between blood and interstitial fluid </a:t>
            </a:r>
          </a:p>
          <a:p>
            <a:pPr lvl="1"/>
            <a:r>
              <a:rPr lang="en-US" dirty="0"/>
              <a:t>Move down their concentration gradients</a:t>
            </a:r>
          </a:p>
          <a:p>
            <a:r>
              <a:rPr lang="en-US" dirty="0"/>
              <a:t>Molecules use four different routes to cross capillary: </a:t>
            </a:r>
          </a:p>
          <a:p>
            <a:pPr marL="971550" lvl="1" indent="-514350">
              <a:buFont typeface="+mj-lt"/>
              <a:buAutoNum type="arabicPeriod"/>
            </a:pPr>
            <a:r>
              <a:rPr lang="en-US" dirty="0"/>
              <a:t>Diffuse directly through endothelial membranes</a:t>
            </a:r>
          </a:p>
          <a:p>
            <a:pPr lvl="2"/>
            <a:r>
              <a:rPr lang="en-US" dirty="0"/>
              <a:t>Example: lipid-soluble molecules such as respiratory gases</a:t>
            </a:r>
          </a:p>
          <a:p>
            <a:pPr marL="971550" lvl="1" indent="-514350">
              <a:buFont typeface="+mj-lt"/>
              <a:buAutoNum type="arabicPeriod"/>
            </a:pPr>
            <a:r>
              <a:rPr lang="en-US" dirty="0"/>
              <a:t>Pass through clefts</a:t>
            </a:r>
          </a:p>
          <a:p>
            <a:pPr lvl="2"/>
            <a:r>
              <a:rPr lang="en-US" dirty="0"/>
              <a:t>Example: water-soluble solutes </a:t>
            </a:r>
          </a:p>
        </p:txBody>
      </p:sp>
    </p:spTree>
    <p:extLst>
      <p:ext uri="{BB962C8B-B14F-4D97-AF65-F5344CB8AC3E}">
        <p14:creationId xmlns:p14="http://schemas.microsoft.com/office/powerpoint/2010/main" val="43975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1046440"/>
          </a:xfrm>
        </p:spPr>
        <p:txBody>
          <a:bodyPr>
            <a:spAutoFit/>
          </a:bodyPr>
          <a:lstStyle/>
          <a:p>
            <a:r>
              <a:rPr lang="en-US" dirty="0">
                <a:latin typeface="Times New Roman"/>
              </a:rPr>
              <a:t>Capillary Exchange of Respiratory Gases and </a:t>
            </a:r>
            <a:r>
              <a:rPr lang="en-US" dirty="0" smtClean="0">
                <a:latin typeface="Times New Roman"/>
              </a:rPr>
              <a:t>Nutrients</a:t>
            </a:r>
            <a:r>
              <a:rPr lang="en-US" b="0" dirty="0" smtClean="0">
                <a:latin typeface="Times New Roman"/>
              </a:rPr>
              <a:t> </a:t>
            </a:r>
            <a:r>
              <a:rPr lang="en-US" sz="2800" dirty="0">
                <a:latin typeface="Times New Roman"/>
              </a:rPr>
              <a:t>(2 of 2)</a:t>
            </a:r>
          </a:p>
        </p:txBody>
      </p:sp>
      <p:sp>
        <p:nvSpPr>
          <p:cNvPr id="4" name="Content Placeholder 3"/>
          <p:cNvSpPr>
            <a:spLocks noGrp="1"/>
          </p:cNvSpPr>
          <p:nvPr>
            <p:ph idx="1"/>
          </p:nvPr>
        </p:nvSpPr>
        <p:spPr>
          <a:xfrm>
            <a:off x="457200" y="1600201"/>
            <a:ext cx="8229600" cy="1215717"/>
          </a:xfrm>
        </p:spPr>
        <p:txBody>
          <a:bodyPr>
            <a:spAutoFit/>
          </a:bodyPr>
          <a:lstStyle/>
          <a:p>
            <a:pPr marL="971550" lvl="1" indent="-514350">
              <a:buFont typeface="+mj-lt"/>
              <a:buAutoNum type="arabicPeriod" startAt="3"/>
            </a:pPr>
            <a:r>
              <a:rPr lang="en-US" dirty="0"/>
              <a:t>Pass through fenestrations</a:t>
            </a:r>
          </a:p>
          <a:p>
            <a:pPr lvl="2"/>
            <a:r>
              <a:rPr lang="en-US" dirty="0"/>
              <a:t>Example: water-soluble solutes </a:t>
            </a:r>
          </a:p>
          <a:p>
            <a:pPr marL="971550" lvl="1" indent="-514350">
              <a:buFont typeface="+mj-lt"/>
              <a:buAutoNum type="arabicPeriod" startAt="3"/>
            </a:pPr>
            <a:r>
              <a:rPr lang="en-US" dirty="0"/>
              <a:t>Active transport via pinocytotic vesicles or caveolae</a:t>
            </a:r>
          </a:p>
          <a:p>
            <a:pPr lvl="2"/>
            <a:r>
              <a:rPr lang="en-US" dirty="0"/>
              <a:t>Example: larger molecules, such as proteins</a:t>
            </a:r>
          </a:p>
        </p:txBody>
      </p:sp>
    </p:spTree>
    <p:extLst>
      <p:ext uri="{BB962C8B-B14F-4D97-AF65-F5344CB8AC3E}">
        <p14:creationId xmlns:p14="http://schemas.microsoft.com/office/powerpoint/2010/main" val="5503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7830"/>
            <a:ext cx="8229600" cy="523220"/>
          </a:xfrm>
        </p:spPr>
        <p:txBody>
          <a:bodyPr>
            <a:spAutoFit/>
          </a:bodyPr>
          <a:lstStyle/>
          <a:p>
            <a:r>
              <a:rPr lang="en-US" dirty="0">
                <a:latin typeface="Times New Roman"/>
              </a:rPr>
              <a:t>19.9 </a:t>
            </a:r>
            <a:r>
              <a:rPr lang="en-US" dirty="0" smtClean="0">
                <a:latin typeface="Times New Roman"/>
              </a:rPr>
              <a:t>Control </a:t>
            </a:r>
            <a:r>
              <a:rPr lang="en-US" dirty="0">
                <a:latin typeface="Times New Roman"/>
              </a:rPr>
              <a:t>of Blood </a:t>
            </a:r>
            <a:r>
              <a:rPr lang="en-US" dirty="0" smtClean="0">
                <a:latin typeface="Times New Roman"/>
              </a:rPr>
              <a:t>Flow </a:t>
            </a:r>
            <a:r>
              <a:rPr lang="en-US" sz="2800" dirty="0">
                <a:latin typeface="Times New Roman"/>
              </a:rPr>
              <a:t>(2 of 4)</a:t>
            </a:r>
          </a:p>
        </p:txBody>
      </p:sp>
      <p:sp>
        <p:nvSpPr>
          <p:cNvPr id="4" name="Content Placeholder 3"/>
          <p:cNvSpPr>
            <a:spLocks noGrp="1"/>
          </p:cNvSpPr>
          <p:nvPr>
            <p:ph idx="1"/>
          </p:nvPr>
        </p:nvSpPr>
        <p:spPr>
          <a:xfrm>
            <a:off x="457581" y="1299627"/>
            <a:ext cx="8229600" cy="1138773"/>
          </a:xfrm>
        </p:spPr>
        <p:txBody>
          <a:bodyPr>
            <a:spAutoFit/>
          </a:bodyPr>
          <a:lstStyle/>
          <a:p>
            <a:r>
              <a:rPr lang="en-US" dirty="0">
                <a:latin typeface="Arial"/>
              </a:rPr>
              <a:t>Rate of blood flow is controlled by extrinsic and intrinsic factors</a:t>
            </a:r>
          </a:p>
          <a:p>
            <a:pPr lvl="1"/>
            <a:r>
              <a:rPr lang="en-US" b="1" dirty="0">
                <a:latin typeface="Arial"/>
              </a:rPr>
              <a:t>Extrinsic control</a:t>
            </a:r>
            <a:r>
              <a:rPr lang="en-US" dirty="0">
                <a:latin typeface="Arial"/>
              </a:rPr>
              <a:t>: sympathetic nervous system and hormones control blood flow through whole body</a:t>
            </a:r>
          </a:p>
          <a:p>
            <a:pPr lvl="2"/>
            <a:r>
              <a:rPr lang="en-US" dirty="0">
                <a:latin typeface="Arial"/>
              </a:rPr>
              <a:t>Act on arteriolar smooth muscle to reduce flow to regions that need it the least</a:t>
            </a:r>
          </a:p>
        </p:txBody>
      </p:sp>
    </p:spTree>
    <p:extLst>
      <p:ext uri="{BB962C8B-B14F-4D97-AF65-F5344CB8AC3E}">
        <p14:creationId xmlns:p14="http://schemas.microsoft.com/office/powerpoint/2010/main" val="315255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Capillary </a:t>
            </a:r>
            <a:r>
              <a:rPr lang="en-US" dirty="0" smtClean="0">
                <a:latin typeface="Times New Roman"/>
              </a:rPr>
              <a:t>Transport Mechanisms </a:t>
            </a:r>
            <a:r>
              <a:rPr lang="en-US" sz="2800" dirty="0">
                <a:latin typeface="Times New Roman"/>
              </a:rPr>
              <a:t>(1 of 2) </a:t>
            </a:r>
          </a:p>
        </p:txBody>
      </p:sp>
      <p:pic>
        <p:nvPicPr>
          <p:cNvPr id="2" name="Picture 1" descr="This figure is a two part illustration of capillary transport mechanisms.&#10;&#10;- Part 1:  illustration of the cross section of a capillary showing microanatomy.  Labels include pinocytotic vesicles, red blood cell in lumen, endothelial cell with nucleus, fenestration (pore), intercellular cleft, tight junction, and basement membrane.  "/>
          <p:cNvPicPr>
            <a:picLocks noChangeAspect="1"/>
          </p:cNvPicPr>
          <p:nvPr/>
        </p:nvPicPr>
        <p:blipFill rotWithShape="1">
          <a:blip r:embed="rId3">
            <a:extLst>
              <a:ext uri="{28A0092B-C50C-407E-A947-70E740481C1C}">
                <a14:useLocalDpi xmlns:a14="http://schemas.microsoft.com/office/drawing/2010/main" val="0"/>
              </a:ext>
            </a:extLst>
          </a:blip>
          <a:srcRect b="61915"/>
          <a:stretch/>
        </p:blipFill>
        <p:spPr>
          <a:xfrm>
            <a:off x="1672946" y="1600200"/>
            <a:ext cx="5798108" cy="3810000"/>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19.19 </a:t>
            </a:r>
            <a:r>
              <a:rPr lang="en-US" dirty="0"/>
              <a:t>Capillary transport mechanisms.</a:t>
            </a:r>
          </a:p>
        </p:txBody>
      </p:sp>
    </p:spTree>
    <p:extLst>
      <p:ext uri="{BB962C8B-B14F-4D97-AF65-F5344CB8AC3E}">
        <p14:creationId xmlns:p14="http://schemas.microsoft.com/office/powerpoint/2010/main" val="117329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Capillary Transport </a:t>
            </a:r>
            <a:r>
              <a:rPr lang="en-US" dirty="0" smtClean="0">
                <a:latin typeface="Times New Roman"/>
              </a:rPr>
              <a:t>Mechanisms </a:t>
            </a:r>
            <a:r>
              <a:rPr lang="en-US" sz="2800" dirty="0">
                <a:latin typeface="Times New Roman"/>
              </a:rPr>
              <a:t>(2 of 2) </a:t>
            </a:r>
          </a:p>
        </p:txBody>
      </p:sp>
      <p:pic>
        <p:nvPicPr>
          <p:cNvPr id="2" name="Picture 1" descr="- Part 2:  illustration showing enlargement of endothelial wall from Part 1 showing the 4 possible pathways or routes or transport across the endothelial cell wall of a fenestrated capillary.&#10;- Pathway 1:  Diffusion through plasma membrane (lipid-soluble substances)&#10;- Pathway 2:  Movement through intercellular clefts (water-soluble substances)&#10;- Pathway 3:  Movement through fenestrations (water-soluble substances)&#10;- Pathway 4:  Transport via vesicles (large substances)"/>
          <p:cNvPicPr>
            <a:picLocks noChangeAspect="1"/>
          </p:cNvPicPr>
          <p:nvPr/>
        </p:nvPicPr>
        <p:blipFill rotWithShape="1">
          <a:blip r:embed="rId3">
            <a:extLst>
              <a:ext uri="{28A0092B-C50C-407E-A947-70E740481C1C}">
                <a14:useLocalDpi xmlns:a14="http://schemas.microsoft.com/office/drawing/2010/main" val="0"/>
              </a:ext>
            </a:extLst>
          </a:blip>
          <a:srcRect t="42571" b="3023"/>
          <a:stretch/>
        </p:blipFill>
        <p:spPr>
          <a:xfrm>
            <a:off x="2247900" y="1371600"/>
            <a:ext cx="4648201" cy="4363376"/>
          </a:xfrm>
          <a:prstGeom prst="rect">
            <a:avLst/>
          </a:prstGeom>
        </p:spPr>
      </p:pic>
      <p:sp>
        <p:nvSpPr>
          <p:cNvPr id="4" name="Content Placeholder 3"/>
          <p:cNvSpPr>
            <a:spLocks noGrp="1"/>
          </p:cNvSpPr>
          <p:nvPr>
            <p:ph sz="quarter" idx="13"/>
          </p:nvPr>
        </p:nvSpPr>
        <p:spPr>
          <a:xfrm>
            <a:off x="457200" y="6069918"/>
            <a:ext cx="8686800" cy="246221"/>
          </a:xfrm>
        </p:spPr>
        <p:txBody>
          <a:bodyPr/>
          <a:lstStyle/>
          <a:p>
            <a:r>
              <a:rPr lang="en-US" b="1" dirty="0">
                <a:solidFill>
                  <a:srgbClr val="007FA3"/>
                </a:solidFill>
              </a:rPr>
              <a:t>Figure 19.19 </a:t>
            </a:r>
            <a:r>
              <a:rPr lang="en-US" dirty="0"/>
              <a:t>Capillary transport mechanisms.</a:t>
            </a:r>
          </a:p>
        </p:txBody>
      </p:sp>
    </p:spTree>
    <p:extLst>
      <p:ext uri="{BB962C8B-B14F-4D97-AF65-F5344CB8AC3E}">
        <p14:creationId xmlns:p14="http://schemas.microsoft.com/office/powerpoint/2010/main" val="342876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Fluid Movements: Bulk </a:t>
            </a:r>
            <a:r>
              <a:rPr lang="en-US" dirty="0" smtClean="0">
                <a:latin typeface="Times New Roman"/>
              </a:rPr>
              <a:t>Flow </a:t>
            </a:r>
            <a:r>
              <a:rPr lang="en-US" sz="2800" dirty="0">
                <a:latin typeface="Times New Roman"/>
              </a:rPr>
              <a:t>(1 of 4)</a:t>
            </a:r>
          </a:p>
        </p:txBody>
      </p:sp>
      <p:sp>
        <p:nvSpPr>
          <p:cNvPr id="4" name="Content Placeholder 3"/>
          <p:cNvSpPr>
            <a:spLocks noGrp="1"/>
          </p:cNvSpPr>
          <p:nvPr>
            <p:ph idx="1"/>
          </p:nvPr>
        </p:nvSpPr>
        <p:spPr>
          <a:xfrm>
            <a:off x="457200" y="1298448"/>
            <a:ext cx="8229600" cy="2831544"/>
          </a:xfrm>
        </p:spPr>
        <p:txBody>
          <a:bodyPr>
            <a:spAutoFit/>
          </a:bodyPr>
          <a:lstStyle/>
          <a:p>
            <a:r>
              <a:rPr lang="en-US" dirty="0"/>
              <a:t>Fluid is forced out clefts of capillaries at arterial end, and most returns to blood at venous end</a:t>
            </a:r>
          </a:p>
          <a:p>
            <a:pPr lvl="1"/>
            <a:r>
              <a:rPr lang="en-US" dirty="0"/>
              <a:t>Extremely important in determining relative fluid volumes in blood and interstitial space</a:t>
            </a:r>
          </a:p>
          <a:p>
            <a:r>
              <a:rPr lang="en-US" dirty="0"/>
              <a:t>Bulk fluid flow across capillary walls causes continuous mixing of fluid between plasma and interstitial fluid; maintains interstitial environment.</a:t>
            </a:r>
          </a:p>
          <a:p>
            <a:r>
              <a:rPr lang="en-US" dirty="0"/>
              <a:t>Direction and amount of fluid flow depend on two opposing forces </a:t>
            </a:r>
          </a:p>
          <a:p>
            <a:pPr lvl="1"/>
            <a:r>
              <a:rPr lang="en-US" b="1" dirty="0"/>
              <a:t>Hydrostatic pressures</a:t>
            </a:r>
          </a:p>
          <a:p>
            <a:pPr lvl="1"/>
            <a:r>
              <a:rPr lang="en-US" b="1" dirty="0"/>
              <a:t>Colloid osmotic pressures</a:t>
            </a:r>
          </a:p>
        </p:txBody>
      </p:sp>
    </p:spTree>
    <p:extLst>
      <p:ext uri="{BB962C8B-B14F-4D97-AF65-F5344CB8AC3E}">
        <p14:creationId xmlns:p14="http://schemas.microsoft.com/office/powerpoint/2010/main" val="107668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Fluid Movements: Bulk </a:t>
            </a:r>
            <a:r>
              <a:rPr lang="en-US" dirty="0" smtClean="0">
                <a:latin typeface="Times New Roman"/>
              </a:rPr>
              <a:t>Flow </a:t>
            </a:r>
            <a:r>
              <a:rPr lang="en-US" sz="2800" dirty="0">
                <a:latin typeface="Times New Roman"/>
              </a:rPr>
              <a:t>(2 of 4)</a:t>
            </a:r>
          </a:p>
        </p:txBody>
      </p:sp>
      <p:sp>
        <p:nvSpPr>
          <p:cNvPr id="4" name="Content Placeholder 3"/>
          <p:cNvSpPr>
            <a:spLocks noGrp="1"/>
          </p:cNvSpPr>
          <p:nvPr>
            <p:ph idx="1"/>
          </p:nvPr>
        </p:nvSpPr>
        <p:spPr>
          <a:xfrm>
            <a:off x="457200" y="1298448"/>
            <a:ext cx="8229600" cy="2277547"/>
          </a:xfrm>
        </p:spPr>
        <p:txBody>
          <a:bodyPr>
            <a:spAutoFit/>
          </a:bodyPr>
          <a:lstStyle/>
          <a:p>
            <a:r>
              <a:rPr lang="en-US" b="1" dirty="0"/>
              <a:t>Hydrostatic pressures</a:t>
            </a:r>
          </a:p>
          <a:p>
            <a:pPr lvl="1"/>
            <a:r>
              <a:rPr lang="en-US" b="1" dirty="0"/>
              <a:t>Hydrostatic pressure </a:t>
            </a:r>
            <a:r>
              <a:rPr lang="en-US" dirty="0"/>
              <a:t>(</a:t>
            </a:r>
            <a:r>
              <a:rPr lang="en-US" b="1" dirty="0">
                <a:latin typeface="Times New Roman" panose="02020603050405020304" pitchFamily="18" charset="0"/>
                <a:cs typeface="Times New Roman" panose="02020603050405020304" pitchFamily="18" charset="0"/>
              </a:rPr>
              <a:t>HP</a:t>
            </a:r>
            <a:r>
              <a:rPr lang="en-US" dirty="0"/>
              <a:t>): force exerted by fluid pressing against wall; two types</a:t>
            </a:r>
          </a:p>
          <a:p>
            <a:pPr lvl="2"/>
            <a:r>
              <a:rPr lang="en-US" b="1" dirty="0"/>
              <a:t>Capillary hydrostatic pressure </a:t>
            </a:r>
            <a:r>
              <a:rPr lang="en-US" dirty="0"/>
              <a:t>(</a:t>
            </a:r>
            <a:r>
              <a:rPr lang="en-US" b="1" dirty="0">
                <a:latin typeface="Times New Roman" panose="02020603050405020304" pitchFamily="18" charset="0"/>
                <a:cs typeface="Times New Roman" panose="02020603050405020304" pitchFamily="18" charset="0"/>
              </a:rPr>
              <a:t>HP</a:t>
            </a:r>
            <a:r>
              <a:rPr lang="en-US" b="1" baseline="-25000" dirty="0">
                <a:latin typeface="Times New Roman" panose="02020603050405020304" pitchFamily="18" charset="0"/>
                <a:cs typeface="Times New Roman" panose="02020603050405020304" pitchFamily="18" charset="0"/>
              </a:rPr>
              <a:t>c</a:t>
            </a:r>
            <a:r>
              <a:rPr lang="en-US" dirty="0"/>
              <a:t>): capillary blood pressure that tends to force fluids through capillary walls </a:t>
            </a:r>
          </a:p>
          <a:p>
            <a:pPr lvl="3"/>
            <a:r>
              <a:rPr lang="en-US" dirty="0"/>
              <a:t>Greater at arterial end (35 mm Hg) of bed than at venule end (17 mm Hg)</a:t>
            </a:r>
          </a:p>
          <a:p>
            <a:pPr lvl="2">
              <a:tabLst>
                <a:tab pos="6103938" algn="l"/>
              </a:tabLst>
            </a:pPr>
            <a:r>
              <a:rPr lang="en-US" b="1" dirty="0"/>
              <a:t>Interstitial fluid hydrostatic pressure </a:t>
            </a:r>
            <a:r>
              <a:rPr lang="en-US" dirty="0"/>
              <a:t>(</a:t>
            </a:r>
            <a:r>
              <a:rPr lang="en-US" b="1" dirty="0">
                <a:latin typeface="Times New Roman" panose="02020603050405020304" pitchFamily="18" charset="0"/>
                <a:cs typeface="Times New Roman" panose="02020603050405020304" pitchFamily="18" charset="0"/>
              </a:rPr>
              <a:t>HP</a:t>
            </a:r>
            <a:r>
              <a:rPr lang="en-US" b="1" baseline="-25000" dirty="0">
                <a:latin typeface="Times New Roman" panose="02020603050405020304" pitchFamily="18" charset="0"/>
                <a:cs typeface="Times New Roman" panose="02020603050405020304" pitchFamily="18" charset="0"/>
              </a:rPr>
              <a:t>if</a:t>
            </a:r>
            <a:r>
              <a:rPr lang="en-US" dirty="0"/>
              <a:t>): pressure pushing fluid back into vessel; usually assumed to be zero because lymphatic vessels drain interstitial fluid</a:t>
            </a:r>
          </a:p>
        </p:txBody>
      </p:sp>
    </p:spTree>
    <p:extLst>
      <p:ext uri="{BB962C8B-B14F-4D97-AF65-F5344CB8AC3E}">
        <p14:creationId xmlns:p14="http://schemas.microsoft.com/office/powerpoint/2010/main" val="966085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Fluid Movements: Bulk </a:t>
            </a:r>
            <a:r>
              <a:rPr lang="en-US" dirty="0" smtClean="0">
                <a:latin typeface="Times New Roman"/>
              </a:rPr>
              <a:t>Flow </a:t>
            </a:r>
            <a:r>
              <a:rPr lang="en-US" sz="2800" dirty="0">
                <a:latin typeface="Times New Roman"/>
              </a:rPr>
              <a:t>(3 of 4)</a:t>
            </a:r>
          </a:p>
        </p:txBody>
      </p:sp>
      <p:sp>
        <p:nvSpPr>
          <p:cNvPr id="4" name="Content Placeholder 3"/>
          <p:cNvSpPr>
            <a:spLocks noGrp="1"/>
          </p:cNvSpPr>
          <p:nvPr>
            <p:ph idx="1"/>
          </p:nvPr>
        </p:nvSpPr>
        <p:spPr>
          <a:xfrm>
            <a:off x="457200" y="1298448"/>
            <a:ext cx="8229600" cy="2677656"/>
          </a:xfrm>
        </p:spPr>
        <p:txBody>
          <a:bodyPr>
            <a:spAutoFit/>
          </a:bodyPr>
          <a:lstStyle/>
          <a:p>
            <a:r>
              <a:rPr lang="en-US" b="1" dirty="0"/>
              <a:t>Colloid osmotic pressures</a:t>
            </a:r>
          </a:p>
          <a:p>
            <a:pPr lvl="1"/>
            <a:r>
              <a:rPr lang="en-US" b="1" dirty="0"/>
              <a:t>Capillary colloid osmotic pressure </a:t>
            </a:r>
            <a:r>
              <a:rPr lang="en-US" dirty="0"/>
              <a:t>(</a:t>
            </a:r>
            <a:r>
              <a:rPr lang="en-US" b="1" dirty="0"/>
              <a:t>oncotic</a:t>
            </a:r>
            <a:r>
              <a:rPr lang="en-US" dirty="0"/>
              <a:t> </a:t>
            </a:r>
            <a:r>
              <a:rPr lang="en-US" b="1" dirty="0"/>
              <a:t>pressure</a:t>
            </a:r>
            <a:r>
              <a:rPr lang="en-US" dirty="0"/>
              <a:t>, </a:t>
            </a:r>
            <a:r>
              <a:rPr lang="en-US" b="1" dirty="0">
                <a:latin typeface="Times New Roman" panose="02020603050405020304" pitchFamily="18" charset="0"/>
                <a:cs typeface="Times New Roman" panose="02020603050405020304" pitchFamily="18" charset="0"/>
              </a:rPr>
              <a:t>OP</a:t>
            </a:r>
            <a:r>
              <a:rPr lang="en-US" b="1" baseline="-25000" dirty="0">
                <a:latin typeface="Times New Roman" panose="02020603050405020304" pitchFamily="18" charset="0"/>
                <a:cs typeface="Times New Roman" panose="02020603050405020304" pitchFamily="18" charset="0"/>
              </a:rPr>
              <a:t>c</a:t>
            </a:r>
            <a:r>
              <a:rPr lang="en-US" dirty="0"/>
              <a:t>)</a:t>
            </a:r>
          </a:p>
          <a:p>
            <a:pPr lvl="2"/>
            <a:r>
              <a:rPr lang="ja-JP" altLang="en-US" dirty="0"/>
              <a:t>“</a:t>
            </a:r>
            <a:r>
              <a:rPr lang="en-US" altLang="ja-JP" dirty="0"/>
              <a:t>Sucking</a:t>
            </a:r>
            <a:r>
              <a:rPr lang="ja-JP" altLang="en-US" dirty="0"/>
              <a:t>”</a:t>
            </a:r>
            <a:r>
              <a:rPr lang="en-US" altLang="ja-JP" dirty="0"/>
              <a:t> pressure created by nondiffusible plasma proteins pulling water back in to capillary</a:t>
            </a:r>
          </a:p>
          <a:p>
            <a:pPr lvl="2"/>
            <a:r>
              <a:rPr lang="en-US" dirty="0" err="1">
                <a:latin typeface="Times New Roman" panose="02020603050405020304" pitchFamily="18" charset="0"/>
                <a:cs typeface="Times New Roman" panose="02020603050405020304" pitchFamily="18" charset="0"/>
              </a:rPr>
              <a:t>Op</a:t>
            </a:r>
            <a:r>
              <a:rPr lang="en-US" baseline="-25000" dirty="0" err="1">
                <a:latin typeface="Times New Roman" panose="02020603050405020304" pitchFamily="18" charset="0"/>
                <a:cs typeface="Times New Roman" panose="02020603050405020304" pitchFamily="18" charset="0"/>
              </a:rPr>
              <a:t>c</a:t>
            </a:r>
            <a:r>
              <a:rPr lang="en-US" dirty="0"/>
              <a:t> </a:t>
            </a:r>
            <a:r>
              <a:rPr lang="en-US" dirty="0" smtClean="0"/>
              <a:t>∼26 </a:t>
            </a:r>
            <a:r>
              <a:rPr lang="en-US" dirty="0"/>
              <a:t>mm Hg</a:t>
            </a:r>
          </a:p>
          <a:p>
            <a:pPr lvl="1"/>
            <a:r>
              <a:rPr lang="en-US" dirty="0"/>
              <a:t>Interstitial fluid colloid osmotic pressure (</a:t>
            </a:r>
            <a:r>
              <a:rPr lang="en-US" dirty="0">
                <a:latin typeface="Times New Roman" panose="02020603050405020304" pitchFamily="18" charset="0"/>
                <a:cs typeface="Times New Roman" panose="02020603050405020304" pitchFamily="18" charset="0"/>
              </a:rPr>
              <a:t>OP</a:t>
            </a:r>
            <a:r>
              <a:rPr lang="en-US" baseline="-25000" dirty="0">
                <a:latin typeface="Times New Roman" panose="02020603050405020304" pitchFamily="18" charset="0"/>
                <a:cs typeface="Times New Roman" panose="02020603050405020304" pitchFamily="18" charset="0"/>
              </a:rPr>
              <a:t>if</a:t>
            </a:r>
            <a:r>
              <a:rPr lang="en-US" dirty="0"/>
              <a:t>)</a:t>
            </a:r>
          </a:p>
          <a:p>
            <a:pPr lvl="2"/>
            <a:r>
              <a:rPr lang="en-US" dirty="0"/>
              <a:t>Pressure is inconsequential because interstitial fluid has very low protein content</a:t>
            </a:r>
          </a:p>
          <a:p>
            <a:pPr lvl="2"/>
            <a:r>
              <a:rPr lang="en-US" dirty="0">
                <a:latin typeface="Times New Roman" panose="02020603050405020304" pitchFamily="18" charset="0"/>
                <a:cs typeface="Times New Roman" panose="02020603050405020304" pitchFamily="18" charset="0"/>
              </a:rPr>
              <a:t>OP</a:t>
            </a:r>
            <a:r>
              <a:rPr lang="en-US" baseline="-25000" dirty="0">
                <a:latin typeface="Times New Roman" panose="02020603050405020304" pitchFamily="18" charset="0"/>
                <a:cs typeface="Times New Roman" panose="02020603050405020304" pitchFamily="18" charset="0"/>
              </a:rPr>
              <a:t>if</a:t>
            </a:r>
            <a:r>
              <a:rPr lang="en-US" dirty="0"/>
              <a:t> around only 1 mm Hg</a:t>
            </a:r>
          </a:p>
        </p:txBody>
      </p:sp>
    </p:spTree>
    <p:extLst>
      <p:ext uri="{BB962C8B-B14F-4D97-AF65-F5344CB8AC3E}">
        <p14:creationId xmlns:p14="http://schemas.microsoft.com/office/powerpoint/2010/main" val="293995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Fluid Movements: Bulk </a:t>
            </a:r>
            <a:r>
              <a:rPr lang="en-US" dirty="0" smtClean="0">
                <a:latin typeface="Times New Roman"/>
              </a:rPr>
              <a:t>Flow </a:t>
            </a:r>
            <a:r>
              <a:rPr lang="en-US" sz="2800" dirty="0">
                <a:latin typeface="Times New Roman"/>
              </a:rPr>
              <a:t>(4 of 4)</a:t>
            </a:r>
          </a:p>
        </p:txBody>
      </p:sp>
      <p:sp>
        <p:nvSpPr>
          <p:cNvPr id="4" name="Content Placeholder 3"/>
          <p:cNvSpPr>
            <a:spLocks noGrp="1"/>
          </p:cNvSpPr>
          <p:nvPr>
            <p:ph idx="1"/>
          </p:nvPr>
        </p:nvSpPr>
        <p:spPr>
          <a:xfrm>
            <a:off x="457200" y="1298448"/>
            <a:ext cx="8229600" cy="2185214"/>
          </a:xfrm>
        </p:spPr>
        <p:txBody>
          <a:bodyPr>
            <a:spAutoFit/>
          </a:bodyPr>
          <a:lstStyle/>
          <a:p>
            <a:r>
              <a:rPr lang="en-US" b="1" dirty="0"/>
              <a:t>Hydrostatic-osmotic pressure interactions</a:t>
            </a:r>
          </a:p>
          <a:p>
            <a:pPr lvl="1"/>
            <a:r>
              <a:rPr lang="en-US" dirty="0"/>
              <a:t>Net filtration pressure (NFP): comprises all forces acting on capillary bed	</a:t>
            </a:r>
          </a:p>
          <a:p>
            <a:pPr lvl="2"/>
            <a:r>
              <a:rPr lang="en-US" dirty="0">
                <a:latin typeface="Times New Roman" panose="02020603050405020304" pitchFamily="18" charset="0"/>
                <a:cs typeface="Times New Roman" panose="02020603050405020304" pitchFamily="18" charset="0"/>
              </a:rPr>
              <a:t>NFP = (HP</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OP</a:t>
            </a:r>
            <a:r>
              <a:rPr lang="en-US" baseline="-25000" dirty="0">
                <a:latin typeface="Times New Roman" panose="02020603050405020304" pitchFamily="18" charset="0"/>
                <a:cs typeface="Times New Roman" panose="02020603050405020304" pitchFamily="18" charset="0"/>
              </a:rPr>
              <a:t>if</a:t>
            </a:r>
            <a:r>
              <a:rPr lang="en-US" dirty="0">
                <a:latin typeface="Times New Roman" panose="02020603050405020304" pitchFamily="18" charset="0"/>
                <a:cs typeface="Times New Roman" panose="02020603050405020304" pitchFamily="18" charset="0"/>
              </a:rPr>
              <a:t>) </a:t>
            </a:r>
            <a:r>
              <a:rPr lang="en-US" dirty="0">
                <a:latin typeface="Times New Roman"/>
                <a:cs typeface="Times New Roman"/>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(HP</a:t>
            </a:r>
            <a:r>
              <a:rPr lang="en-US" baseline="-25000" dirty="0">
                <a:latin typeface="Times New Roman" panose="02020603050405020304" pitchFamily="18" charset="0"/>
                <a:cs typeface="Times New Roman" panose="02020603050405020304" pitchFamily="18" charset="0"/>
              </a:rPr>
              <a:t>if</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OP</a:t>
            </a:r>
            <a:r>
              <a:rPr lang="en-US" baseline="-25000" dirty="0" err="1">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en-US" dirty="0"/>
              <a:t>Net fluid flow out at arterial end (</a:t>
            </a:r>
            <a:r>
              <a:rPr lang="en-US" i="1" dirty="0"/>
              <a:t>filtration</a:t>
            </a:r>
            <a:r>
              <a:rPr lang="en-US" dirty="0"/>
              <a:t>)</a:t>
            </a:r>
          </a:p>
          <a:p>
            <a:pPr lvl="1"/>
            <a:r>
              <a:rPr lang="en-US" dirty="0"/>
              <a:t>Net fluid flow in at venous end (</a:t>
            </a:r>
            <a:r>
              <a:rPr lang="en-US" i="1" dirty="0"/>
              <a:t>reabsorption</a:t>
            </a:r>
            <a:r>
              <a:rPr lang="en-US" dirty="0"/>
              <a:t>)</a:t>
            </a:r>
          </a:p>
          <a:p>
            <a:pPr lvl="1"/>
            <a:r>
              <a:rPr lang="en-US" dirty="0"/>
              <a:t>More fluid leaves at arterial end than is returned at venous end</a:t>
            </a:r>
          </a:p>
          <a:p>
            <a:pPr lvl="2"/>
            <a:r>
              <a:rPr lang="en-US" dirty="0"/>
              <a:t>Excess interstitial fluid is returned to blood via lymphatic </a:t>
            </a:r>
            <a:r>
              <a:rPr lang="en-US" dirty="0" smtClean="0"/>
              <a:t>system</a:t>
            </a:r>
            <a:endParaRPr lang="en-US" dirty="0"/>
          </a:p>
        </p:txBody>
      </p:sp>
    </p:spTree>
    <p:extLst>
      <p:ext uri="{BB962C8B-B14F-4D97-AF65-F5344CB8AC3E}">
        <p14:creationId xmlns:p14="http://schemas.microsoft.com/office/powerpoint/2010/main" val="282566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is figure traces bulk fluid flow across capillary walls maintains the interstitial environment.  &#10;&#10;- Introduction:  Bulk fluid flow across capillary walls causes continuous mixing of fluid between  blood plasma and interstitial fluid, and maintains the interstitial environment&#10;- The big picture:  Each day, 20 L of fluid filters from capillaries at their arteriolar end and flows  through the interstitial space. Most of it (17 L) is reabsorbed at the venous end. &#10;- Illustration shows a close up of an arteriole, capillary bed, venule and lymphatic capillary:&#10; - For all capillary beds, 20 L of fluid is filtered out per day – almost 7 times the total plasma    volume!&#10; - Fluid moves through the interstitial space.&#10; - 17 L of fluid per day is reabsorbed into the capillaries at the venous end of a capillary bed.  &#10; - About 3 L per day of fluid (and any leaked proteins) are removed by the lympathic system    (see Chapter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689402"/>
            <a:ext cx="4638147" cy="53134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200" y="6070599"/>
            <a:ext cx="8686800" cy="230832"/>
          </a:xfrm>
        </p:spPr>
        <p:txBody>
          <a:bodyPr/>
          <a:lstStyle/>
          <a:p>
            <a:r>
              <a:rPr lang="en-US" sz="1500" b="1" dirty="0">
                <a:solidFill>
                  <a:srgbClr val="007FA3"/>
                </a:solidFill>
              </a:rPr>
              <a:t>FOCUS FIGURE 19.1 </a:t>
            </a:r>
            <a:r>
              <a:rPr lang="en-US" sz="1500" dirty="0"/>
              <a:t>Bulk Flow across Capillary </a:t>
            </a:r>
            <a:r>
              <a:rPr lang="en-US" sz="1500" dirty="0" smtClean="0"/>
              <a:t>Walls.</a:t>
            </a:r>
            <a:endParaRPr lang="en-US" sz="1500" dirty="0"/>
          </a:p>
        </p:txBody>
      </p:sp>
      <p:sp>
        <p:nvSpPr>
          <p:cNvPr id="6" name="Title 2"/>
          <p:cNvSpPr>
            <a:spLocks noGrp="1"/>
          </p:cNvSpPr>
          <p:nvPr>
            <p:ph type="title"/>
          </p:nvPr>
        </p:nvSpPr>
        <p:spPr>
          <a:xfrm>
            <a:off x="457581" y="364280"/>
            <a:ext cx="3428619" cy="2954655"/>
          </a:xfrm>
        </p:spPr>
        <p:txBody>
          <a:bodyPr wrap="square">
            <a:spAutoFit/>
          </a:bodyPr>
          <a:lstStyle/>
          <a:p>
            <a:r>
              <a:rPr lang="en-IN" sz="2400" dirty="0">
                <a:latin typeface="Times New Roman"/>
              </a:rPr>
              <a:t>Bulk </a:t>
            </a:r>
            <a:r>
              <a:rPr lang="en-IN" sz="2400" dirty="0" smtClean="0">
                <a:latin typeface="Times New Roman"/>
              </a:rPr>
              <a:t>Fluid Flow Across Capillary Walls Causes Continuous Mixing </a:t>
            </a:r>
            <a:r>
              <a:rPr lang="en-IN" sz="2400" dirty="0">
                <a:latin typeface="Times New Roman"/>
              </a:rPr>
              <a:t>of </a:t>
            </a:r>
            <a:r>
              <a:rPr lang="en-IN" sz="2400" dirty="0" smtClean="0">
                <a:latin typeface="Times New Roman"/>
              </a:rPr>
              <a:t>Fluid Between the Plasma </a:t>
            </a:r>
            <a:r>
              <a:rPr lang="en-IN" sz="2400" dirty="0">
                <a:latin typeface="Times New Roman"/>
              </a:rPr>
              <a:t>and the </a:t>
            </a:r>
            <a:r>
              <a:rPr lang="en-IN" sz="2400" dirty="0" smtClean="0">
                <a:latin typeface="Times New Roman"/>
              </a:rPr>
              <a:t>Interstitial Fluid Compartments, and Maintains </a:t>
            </a:r>
            <a:r>
              <a:rPr lang="en-IN" sz="2400" dirty="0">
                <a:latin typeface="Times New Roman"/>
              </a:rPr>
              <a:t>the </a:t>
            </a:r>
            <a:r>
              <a:rPr lang="en-IN" sz="2400" dirty="0" smtClean="0">
                <a:latin typeface="Times New Roman"/>
              </a:rPr>
              <a:t>Interstitial Environment </a:t>
            </a:r>
            <a:r>
              <a:rPr lang="en-US" sz="2200" dirty="0" smtClean="0">
                <a:latin typeface="Times New Roman"/>
              </a:rPr>
              <a:t>(1 </a:t>
            </a:r>
            <a:r>
              <a:rPr lang="en-US" sz="2200" dirty="0">
                <a:latin typeface="Times New Roman"/>
              </a:rPr>
              <a:t>of 4) </a:t>
            </a:r>
          </a:p>
        </p:txBody>
      </p:sp>
    </p:spTree>
    <p:extLst>
      <p:ext uri="{BB962C8B-B14F-4D97-AF65-F5344CB8AC3E}">
        <p14:creationId xmlns:p14="http://schemas.microsoft.com/office/powerpoint/2010/main" val="69602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Recall from chapter 3 (pages 71-72) that 2 kinds of pressure drive fluid flow: hydrostatic  pressure and osmotic pressure:&#10;- Hydrostatic pressure is due to fluid pressing against a boundary until it &quot;pushes&quot; some of the fluid across the boundary. Think of it as a piston that presses fluid against the boundary until it forces some fluid through to the other side. In blood vessels, hydrostatic pressure is created by blood pressure.&#10;- Osmotic pressure is due to non-diffusible solutes that cannot cross the boundary. Osmotic pressure &quot;pulls&quot; fluid across the boundary; think of it as suction that pulls in additional fluid through the boundary from the other sid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265" y="713934"/>
            <a:ext cx="4292598" cy="507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5"/>
            <a:ext cx="8686800" cy="230832"/>
          </a:xfrm>
        </p:spPr>
        <p:txBody>
          <a:bodyPr/>
          <a:lstStyle/>
          <a:p>
            <a:r>
              <a:rPr lang="en-US" sz="1500" b="1" dirty="0">
                <a:solidFill>
                  <a:srgbClr val="007FA3"/>
                </a:solidFill>
              </a:rPr>
              <a:t>FOCUS FIGURE 19.1 </a:t>
            </a:r>
            <a:r>
              <a:rPr lang="en-US" sz="1500" dirty="0"/>
              <a:t>Bulk Flow across Capillary Walls.</a:t>
            </a:r>
          </a:p>
        </p:txBody>
      </p:sp>
      <p:sp>
        <p:nvSpPr>
          <p:cNvPr id="6" name="Title 2"/>
          <p:cNvSpPr>
            <a:spLocks noGrp="1"/>
          </p:cNvSpPr>
          <p:nvPr>
            <p:ph type="title"/>
          </p:nvPr>
        </p:nvSpPr>
        <p:spPr>
          <a:xfrm>
            <a:off x="457581" y="364280"/>
            <a:ext cx="3428619" cy="2954655"/>
          </a:xfrm>
        </p:spPr>
        <p:txBody>
          <a:bodyPr wrap="square">
            <a:spAutoFit/>
          </a:bodyPr>
          <a:lstStyle/>
          <a:p>
            <a:r>
              <a:rPr lang="en-IN" sz="2400" dirty="0">
                <a:latin typeface="Times New Roman"/>
              </a:rPr>
              <a:t>Bulk </a:t>
            </a:r>
            <a:r>
              <a:rPr lang="en-IN" sz="2400" dirty="0" smtClean="0">
                <a:latin typeface="Times New Roman"/>
              </a:rPr>
              <a:t>Fluid Flow Across Capillary Walls Causes Continuous Mixing </a:t>
            </a:r>
            <a:r>
              <a:rPr lang="en-IN" sz="2400" dirty="0">
                <a:latin typeface="Times New Roman"/>
              </a:rPr>
              <a:t>of </a:t>
            </a:r>
            <a:r>
              <a:rPr lang="en-IN" sz="2400" dirty="0" smtClean="0">
                <a:latin typeface="Times New Roman"/>
              </a:rPr>
              <a:t>Fluid Between the Plasma </a:t>
            </a:r>
            <a:r>
              <a:rPr lang="en-IN" sz="2400" dirty="0">
                <a:latin typeface="Times New Roman"/>
              </a:rPr>
              <a:t>and the </a:t>
            </a:r>
            <a:r>
              <a:rPr lang="en-IN" sz="2400" dirty="0" smtClean="0">
                <a:latin typeface="Times New Roman"/>
              </a:rPr>
              <a:t>Interstitial Fluid Compartments, and Maintains </a:t>
            </a:r>
            <a:r>
              <a:rPr lang="en-IN" sz="2400" dirty="0">
                <a:latin typeface="Times New Roman"/>
              </a:rPr>
              <a:t>the </a:t>
            </a:r>
            <a:r>
              <a:rPr lang="en-IN" sz="2400" dirty="0" smtClean="0">
                <a:latin typeface="Times New Roman"/>
              </a:rPr>
              <a:t>Interstitial Environment </a:t>
            </a:r>
            <a:r>
              <a:rPr lang="en-US" sz="2200" dirty="0" smtClean="0">
                <a:latin typeface="Times New Roman"/>
              </a:rPr>
              <a:t>(2 </a:t>
            </a:r>
            <a:r>
              <a:rPr lang="en-US" sz="2200" dirty="0">
                <a:latin typeface="Times New Roman"/>
              </a:rPr>
              <a:t>of 4) </a:t>
            </a:r>
          </a:p>
        </p:txBody>
      </p:sp>
    </p:spTree>
    <p:extLst>
      <p:ext uri="{BB962C8B-B14F-4D97-AF65-F5344CB8AC3E}">
        <p14:creationId xmlns:p14="http://schemas.microsoft.com/office/powerpoint/2010/main" val="374220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How do hydrostatic pressure and osmotic pressure drive fluid flow across capillary walls? &#10;- Net filtration occurs at the arteriolar end of a capillary. &#10;- At this end hydrostatic pressure in the capillary, or HPc, pushes fluid out of the capillary with a force of 35 mm Hg. However, osmotic pressure in the capillary, or OPc, pulls fluid in with a force of 26 mm Hg. Meanwhile, hydrostatic pressure in the interstitial fluid, or HPif, pushes fluid into the capillary with a force of 0 mm Hg, while osmotic pressure in the interstitial fluid, or OPif, pulls fluid out of the capillary with a force of 1 mm Hg.&#10;-  We can calculate the net filtration pressure (NFP) as the outward pressures (HPc and OPif) minus the inward pressures (HPif and OPc). The equation is:&#10;&#10;NFP  = (HPc + OPif) - (HPif + OPc)&#10; = (35 +1) - (0 + 26)&#10; = 10 mm Hg &#10;&#10;In other words, at the arteriolar end of a capillary, there is a net outward pressure of 10 mm Hg."/>
          <p:cNvPicPr>
            <a:picLocks noChangeAspect="1" noChangeArrowheads="1"/>
          </p:cNvPicPr>
          <p:nvPr/>
        </p:nvPicPr>
        <p:blipFill rotWithShape="1">
          <a:blip r:embed="rId3">
            <a:extLst>
              <a:ext uri="{28A0092B-C50C-407E-A947-70E740481C1C}">
                <a14:useLocalDpi xmlns:a14="http://schemas.microsoft.com/office/drawing/2010/main" val="0"/>
              </a:ext>
            </a:extLst>
          </a:blip>
          <a:srcRect l="6238" t="4102" b="50769"/>
          <a:stretch/>
        </p:blipFill>
        <p:spPr bwMode="auto">
          <a:xfrm>
            <a:off x="704851" y="1632224"/>
            <a:ext cx="7600949" cy="4359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581" y="380047"/>
            <a:ext cx="8229219" cy="1477328"/>
          </a:xfrm>
        </p:spPr>
        <p:txBody>
          <a:bodyPr wrap="square">
            <a:spAutoFit/>
          </a:bodyPr>
          <a:lstStyle/>
          <a:p>
            <a:r>
              <a:rPr lang="en-IN" sz="2400" dirty="0">
                <a:latin typeface="Times New Roman"/>
              </a:rPr>
              <a:t>Bulk Fluid Flow Across Capillary Walls Causes Continuous Mixing of Fluid Between the Plasma and the Interstitial Fluid Compartments, and Maintains the Interstitial </a:t>
            </a:r>
            <a:r>
              <a:rPr lang="en-IN" sz="2400" dirty="0" smtClean="0">
                <a:latin typeface="Times New Roman"/>
              </a:rPr>
              <a:t>Environment </a:t>
            </a:r>
            <a:r>
              <a:rPr lang="en-IN" sz="2400" dirty="0" smtClean="0">
                <a:latin typeface="Times New Roman"/>
              </a:rPr>
              <a:t/>
            </a:r>
            <a:br>
              <a:rPr lang="en-IN" sz="2400" dirty="0" smtClean="0">
                <a:latin typeface="Times New Roman"/>
              </a:rPr>
            </a:br>
            <a:r>
              <a:rPr lang="en-US" sz="2200" dirty="0" smtClean="0">
                <a:latin typeface="Times New Roman"/>
              </a:rPr>
              <a:t>(</a:t>
            </a:r>
            <a:r>
              <a:rPr lang="en-US" sz="2200" dirty="0">
                <a:latin typeface="Times New Roman"/>
              </a:rPr>
              <a:t>3 of 4) </a:t>
            </a:r>
          </a:p>
        </p:txBody>
      </p:sp>
      <p:sp>
        <p:nvSpPr>
          <p:cNvPr id="4" name="Content Placeholder 3"/>
          <p:cNvSpPr>
            <a:spLocks noGrp="1"/>
          </p:cNvSpPr>
          <p:nvPr>
            <p:ph sz="quarter" idx="13"/>
          </p:nvPr>
        </p:nvSpPr>
        <p:spPr>
          <a:xfrm>
            <a:off x="457200" y="6069912"/>
            <a:ext cx="8686800" cy="230832"/>
          </a:xfrm>
        </p:spPr>
        <p:txBody>
          <a:bodyPr/>
          <a:lstStyle/>
          <a:p>
            <a:r>
              <a:rPr lang="en-US" sz="1500" b="1" dirty="0">
                <a:solidFill>
                  <a:srgbClr val="007FA3"/>
                </a:solidFill>
              </a:rPr>
              <a:t>FOCUS FIGURE 19.1 </a:t>
            </a:r>
            <a:r>
              <a:rPr lang="en-US" sz="1500" dirty="0"/>
              <a:t>Bulk Flow across Capillary Walls.</a:t>
            </a:r>
          </a:p>
        </p:txBody>
      </p:sp>
    </p:spTree>
    <p:extLst>
      <p:ext uri="{BB962C8B-B14F-4D97-AF65-F5344CB8AC3E}">
        <p14:creationId xmlns:p14="http://schemas.microsoft.com/office/powerpoint/2010/main" val="1245578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Net reabsorption occurs at the venous end of the capillary. At this end hydrostatic pressure in the capillary pushes fluid out with a force of 17 mm Hg. Notice that hydrostatic pressure has dropped from the arteriolar end because of resistance encountered along the capillaries. Meanwhile, osmotic pressure in the capillary pulls fluid in with approximately the same force as the arteriolar end, 26 mm Hg. Hydrostatic pressure in the interstitial fluid is still 0 mm Hg, and osmotic pressure in the interstitial fluid is still 1 mm Hg.  Let's use the same formula to calculate the net filtration pressure:&#10;&#10;NFP  = (HPc + OPif) - (HPif + OPc)&#10; = (17 +1) - (0 + 26)&#10; = -8 mm Hg&#10;&#10;At the venous end of a capillary, there is a net inward pressure of -8 mm Hg. Since this is a negative number, this means that reabsorption -- not filtration -- is occurring. As a result, fluid moves from the interstitial space into the capillary. "/>
          <p:cNvPicPr>
            <a:picLocks noChangeAspect="1" noChangeArrowheads="1"/>
          </p:cNvPicPr>
          <p:nvPr/>
        </p:nvPicPr>
        <p:blipFill rotWithShape="1">
          <a:blip r:embed="rId3">
            <a:extLst>
              <a:ext uri="{28A0092B-C50C-407E-A947-70E740481C1C}">
                <a14:useLocalDpi xmlns:a14="http://schemas.microsoft.com/office/drawing/2010/main" val="0"/>
              </a:ext>
            </a:extLst>
          </a:blip>
          <a:srcRect l="10405" t="49304" b="9405"/>
          <a:stretch/>
        </p:blipFill>
        <p:spPr bwMode="auto">
          <a:xfrm>
            <a:off x="913475" y="1932075"/>
            <a:ext cx="7317050" cy="401799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200" y="6069915"/>
            <a:ext cx="8686800" cy="230832"/>
          </a:xfrm>
        </p:spPr>
        <p:txBody>
          <a:bodyPr/>
          <a:lstStyle/>
          <a:p>
            <a:r>
              <a:rPr lang="en-US" sz="1500" b="1" dirty="0">
                <a:solidFill>
                  <a:srgbClr val="007FA3"/>
                </a:solidFill>
              </a:rPr>
              <a:t>FOCUS FIGURE 19.1 </a:t>
            </a:r>
            <a:r>
              <a:rPr lang="en-US" sz="1500" dirty="0"/>
              <a:t>Bulk Flow across Capillary Walls.</a:t>
            </a:r>
          </a:p>
        </p:txBody>
      </p:sp>
      <p:sp>
        <p:nvSpPr>
          <p:cNvPr id="8" name="Title 2"/>
          <p:cNvSpPr>
            <a:spLocks noGrp="1"/>
          </p:cNvSpPr>
          <p:nvPr>
            <p:ph type="title"/>
          </p:nvPr>
        </p:nvSpPr>
        <p:spPr>
          <a:xfrm>
            <a:off x="457581" y="380047"/>
            <a:ext cx="8229219" cy="1477328"/>
          </a:xfrm>
        </p:spPr>
        <p:txBody>
          <a:bodyPr wrap="square">
            <a:spAutoFit/>
          </a:bodyPr>
          <a:lstStyle/>
          <a:p>
            <a:r>
              <a:rPr lang="en-IN" sz="2400" dirty="0">
                <a:latin typeface="Times New Roman"/>
              </a:rPr>
              <a:t>Bulk Fluid Flow Across Capillary Walls Causes Continuous Mixing of Fluid Between the Plasma and the Interstitial Fluid Compartments, and Maintains the Interstitial </a:t>
            </a:r>
            <a:r>
              <a:rPr lang="en-IN" sz="2400" dirty="0" smtClean="0">
                <a:latin typeface="Times New Roman"/>
              </a:rPr>
              <a:t>Environment </a:t>
            </a:r>
            <a:r>
              <a:rPr lang="en-IN" sz="2400" dirty="0" smtClean="0">
                <a:latin typeface="Times New Roman"/>
              </a:rPr>
              <a:t/>
            </a:r>
            <a:br>
              <a:rPr lang="en-IN" sz="2400" dirty="0" smtClean="0">
                <a:latin typeface="Times New Roman"/>
              </a:rPr>
            </a:br>
            <a:r>
              <a:rPr lang="en-US" sz="2200" dirty="0" smtClean="0">
                <a:latin typeface="Times New Roman"/>
              </a:rPr>
              <a:t>(</a:t>
            </a:r>
            <a:r>
              <a:rPr lang="en-US" sz="2200" dirty="0">
                <a:latin typeface="Times New Roman"/>
              </a:rPr>
              <a:t>3 of 4) </a:t>
            </a:r>
          </a:p>
        </p:txBody>
      </p:sp>
    </p:spTree>
    <p:extLst>
      <p:ext uri="{BB962C8B-B14F-4D97-AF65-F5344CB8AC3E}">
        <p14:creationId xmlns:p14="http://schemas.microsoft.com/office/powerpoint/2010/main" val="3935596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a:latin typeface="Times New Roman"/>
              </a:rPr>
              <a:t>19.9 </a:t>
            </a:r>
            <a:r>
              <a:rPr lang="en-US" dirty="0" smtClean="0">
                <a:latin typeface="Times New Roman"/>
              </a:rPr>
              <a:t>Control </a:t>
            </a:r>
            <a:r>
              <a:rPr lang="en-US" dirty="0">
                <a:latin typeface="Times New Roman"/>
              </a:rPr>
              <a:t>of Blood </a:t>
            </a:r>
            <a:r>
              <a:rPr lang="en-US" dirty="0" smtClean="0">
                <a:latin typeface="Times New Roman"/>
              </a:rPr>
              <a:t>Flow </a:t>
            </a:r>
            <a:r>
              <a:rPr lang="en-US" sz="2800" dirty="0">
                <a:latin typeface="Times New Roman"/>
              </a:rPr>
              <a:t>(3 of 4)</a:t>
            </a:r>
          </a:p>
        </p:txBody>
      </p:sp>
      <p:sp>
        <p:nvSpPr>
          <p:cNvPr id="4" name="Content Placeholder 3"/>
          <p:cNvSpPr>
            <a:spLocks noGrp="1"/>
          </p:cNvSpPr>
          <p:nvPr>
            <p:ph idx="1"/>
          </p:nvPr>
        </p:nvSpPr>
        <p:spPr>
          <a:xfrm>
            <a:off x="457581" y="1295400"/>
            <a:ext cx="8229600" cy="1384995"/>
          </a:xfrm>
        </p:spPr>
        <p:txBody>
          <a:bodyPr>
            <a:spAutoFit/>
          </a:bodyPr>
          <a:lstStyle/>
          <a:p>
            <a:pPr lvl="1"/>
            <a:r>
              <a:rPr lang="en-US" b="1" dirty="0">
                <a:latin typeface="Arial"/>
              </a:rPr>
              <a:t>Intrinsic control</a:t>
            </a:r>
            <a:r>
              <a:rPr lang="en-US" dirty="0">
                <a:latin typeface="Arial"/>
              </a:rPr>
              <a:t>: </a:t>
            </a:r>
            <a:r>
              <a:rPr lang="en-US" b="1" dirty="0">
                <a:latin typeface="Arial"/>
              </a:rPr>
              <a:t>Autoregulation </a:t>
            </a:r>
            <a:r>
              <a:rPr lang="en-US" dirty="0">
                <a:latin typeface="Arial"/>
              </a:rPr>
              <a:t>(</a:t>
            </a:r>
            <a:r>
              <a:rPr lang="en-US" b="1" dirty="0">
                <a:latin typeface="Arial"/>
              </a:rPr>
              <a:t>local</a:t>
            </a:r>
            <a:r>
              <a:rPr lang="en-US" dirty="0">
                <a:latin typeface="Arial"/>
              </a:rPr>
              <a:t>)</a:t>
            </a:r>
            <a:r>
              <a:rPr lang="en-US" b="1" dirty="0">
                <a:latin typeface="Arial"/>
              </a:rPr>
              <a:t> control of blood flow</a:t>
            </a:r>
            <a:r>
              <a:rPr lang="en-US" dirty="0">
                <a:latin typeface="Arial"/>
              </a:rPr>
              <a:t>: blood</a:t>
            </a:r>
            <a:r>
              <a:rPr lang="en-US" b="1" dirty="0">
                <a:latin typeface="Arial"/>
              </a:rPr>
              <a:t> </a:t>
            </a:r>
            <a:r>
              <a:rPr lang="en-US" dirty="0">
                <a:latin typeface="Arial"/>
              </a:rPr>
              <a:t>flow is adjusted locally to meet specific tissue’s requirements</a:t>
            </a:r>
          </a:p>
          <a:p>
            <a:pPr lvl="2"/>
            <a:r>
              <a:rPr lang="en-US" dirty="0">
                <a:latin typeface="Arial"/>
              </a:rPr>
              <a:t>Local arterioles that feed capillaries can undergo modification of their diameters</a:t>
            </a:r>
          </a:p>
          <a:p>
            <a:pPr lvl="2"/>
            <a:r>
              <a:rPr lang="en-US" dirty="0">
                <a:latin typeface="Arial"/>
              </a:rPr>
              <a:t>Organs regulate own blood flow by varying resistance of own arterioles</a:t>
            </a:r>
          </a:p>
        </p:txBody>
      </p:sp>
    </p:spTree>
    <p:extLst>
      <p:ext uri="{BB962C8B-B14F-4D97-AF65-F5344CB8AC3E}">
        <p14:creationId xmlns:p14="http://schemas.microsoft.com/office/powerpoint/2010/main" val="88813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ChangeAspect="1"/>
          </p:cNvSpPr>
          <p:nvPr>
            <p:ph type="title"/>
          </p:nvPr>
        </p:nvSpPr>
        <p:spPr>
          <a:xfrm>
            <a:off x="457580" y="257175"/>
            <a:ext cx="8311896" cy="532680"/>
          </a:xfrm>
        </p:spPr>
        <p:txBody>
          <a:bodyPr wrap="square" anchor="ctr">
            <a:spAutoFit/>
          </a:bodyPr>
          <a:lstStyle/>
          <a:p>
            <a:r>
              <a:rPr lang="en-US" altLang="en-US" dirty="0">
                <a:latin typeface="Times New Roman"/>
              </a:rPr>
              <a:t>Clinical – Homeostatic Imbalance </a:t>
            </a:r>
            <a:r>
              <a:rPr lang="en-US" altLang="en-US" dirty="0" smtClean="0">
                <a:latin typeface="Times New Roman"/>
              </a:rPr>
              <a:t>19.2 </a:t>
            </a:r>
            <a:r>
              <a:rPr lang="en-US" sz="2800" dirty="0">
                <a:latin typeface="Times New Roman"/>
              </a:rPr>
              <a:t>(1 of 3)</a:t>
            </a:r>
          </a:p>
        </p:txBody>
      </p:sp>
      <p:sp>
        <p:nvSpPr>
          <p:cNvPr id="4" name="Content Placeholder 3"/>
          <p:cNvSpPr>
            <a:spLocks noGrp="1"/>
          </p:cNvSpPr>
          <p:nvPr>
            <p:ph idx="1"/>
          </p:nvPr>
        </p:nvSpPr>
        <p:spPr>
          <a:xfrm>
            <a:off x="457200" y="1298448"/>
            <a:ext cx="8229600" cy="1823576"/>
          </a:xfrm>
        </p:spPr>
        <p:txBody>
          <a:bodyPr>
            <a:spAutoFit/>
          </a:bodyPr>
          <a:lstStyle/>
          <a:p>
            <a:r>
              <a:rPr lang="en-US" b="1" dirty="0"/>
              <a:t>Edema</a:t>
            </a:r>
            <a:r>
              <a:rPr lang="en-US" dirty="0"/>
              <a:t>: abnormal increase in amount of interstitial fluid</a:t>
            </a:r>
          </a:p>
          <a:p>
            <a:r>
              <a:rPr lang="en-US" dirty="0"/>
              <a:t>Caused by either an increase in outward pressure (driving fluid out of the capillaries) or a decrease in inward pressure</a:t>
            </a:r>
          </a:p>
          <a:p>
            <a:pPr lvl="1"/>
            <a:r>
              <a:rPr lang="en-US" dirty="0"/>
              <a:t>An increase in </a:t>
            </a:r>
            <a:r>
              <a:rPr lang="en-US" i="1" dirty="0"/>
              <a:t>capillary hydrostatic pressure </a:t>
            </a:r>
            <a:r>
              <a:rPr lang="en-US" dirty="0"/>
              <a:t>accelerates fluid loss from blood</a:t>
            </a:r>
          </a:p>
          <a:p>
            <a:pPr lvl="2"/>
            <a:r>
              <a:rPr lang="en-US" dirty="0"/>
              <a:t>Could result from incompetent venous valves, localized blood vessel blockage, congestive heart failure, or high blood volume</a:t>
            </a:r>
          </a:p>
        </p:txBody>
      </p:sp>
    </p:spTree>
    <p:extLst>
      <p:ext uri="{BB962C8B-B14F-4D97-AF65-F5344CB8AC3E}">
        <p14:creationId xmlns:p14="http://schemas.microsoft.com/office/powerpoint/2010/main" val="262266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8448"/>
            <a:ext cx="8229600" cy="2523768"/>
          </a:xfrm>
        </p:spPr>
        <p:txBody>
          <a:bodyPr>
            <a:spAutoFit/>
          </a:bodyPr>
          <a:lstStyle/>
          <a:p>
            <a:pPr lvl="1"/>
            <a:r>
              <a:rPr lang="en-US" dirty="0"/>
              <a:t>An increase in </a:t>
            </a:r>
            <a:r>
              <a:rPr lang="en-US" i="1" dirty="0"/>
              <a:t>interstitial fluid osmotic pressure </a:t>
            </a:r>
            <a:r>
              <a:rPr lang="en-US" dirty="0"/>
              <a:t>can result from an inflammatory response</a:t>
            </a:r>
          </a:p>
          <a:p>
            <a:pPr lvl="2"/>
            <a:r>
              <a:rPr lang="en-US" dirty="0"/>
              <a:t>Inflammation increases capillary permeability and allows proteins to leak into interstitial fluid</a:t>
            </a:r>
          </a:p>
          <a:p>
            <a:pPr lvl="2"/>
            <a:r>
              <a:rPr lang="en-US" dirty="0"/>
              <a:t>Causes large amounts of fluid to be pulled into interstitial space</a:t>
            </a:r>
          </a:p>
          <a:p>
            <a:pPr lvl="1"/>
            <a:r>
              <a:rPr lang="en-US" dirty="0"/>
              <a:t>A decrease in </a:t>
            </a:r>
            <a:r>
              <a:rPr lang="en-US" i="1" dirty="0"/>
              <a:t>capillary colloid osmotic pressure </a:t>
            </a:r>
            <a:r>
              <a:rPr lang="en-US" dirty="0"/>
              <a:t>hinders fluid return to blood</a:t>
            </a:r>
          </a:p>
          <a:p>
            <a:pPr lvl="2"/>
            <a:r>
              <a:rPr lang="en-US" dirty="0"/>
              <a:t>Can be caused by </a:t>
            </a:r>
            <a:r>
              <a:rPr lang="en-US" b="1" dirty="0"/>
              <a:t>hypoproteinemia</a:t>
            </a:r>
            <a:r>
              <a:rPr lang="en-US" dirty="0"/>
              <a:t>, low levels of plasma proteins caused by malnutrition, liver disease, or glomerulonephritis (loss of plasma proteins from </a:t>
            </a:r>
            <a:r>
              <a:rPr lang="en-US" dirty="0" smtClean="0"/>
              <a:t>kidneys</a:t>
            </a:r>
            <a:r>
              <a:rPr lang="en-US" dirty="0"/>
              <a:t>)</a:t>
            </a:r>
          </a:p>
        </p:txBody>
      </p:sp>
      <p:sp>
        <p:nvSpPr>
          <p:cNvPr id="6" name="Title 4"/>
          <p:cNvSpPr>
            <a:spLocks noGrp="1" noChangeAspect="1"/>
          </p:cNvSpPr>
          <p:nvPr>
            <p:ph type="title"/>
          </p:nvPr>
        </p:nvSpPr>
        <p:spPr>
          <a:xfrm>
            <a:off x="457580" y="257175"/>
            <a:ext cx="8311896" cy="532680"/>
          </a:xfrm>
        </p:spPr>
        <p:txBody>
          <a:bodyPr wrap="square" anchor="ctr">
            <a:spAutoFit/>
          </a:bodyPr>
          <a:lstStyle/>
          <a:p>
            <a:r>
              <a:rPr lang="en-US" altLang="en-US" dirty="0">
                <a:latin typeface="Times New Roman"/>
              </a:rPr>
              <a:t>Clinical – Homeostatic Imbalance </a:t>
            </a:r>
            <a:r>
              <a:rPr lang="en-US" altLang="en-US" dirty="0" smtClean="0">
                <a:latin typeface="Times New Roman"/>
              </a:rPr>
              <a:t>19.2 </a:t>
            </a:r>
            <a:r>
              <a:rPr lang="en-US" sz="2800" dirty="0" smtClean="0">
                <a:latin typeface="Times New Roman"/>
              </a:rPr>
              <a:t>(2 </a:t>
            </a:r>
            <a:r>
              <a:rPr lang="en-US" sz="2800" dirty="0">
                <a:latin typeface="Times New Roman"/>
              </a:rPr>
              <a:t>of 3)</a:t>
            </a:r>
          </a:p>
        </p:txBody>
      </p:sp>
    </p:spTree>
    <p:extLst>
      <p:ext uri="{BB962C8B-B14F-4D97-AF65-F5344CB8AC3E}">
        <p14:creationId xmlns:p14="http://schemas.microsoft.com/office/powerpoint/2010/main" val="293320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5760" y="1298448"/>
            <a:ext cx="8229600" cy="2300630"/>
          </a:xfrm>
        </p:spPr>
        <p:txBody>
          <a:bodyPr>
            <a:spAutoFit/>
          </a:bodyPr>
          <a:lstStyle/>
          <a:p>
            <a:pPr lvl="1"/>
            <a:r>
              <a:rPr lang="en-US" dirty="0"/>
              <a:t>Edema also can be caused by decreased drainage of interstitial fluid through lymphatic vessels that have been blocked by disease or surgically removed</a:t>
            </a:r>
          </a:p>
          <a:p>
            <a:r>
              <a:rPr lang="en-US" dirty="0"/>
              <a:t>Excess interstitial fluid in subcutaneous tissues generally causes </a:t>
            </a:r>
            <a:r>
              <a:rPr lang="en-US" i="1" dirty="0"/>
              <a:t>pitting edema</a:t>
            </a:r>
          </a:p>
          <a:p>
            <a:r>
              <a:rPr lang="en-US" dirty="0"/>
              <a:t>Edema can impair tissue function as a result of increased distance for diffusion of gases, nutrients and wastes between blood and cells</a:t>
            </a:r>
          </a:p>
          <a:p>
            <a:r>
              <a:rPr lang="en-US" dirty="0"/>
              <a:t>Slow fluid losses can be compensated for by renal mechanisms, but rapid onset may have serious effects on the circulation</a:t>
            </a:r>
          </a:p>
        </p:txBody>
      </p:sp>
      <p:sp>
        <p:nvSpPr>
          <p:cNvPr id="6" name="Title 4"/>
          <p:cNvSpPr>
            <a:spLocks noGrp="1" noChangeAspect="1"/>
          </p:cNvSpPr>
          <p:nvPr>
            <p:ph type="title"/>
          </p:nvPr>
        </p:nvSpPr>
        <p:spPr>
          <a:xfrm>
            <a:off x="457580" y="257175"/>
            <a:ext cx="8311896" cy="532680"/>
          </a:xfrm>
        </p:spPr>
        <p:txBody>
          <a:bodyPr wrap="square" anchor="ctr">
            <a:spAutoFit/>
          </a:bodyPr>
          <a:lstStyle/>
          <a:p>
            <a:r>
              <a:rPr lang="en-US" altLang="en-US" dirty="0">
                <a:latin typeface="Times New Roman"/>
              </a:rPr>
              <a:t>Clinical – Homeostatic Imbalance </a:t>
            </a:r>
            <a:r>
              <a:rPr lang="en-US" altLang="en-US" dirty="0" smtClean="0">
                <a:latin typeface="Times New Roman"/>
              </a:rPr>
              <a:t>19.2 </a:t>
            </a:r>
            <a:r>
              <a:rPr lang="en-US" sz="2800" dirty="0">
                <a:latin typeface="Times New Roman"/>
              </a:rPr>
              <a:t>(1 of 3)</a:t>
            </a:r>
          </a:p>
        </p:txBody>
      </p:sp>
    </p:spTree>
    <p:extLst>
      <p:ext uri="{BB962C8B-B14F-4D97-AF65-F5344CB8AC3E}">
        <p14:creationId xmlns:p14="http://schemas.microsoft.com/office/powerpoint/2010/main" val="22085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Pitting </a:t>
            </a:r>
            <a:r>
              <a:rPr lang="en-US" dirty="0" smtClean="0">
                <a:latin typeface="Times New Roman"/>
              </a:rPr>
              <a:t>Edema</a:t>
            </a:r>
            <a:endParaRPr lang="en-US" b="0" dirty="0">
              <a:latin typeface="Times New Roman"/>
            </a:endParaRPr>
          </a:p>
        </p:txBody>
      </p:sp>
      <p:pic>
        <p:nvPicPr>
          <p:cNvPr id="2" name="Picture 1" descr="This figure consists of two photos that illustrate pitting edema in the foot.&#10;&#10;- First photo shows a clinician’s thumb pressing the top of a swollen edematous foot.&#10;- Second photo shows that even after the thumb has been removed, the indentation or “pit” made  by its pressure is still visible in the swollen foot. &#10;"/>
          <p:cNvPicPr>
            <a:picLocks noChangeAspect="1"/>
          </p:cNvPicPr>
          <p:nvPr/>
        </p:nvPicPr>
        <p:blipFill rotWithShape="1">
          <a:blip r:embed="rId3">
            <a:extLst>
              <a:ext uri="{28A0092B-C50C-407E-A947-70E740481C1C}">
                <a14:useLocalDpi xmlns:a14="http://schemas.microsoft.com/office/drawing/2010/main" val="0"/>
              </a:ext>
            </a:extLst>
          </a:blip>
          <a:srcRect b="3664"/>
          <a:stretch/>
        </p:blipFill>
        <p:spPr>
          <a:xfrm>
            <a:off x="1200492" y="1485235"/>
            <a:ext cx="6743017" cy="4229765"/>
          </a:xfrm>
          <a:prstGeom prst="rect">
            <a:avLst/>
          </a:prstGeom>
        </p:spPr>
      </p:pic>
      <p:sp>
        <p:nvSpPr>
          <p:cNvPr id="5" name="Content Placeholder 4"/>
          <p:cNvSpPr>
            <a:spLocks noGrp="1"/>
          </p:cNvSpPr>
          <p:nvPr>
            <p:ph sz="quarter" idx="13"/>
          </p:nvPr>
        </p:nvSpPr>
        <p:spPr>
          <a:xfrm>
            <a:off x="457200" y="6069912"/>
            <a:ext cx="8686800" cy="246221"/>
          </a:xfrm>
        </p:spPr>
        <p:txBody>
          <a:bodyPr/>
          <a:lstStyle/>
          <a:p>
            <a:r>
              <a:rPr lang="en-US" b="1" dirty="0">
                <a:solidFill>
                  <a:srgbClr val="007FA3"/>
                </a:solidFill>
              </a:rPr>
              <a:t>Figure 19.20 </a:t>
            </a:r>
            <a:r>
              <a:rPr lang="en-US" dirty="0"/>
              <a:t>Pitting edema.</a:t>
            </a:r>
          </a:p>
        </p:txBody>
      </p:sp>
    </p:spTree>
    <p:extLst>
      <p:ext uri="{BB962C8B-B14F-4D97-AF65-F5344CB8AC3E}">
        <p14:creationId xmlns:p14="http://schemas.microsoft.com/office/powerpoint/2010/main" val="284015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1046440"/>
          </a:xfrm>
        </p:spPr>
        <p:txBody>
          <a:bodyPr>
            <a:spAutoFit/>
          </a:bodyPr>
          <a:lstStyle/>
          <a:p>
            <a:r>
              <a:rPr lang="en-US" dirty="0">
                <a:latin typeface="Times New Roman"/>
              </a:rPr>
              <a:t>Part </a:t>
            </a:r>
            <a:r>
              <a:rPr lang="en-US" dirty="0" smtClean="0">
                <a:latin typeface="Times New Roman"/>
              </a:rPr>
              <a:t>3 </a:t>
            </a:r>
            <a:r>
              <a:rPr lang="en-US" dirty="0">
                <a:latin typeface="Times New Roman"/>
              </a:rPr>
              <a:t>Circulatory Pathways: Blood Vessels of the </a:t>
            </a:r>
            <a:r>
              <a:rPr lang="en-US" dirty="0" smtClean="0">
                <a:latin typeface="Times New Roman"/>
              </a:rPr>
              <a:t>Body </a:t>
            </a:r>
            <a:r>
              <a:rPr lang="en-US" sz="2800" dirty="0">
                <a:latin typeface="Times New Roman"/>
              </a:rPr>
              <a:t>(1 of 3)</a:t>
            </a:r>
          </a:p>
        </p:txBody>
      </p:sp>
      <p:sp>
        <p:nvSpPr>
          <p:cNvPr id="4" name="Content Placeholder 3"/>
          <p:cNvSpPr>
            <a:spLocks noGrp="1"/>
          </p:cNvSpPr>
          <p:nvPr>
            <p:ph idx="1"/>
          </p:nvPr>
        </p:nvSpPr>
        <p:spPr>
          <a:xfrm>
            <a:off x="457200" y="1643896"/>
            <a:ext cx="8229600" cy="1785104"/>
          </a:xfrm>
        </p:spPr>
        <p:txBody>
          <a:bodyPr>
            <a:spAutoFit/>
          </a:bodyPr>
          <a:lstStyle/>
          <a:p>
            <a:r>
              <a:rPr lang="en-US" b="1" dirty="0"/>
              <a:t>Vascular system</a:t>
            </a:r>
            <a:r>
              <a:rPr lang="en-US" dirty="0"/>
              <a:t> consists of two main circulations:</a:t>
            </a:r>
          </a:p>
          <a:p>
            <a:pPr lvl="1"/>
            <a:r>
              <a:rPr lang="en-US" b="1" dirty="0"/>
              <a:t>Pulmonary circulation</a:t>
            </a:r>
            <a:r>
              <a:rPr lang="en-US" dirty="0"/>
              <a:t>: short loop that runs from heart to lungs and back to heart</a:t>
            </a:r>
          </a:p>
          <a:p>
            <a:pPr lvl="1"/>
            <a:r>
              <a:rPr lang="en-US" b="1" dirty="0"/>
              <a:t>Systemic circulation</a:t>
            </a:r>
            <a:r>
              <a:rPr lang="en-US" dirty="0"/>
              <a:t>: long loop to all parts of body and back to heart</a:t>
            </a:r>
          </a:p>
          <a:p>
            <a:pPr lvl="2"/>
            <a:r>
              <a:rPr lang="en-US" dirty="0"/>
              <a:t>Heart pumps blood out to system via single systemic artery, the aorta</a:t>
            </a:r>
          </a:p>
          <a:p>
            <a:pPr lvl="2"/>
            <a:r>
              <a:rPr lang="en-US" dirty="0"/>
              <a:t>Blood returning to heart is delivered via  terminal systemic veins, superior and inferior vena cava, as well as coronary sinus</a:t>
            </a:r>
          </a:p>
        </p:txBody>
      </p:sp>
    </p:spTree>
    <p:extLst>
      <p:ext uri="{BB962C8B-B14F-4D97-AF65-F5344CB8AC3E}">
        <p14:creationId xmlns:p14="http://schemas.microsoft.com/office/powerpoint/2010/main" val="87027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Pulmonary </a:t>
            </a:r>
            <a:r>
              <a:rPr lang="en-US" dirty="0" smtClean="0">
                <a:latin typeface="Times New Roman"/>
              </a:rPr>
              <a:t>Circulation </a:t>
            </a:r>
            <a:r>
              <a:rPr lang="en-US" sz="2800" dirty="0">
                <a:latin typeface="Times New Roman"/>
              </a:rPr>
              <a:t>(1 of 2)</a:t>
            </a:r>
          </a:p>
        </p:txBody>
      </p:sp>
      <p:pic>
        <p:nvPicPr>
          <p:cNvPr id="2" name="Picture 1" descr="- Part (a) is a schematic flowchart showing pulmonary circulation.  Labels include pulmonary  capillaries from lungs, right and left pulmonary arteries, pulmonary trunk, right and left pulmonary veins, as well as heart with right and left atrium, and right and left ventricle  labeled, as well as arrows showing flow of blood."/>
          <p:cNvPicPr>
            <a:picLocks noChangeAspect="1"/>
          </p:cNvPicPr>
          <p:nvPr/>
        </p:nvPicPr>
        <p:blipFill rotWithShape="1">
          <a:blip r:embed="rId3">
            <a:extLst>
              <a:ext uri="{28A0092B-C50C-407E-A947-70E740481C1C}">
                <a14:useLocalDpi xmlns:a14="http://schemas.microsoft.com/office/drawing/2010/main" val="0"/>
              </a:ext>
            </a:extLst>
          </a:blip>
          <a:srcRect b="3824"/>
          <a:stretch/>
        </p:blipFill>
        <p:spPr>
          <a:xfrm>
            <a:off x="2372870" y="1171575"/>
            <a:ext cx="4398261" cy="4635369"/>
          </a:xfrm>
          <a:prstGeom prst="rect">
            <a:avLst/>
          </a:prstGeom>
        </p:spPr>
      </p:pic>
      <p:sp>
        <p:nvSpPr>
          <p:cNvPr id="4" name="Content Placeholder 3"/>
          <p:cNvSpPr>
            <a:spLocks noGrp="1"/>
          </p:cNvSpPr>
          <p:nvPr>
            <p:ph sz="quarter" idx="13"/>
          </p:nvPr>
        </p:nvSpPr>
        <p:spPr>
          <a:xfrm>
            <a:off x="457200" y="6069915"/>
            <a:ext cx="8686800" cy="230832"/>
          </a:xfrm>
        </p:spPr>
        <p:txBody>
          <a:bodyPr/>
          <a:lstStyle/>
          <a:p>
            <a:r>
              <a:rPr lang="en-US" sz="1500" b="1" dirty="0">
                <a:solidFill>
                  <a:srgbClr val="007FA3"/>
                </a:solidFill>
              </a:rPr>
              <a:t>Figure </a:t>
            </a:r>
            <a:r>
              <a:rPr lang="en-US" sz="1500" b="1" dirty="0" smtClean="0">
                <a:solidFill>
                  <a:srgbClr val="007FA3"/>
                </a:solidFill>
              </a:rPr>
              <a:t>19.21a </a:t>
            </a:r>
            <a:r>
              <a:rPr lang="en-US" sz="1500" dirty="0"/>
              <a:t>Pulmonary circulation.</a:t>
            </a:r>
          </a:p>
        </p:txBody>
      </p:sp>
    </p:spTree>
    <p:extLst>
      <p:ext uri="{BB962C8B-B14F-4D97-AF65-F5344CB8AC3E}">
        <p14:creationId xmlns:p14="http://schemas.microsoft.com/office/powerpoint/2010/main" val="2650885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Pulmonary </a:t>
            </a:r>
            <a:r>
              <a:rPr lang="en-US" dirty="0" smtClean="0">
                <a:latin typeface="Times New Roman"/>
              </a:rPr>
              <a:t>Circulation </a:t>
            </a:r>
            <a:r>
              <a:rPr lang="en-US" sz="2800" dirty="0">
                <a:latin typeface="Times New Roman"/>
              </a:rPr>
              <a:t>(2 of 2)</a:t>
            </a:r>
          </a:p>
        </p:txBody>
      </p:sp>
      <p:pic>
        <p:nvPicPr>
          <p:cNvPr id="2" name="Picture 1" descr="- Part (b) is an illustration of the pulmonary arterial system shown in blue to indicate that the  blood it carries is oxygen-poor.  The pulmonary venous drainage is shown in red to indicate  that the blood it transports is oxygen-rich.  Labels include left pulmonary artery, aortic arch,  pulmonary trunk, right pulmonary artery, three lobar arteries to right lung, pulmonary veins,  right atrium, right ventricle, two lobar arteries to left lunch, left atrium and left ventricle.&#10;  - Part (b) also includes an inset that is an enlarged view of a section of lobe showing air-    filled alveolus of lung, and depicts gas exchange occurring between alveoli and     pulmonary capillary with arrows indicating oxygen entering capillary from alveoli     and carbon dioxide exiting from capillary into alveoli.&#10;"/>
          <p:cNvPicPr>
            <a:picLocks noChangeAspect="1"/>
          </p:cNvPicPr>
          <p:nvPr/>
        </p:nvPicPr>
        <p:blipFill rotWithShape="1">
          <a:blip r:embed="rId3">
            <a:extLst>
              <a:ext uri="{28A0092B-C50C-407E-A947-70E740481C1C}">
                <a14:useLocalDpi xmlns:a14="http://schemas.microsoft.com/office/drawing/2010/main" val="0"/>
              </a:ext>
            </a:extLst>
          </a:blip>
          <a:srcRect b="2877"/>
          <a:stretch/>
        </p:blipFill>
        <p:spPr>
          <a:xfrm>
            <a:off x="1056731" y="1295400"/>
            <a:ext cx="7030538" cy="4343399"/>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19.21b </a:t>
            </a:r>
            <a:r>
              <a:rPr lang="en-US" dirty="0"/>
              <a:t>Pulmonary circulation.</a:t>
            </a:r>
          </a:p>
        </p:txBody>
      </p:sp>
    </p:spTree>
    <p:extLst>
      <p:ext uri="{BB962C8B-B14F-4D97-AF65-F5344CB8AC3E}">
        <p14:creationId xmlns:p14="http://schemas.microsoft.com/office/powerpoint/2010/main" val="158442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1046440"/>
          </a:xfrm>
        </p:spPr>
        <p:txBody>
          <a:bodyPr>
            <a:spAutoFit/>
          </a:bodyPr>
          <a:lstStyle/>
          <a:p>
            <a:r>
              <a:rPr lang="en-US" dirty="0">
                <a:latin typeface="Times New Roman"/>
              </a:rPr>
              <a:t>Part 3 </a:t>
            </a:r>
            <a:r>
              <a:rPr lang="en-US" dirty="0" smtClean="0">
                <a:latin typeface="Times New Roman"/>
              </a:rPr>
              <a:t>Circulatory </a:t>
            </a:r>
            <a:r>
              <a:rPr lang="en-US" dirty="0">
                <a:latin typeface="Times New Roman"/>
              </a:rPr>
              <a:t>Pathways: Blood Vessels of the </a:t>
            </a:r>
            <a:r>
              <a:rPr lang="en-US" dirty="0" smtClean="0">
                <a:latin typeface="Times New Roman"/>
              </a:rPr>
              <a:t>Body </a:t>
            </a:r>
            <a:r>
              <a:rPr lang="en-US" sz="2800" dirty="0">
                <a:latin typeface="Times New Roman"/>
              </a:rPr>
              <a:t>(2 of 3)</a:t>
            </a:r>
          </a:p>
        </p:txBody>
      </p:sp>
      <p:sp>
        <p:nvSpPr>
          <p:cNvPr id="4" name="Content Placeholder 3"/>
          <p:cNvSpPr>
            <a:spLocks noGrp="1"/>
          </p:cNvSpPr>
          <p:nvPr>
            <p:ph idx="1"/>
          </p:nvPr>
        </p:nvSpPr>
        <p:spPr>
          <a:xfrm>
            <a:off x="457200" y="1600201"/>
            <a:ext cx="8229600" cy="1538883"/>
          </a:xfrm>
        </p:spPr>
        <p:txBody>
          <a:bodyPr>
            <a:spAutoFit/>
          </a:bodyPr>
          <a:lstStyle/>
          <a:p>
            <a:r>
              <a:rPr lang="en-US" dirty="0"/>
              <a:t>Important differences between systemic arteries and veins:</a:t>
            </a:r>
          </a:p>
          <a:p>
            <a:pPr marL="833438" lvl="1" indent="-376238">
              <a:buFont typeface="+mj-lt"/>
              <a:buAutoNum type="arabicPeriod"/>
            </a:pPr>
            <a:r>
              <a:rPr lang="en-US" dirty="0"/>
              <a:t> </a:t>
            </a:r>
            <a:r>
              <a:rPr lang="en-US" b="1" dirty="0"/>
              <a:t>Arteries run deep</a:t>
            </a:r>
            <a:r>
              <a:rPr lang="en-US" dirty="0"/>
              <a:t>,</a:t>
            </a:r>
            <a:r>
              <a:rPr lang="en-US" b="1" dirty="0"/>
              <a:t> whereas veins are </a:t>
            </a:r>
            <a:r>
              <a:rPr lang="en-US" b="1" dirty="0" smtClean="0"/>
              <a:t>both deep </a:t>
            </a:r>
            <a:r>
              <a:rPr lang="en-US" b="1" dirty="0"/>
              <a:t>and superficial</a:t>
            </a:r>
          </a:p>
          <a:p>
            <a:pPr lvl="2"/>
            <a:r>
              <a:rPr lang="en-US" dirty="0"/>
              <a:t>Arteries run deep only, but veins run deep or superficial</a:t>
            </a:r>
          </a:p>
          <a:p>
            <a:pPr lvl="3"/>
            <a:r>
              <a:rPr lang="en-US" dirty="0"/>
              <a:t>Deep veins share same name with corresponding artery</a:t>
            </a:r>
          </a:p>
          <a:p>
            <a:pPr lvl="3"/>
            <a:r>
              <a:rPr lang="en-US" dirty="0"/>
              <a:t>Superficial veins do not correspond to names of any </a:t>
            </a:r>
            <a:r>
              <a:rPr lang="en-US" dirty="0" smtClean="0"/>
              <a:t>arteries</a:t>
            </a:r>
            <a:endParaRPr lang="en-US" dirty="0"/>
          </a:p>
        </p:txBody>
      </p:sp>
    </p:spTree>
    <p:extLst>
      <p:ext uri="{BB962C8B-B14F-4D97-AF65-F5344CB8AC3E}">
        <p14:creationId xmlns:p14="http://schemas.microsoft.com/office/powerpoint/2010/main" val="53769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1046440"/>
          </a:xfrm>
        </p:spPr>
        <p:txBody>
          <a:bodyPr>
            <a:spAutoFit/>
          </a:bodyPr>
          <a:lstStyle/>
          <a:p>
            <a:r>
              <a:rPr lang="en-US" dirty="0">
                <a:latin typeface="Times New Roman"/>
              </a:rPr>
              <a:t>Part 3 </a:t>
            </a:r>
            <a:r>
              <a:rPr lang="en-US" dirty="0" smtClean="0">
                <a:latin typeface="Times New Roman"/>
              </a:rPr>
              <a:t>Circulatory </a:t>
            </a:r>
            <a:r>
              <a:rPr lang="en-US" dirty="0">
                <a:latin typeface="Times New Roman"/>
              </a:rPr>
              <a:t>Pathways: Blood Vessels of the </a:t>
            </a:r>
            <a:r>
              <a:rPr lang="en-US" dirty="0" smtClean="0">
                <a:latin typeface="Times New Roman"/>
              </a:rPr>
              <a:t>Body </a:t>
            </a:r>
            <a:r>
              <a:rPr lang="en-US" sz="2800" dirty="0">
                <a:latin typeface="Times New Roman"/>
              </a:rPr>
              <a:t>(3 of 3)</a:t>
            </a:r>
          </a:p>
        </p:txBody>
      </p:sp>
      <p:sp>
        <p:nvSpPr>
          <p:cNvPr id="4" name="Content Placeholder 3"/>
          <p:cNvSpPr>
            <a:spLocks noGrp="1"/>
          </p:cNvSpPr>
          <p:nvPr>
            <p:ph idx="1"/>
          </p:nvPr>
        </p:nvSpPr>
        <p:spPr>
          <a:xfrm>
            <a:off x="457200" y="1600200"/>
            <a:ext cx="8229600" cy="2354491"/>
          </a:xfrm>
        </p:spPr>
        <p:txBody>
          <a:bodyPr>
            <a:spAutoFit/>
          </a:bodyPr>
          <a:lstStyle/>
          <a:p>
            <a:pPr lvl="1"/>
            <a:r>
              <a:rPr lang="en-US" b="1" dirty="0"/>
              <a:t>Venous pathways are more interconnected</a:t>
            </a:r>
          </a:p>
          <a:p>
            <a:pPr lvl="2"/>
            <a:r>
              <a:rPr lang="en-US" dirty="0"/>
              <a:t>Unlike arterial pathways, venous pathways have more interconnections</a:t>
            </a:r>
          </a:p>
          <a:p>
            <a:pPr lvl="3"/>
            <a:r>
              <a:rPr lang="en-US" dirty="0"/>
              <a:t>Veins can have more than one name, making venous pathways harder to follow</a:t>
            </a:r>
          </a:p>
          <a:p>
            <a:pPr lvl="1"/>
            <a:r>
              <a:rPr lang="en-US" b="1" dirty="0"/>
              <a:t>The brain and digestive systems have unique venous drainage systems</a:t>
            </a:r>
          </a:p>
          <a:p>
            <a:pPr lvl="2"/>
            <a:r>
              <a:rPr lang="en-US" dirty="0"/>
              <a:t>Brain contains </a:t>
            </a:r>
            <a:r>
              <a:rPr lang="en-US" i="1" dirty="0"/>
              <a:t>dural venous sinuses</a:t>
            </a:r>
          </a:p>
          <a:p>
            <a:pPr lvl="2"/>
            <a:r>
              <a:rPr lang="en-US" dirty="0"/>
              <a:t>Venous system of the digestive system drains into </a:t>
            </a:r>
            <a:r>
              <a:rPr lang="en-US" i="1" dirty="0"/>
              <a:t>hepatic portal system</a:t>
            </a:r>
            <a:r>
              <a:rPr lang="en-US" dirty="0"/>
              <a:t>,</a:t>
            </a:r>
            <a:r>
              <a:rPr lang="en-US" i="1" dirty="0"/>
              <a:t> </a:t>
            </a:r>
            <a:r>
              <a:rPr lang="en-US" dirty="0"/>
              <a:t>which perfuses through liver before returning to heart</a:t>
            </a:r>
          </a:p>
        </p:txBody>
      </p:sp>
    </p:spTree>
    <p:extLst>
      <p:ext uri="{BB962C8B-B14F-4D97-AF65-F5344CB8AC3E}">
        <p14:creationId xmlns:p14="http://schemas.microsoft.com/office/powerpoint/2010/main" val="367965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42900"/>
            <a:ext cx="4114419" cy="1292662"/>
          </a:xfrm>
        </p:spPr>
        <p:txBody>
          <a:bodyPr wrap="square">
            <a:spAutoFit/>
          </a:bodyPr>
          <a:lstStyle/>
          <a:p>
            <a:r>
              <a:rPr lang="en-US" sz="2800" dirty="0">
                <a:latin typeface="Times New Roman"/>
              </a:rPr>
              <a:t>Schematic </a:t>
            </a:r>
            <a:r>
              <a:rPr lang="en-US" sz="2800" dirty="0" smtClean="0">
                <a:latin typeface="Times New Roman"/>
              </a:rPr>
              <a:t>Flowchart Showing </a:t>
            </a:r>
            <a:r>
              <a:rPr lang="en-US" sz="2800" dirty="0">
                <a:latin typeface="Times New Roman"/>
              </a:rPr>
              <a:t>an </a:t>
            </a:r>
            <a:r>
              <a:rPr lang="en-US" sz="2800" dirty="0" smtClean="0">
                <a:latin typeface="Times New Roman"/>
              </a:rPr>
              <a:t>Overview </a:t>
            </a:r>
            <a:r>
              <a:rPr lang="en-US" sz="2800" dirty="0">
                <a:latin typeface="Times New Roman"/>
              </a:rPr>
              <a:t>of</a:t>
            </a:r>
            <a:br>
              <a:rPr lang="en-US" sz="2800" dirty="0">
                <a:latin typeface="Times New Roman"/>
              </a:rPr>
            </a:br>
            <a:r>
              <a:rPr lang="en-US" sz="2800" dirty="0">
                <a:latin typeface="Times New Roman"/>
              </a:rPr>
              <a:t>the </a:t>
            </a:r>
            <a:r>
              <a:rPr lang="en-US" sz="2800" dirty="0" smtClean="0">
                <a:latin typeface="Times New Roman"/>
              </a:rPr>
              <a:t>Systemic Circulation</a:t>
            </a:r>
            <a:endParaRPr lang="en-US" sz="2800" b="0" dirty="0">
              <a:latin typeface="Times New Roman"/>
            </a:endParaRPr>
          </a:p>
        </p:txBody>
      </p:sp>
      <p:pic>
        <p:nvPicPr>
          <p:cNvPr id="3074" name="Picture 2" descr="This figure is a schematic diagram that summarizes blood flow in the systemic circulation, starting with the aorta, and ending with the inferior and superior vena cava. &#10; - Freshly oxygenated blood returns from the pulmonary circulation, entering the left atrium    of the heart. From there it flows into the left ventricle and into the aorta. The aortic arch    branches upward from the heart. &#10;   - The common carotid arteries supply the head and the subclavian arteries supply      the upper limbs. The common carotid arteries eventually connect with the      capillary beds of the head and upper limbs. From these capillary beds,       deoxygenated blood flows through the superior vena cava to the right atrium of     the heart, then into the right ventricle, and then into the pulmonary circulation.&#10;   - The thoracic aorta – located above the diaphragm – sends arterial blood into the      capillary beds of mediastinal structures and thorax walls. From these capillary      beds, venous drainage drains blood into the azygos system, which returns      deoxygenated blood to the right atrium, then the right ventricle, and then into      the pulmonary circulation. &#10;   - Below the diaphragm, the abdominal aorta conveys arterial blood into the       capillary beds of the digestive viscera, spleen, pancreas, and kidneys.       Deoxygenated blood from these capillary beds travels into the inferior vena      cava. Other arterial blood is conveyed into the capillary beds of the gonads,      pelvis, and lower limbs. Deoxygenated blood from these capillary beds also      travels into the inferior vena cava. Blood in the inferior vena cava eventually      returns to the right atrium of the heart, then the right ventricle, and then      enters the pulmonary circulation.&#10;"/>
          <p:cNvPicPr>
            <a:picLocks noChangeAspect="1" noChangeArrowheads="1"/>
          </p:cNvPicPr>
          <p:nvPr/>
        </p:nvPicPr>
        <p:blipFill rotWithShape="1">
          <a:blip r:embed="rId3">
            <a:extLst>
              <a:ext uri="{28A0092B-C50C-407E-A947-70E740481C1C}">
                <a14:useLocalDpi xmlns:a14="http://schemas.microsoft.com/office/drawing/2010/main" val="0"/>
              </a:ext>
            </a:extLst>
          </a:blip>
          <a:srcRect b="1868"/>
          <a:stretch/>
        </p:blipFill>
        <p:spPr bwMode="auto">
          <a:xfrm>
            <a:off x="5486400" y="685799"/>
            <a:ext cx="2286000" cy="523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69912"/>
            <a:ext cx="8686800" cy="230832"/>
          </a:xfrm>
        </p:spPr>
        <p:txBody>
          <a:bodyPr/>
          <a:lstStyle/>
          <a:p>
            <a:r>
              <a:rPr lang="en-US" sz="1500" b="1" dirty="0">
                <a:solidFill>
                  <a:srgbClr val="007FA3"/>
                </a:solidFill>
              </a:rPr>
              <a:t>Figure 19.22 </a:t>
            </a:r>
            <a:r>
              <a:rPr lang="en-US" sz="1500" dirty="0"/>
              <a:t>Schematic flowchart showing an overview </a:t>
            </a:r>
            <a:r>
              <a:rPr lang="en-US" sz="1500" dirty="0" smtClean="0"/>
              <a:t>of the </a:t>
            </a:r>
            <a:r>
              <a:rPr lang="en-US" sz="1500" dirty="0"/>
              <a:t>systemic circulation.</a:t>
            </a:r>
          </a:p>
        </p:txBody>
      </p:sp>
    </p:spTree>
    <p:extLst>
      <p:ext uri="{BB962C8B-B14F-4D97-AF65-F5344CB8AC3E}">
        <p14:creationId xmlns:p14="http://schemas.microsoft.com/office/powerpoint/2010/main" val="21388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A </a:t>
            </a:r>
            <a:r>
              <a:rPr lang="en-US" dirty="0" smtClean="0">
                <a:latin typeface="Times New Roman"/>
              </a:rPr>
              <a:t>Quick Summary </a:t>
            </a:r>
            <a:r>
              <a:rPr lang="en-US" dirty="0">
                <a:latin typeface="Times New Roman"/>
              </a:rPr>
              <a:t>of </a:t>
            </a:r>
            <a:r>
              <a:rPr lang="en-US" dirty="0" smtClean="0">
                <a:latin typeface="Times New Roman"/>
              </a:rPr>
              <a:t>Intrinsic Versus Extrinsic Control Mechanisms</a:t>
            </a:r>
            <a:endParaRPr lang="en-US" dirty="0">
              <a:latin typeface="Times New Roman"/>
            </a:endParaRPr>
          </a:p>
        </p:txBody>
      </p:sp>
      <p:pic>
        <p:nvPicPr>
          <p:cNvPr id="2" name="Picture 1" descr="Figure summarizes intrinsic controls and extrinsic controls, and gives three examples where both control mechanisms occur.&#10;- Intrinsic controls: &#10;- Control is entirely from within the tissue or organ&#10;- Uses paracrines or properties of muscle tissue&#10;- Also known as autoregulation or local control&#10;- Extrinsic controls:&#10;- Control is from outside of the tissue or organ.&#10;- Use nerves or hormones.&#10;- Examples where both control mechanisms occur:&#10;- Stroke volume in heart (refer to pages. 697–698)&#10;- Arteriolar diameter (see Figure 19.16)&#10;- Glomerular filtration in kidneys (see Chapter 25)"/>
          <p:cNvPicPr>
            <a:picLocks noChangeAspect="1"/>
          </p:cNvPicPr>
          <p:nvPr/>
        </p:nvPicPr>
        <p:blipFill rotWithShape="1">
          <a:blip r:embed="rId3">
            <a:extLst>
              <a:ext uri="{28A0092B-C50C-407E-A947-70E740481C1C}">
                <a14:useLocalDpi xmlns:a14="http://schemas.microsoft.com/office/drawing/2010/main" val="0"/>
              </a:ext>
            </a:extLst>
          </a:blip>
          <a:srcRect b="4487"/>
          <a:stretch/>
        </p:blipFill>
        <p:spPr>
          <a:xfrm>
            <a:off x="1124378" y="1752600"/>
            <a:ext cx="6895243" cy="3733800"/>
          </a:xfrm>
          <a:prstGeom prst="rect">
            <a:avLst/>
          </a:prstGeom>
        </p:spPr>
      </p:pic>
      <p:sp>
        <p:nvSpPr>
          <p:cNvPr id="5" name="Content Placeholder 4"/>
          <p:cNvSpPr>
            <a:spLocks noGrp="1"/>
          </p:cNvSpPr>
          <p:nvPr>
            <p:ph sz="quarter" idx="13"/>
          </p:nvPr>
        </p:nvSpPr>
        <p:spPr>
          <a:xfrm>
            <a:off x="457581" y="6069915"/>
            <a:ext cx="8686800" cy="246221"/>
          </a:xfrm>
        </p:spPr>
        <p:txBody>
          <a:bodyPr/>
          <a:lstStyle/>
          <a:p>
            <a:r>
              <a:rPr lang="en-US" b="1" dirty="0">
                <a:solidFill>
                  <a:srgbClr val="007FA3"/>
                </a:solidFill>
                <a:latin typeface="Arial"/>
              </a:rPr>
              <a:t>Figure 19.14 </a:t>
            </a:r>
            <a:r>
              <a:rPr lang="en-US" dirty="0">
                <a:latin typeface="Arial"/>
              </a:rPr>
              <a:t>A quick summary of intrinsic versus </a:t>
            </a:r>
            <a:r>
              <a:rPr lang="en-US" dirty="0" smtClean="0">
                <a:latin typeface="Arial"/>
              </a:rPr>
              <a:t>extrinsic control </a:t>
            </a:r>
            <a:r>
              <a:rPr lang="en-US" dirty="0">
                <a:latin typeface="Arial"/>
              </a:rPr>
              <a:t>mechanisms.</a:t>
            </a:r>
          </a:p>
        </p:txBody>
      </p:sp>
    </p:spTree>
    <p:extLst>
      <p:ext uri="{BB962C8B-B14F-4D97-AF65-F5344CB8AC3E}">
        <p14:creationId xmlns:p14="http://schemas.microsoft.com/office/powerpoint/2010/main" val="386405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1046440"/>
          </a:xfrm>
        </p:spPr>
        <p:txBody>
          <a:bodyPr>
            <a:spAutoFit/>
          </a:bodyPr>
          <a:lstStyle/>
          <a:p>
            <a:r>
              <a:rPr lang="en-US" dirty="0">
                <a:latin typeface="Times New Roman"/>
              </a:rPr>
              <a:t>19.11 </a:t>
            </a:r>
            <a:r>
              <a:rPr lang="en-US" dirty="0" smtClean="0">
                <a:latin typeface="Times New Roman"/>
              </a:rPr>
              <a:t>Principal </a:t>
            </a:r>
            <a:r>
              <a:rPr lang="en-US" dirty="0">
                <a:latin typeface="Times New Roman"/>
              </a:rPr>
              <a:t>Vessels of the Systemic </a:t>
            </a:r>
            <a:r>
              <a:rPr lang="en-US" dirty="0" smtClean="0">
                <a:latin typeface="Times New Roman"/>
              </a:rPr>
              <a:t>Circulation </a:t>
            </a:r>
            <a:r>
              <a:rPr lang="en-US" sz="2800" dirty="0">
                <a:latin typeface="Times New Roman"/>
              </a:rPr>
              <a:t>(1 of 2)</a:t>
            </a:r>
          </a:p>
        </p:txBody>
      </p:sp>
      <p:sp>
        <p:nvSpPr>
          <p:cNvPr id="4" name="Content Placeholder 3"/>
          <p:cNvSpPr>
            <a:spLocks noGrp="1"/>
          </p:cNvSpPr>
          <p:nvPr>
            <p:ph idx="1"/>
          </p:nvPr>
        </p:nvSpPr>
        <p:spPr>
          <a:xfrm>
            <a:off x="457200" y="1600200"/>
            <a:ext cx="8229600" cy="2431435"/>
          </a:xfrm>
        </p:spPr>
        <p:txBody>
          <a:bodyPr>
            <a:spAutoFit/>
          </a:bodyPr>
          <a:lstStyle/>
          <a:p>
            <a:r>
              <a:rPr lang="en-US" dirty="0"/>
              <a:t>Diagrams of oxygen-rich blood are shown in red, whereas oxygen-poor blood is shown in blue</a:t>
            </a:r>
          </a:p>
          <a:p>
            <a:r>
              <a:rPr lang="en-US" dirty="0"/>
              <a:t>Schematic flowcharts (pipe diagrams) show vessels that are closer to the surface in brighter colors, whereas vessels that are deeper are shown in darker shades</a:t>
            </a:r>
          </a:p>
          <a:p>
            <a:r>
              <a:rPr lang="en-US" dirty="0"/>
              <a:t>Tips for memorizing vessels:</a:t>
            </a:r>
          </a:p>
          <a:p>
            <a:pPr lvl="1"/>
            <a:r>
              <a:rPr lang="en-US" dirty="0"/>
              <a:t>Name of vessel usually reflects body region being traversed (axillary, brachial, femoral, etc.), or organ served (renal, hepatic, gonadal), or bone being followed (vertebral, radial, tibial</a:t>
            </a:r>
            <a:r>
              <a:rPr lang="en-US" dirty="0" smtClean="0"/>
              <a:t>)</a:t>
            </a:r>
            <a:endParaRPr lang="en-US" dirty="0"/>
          </a:p>
        </p:txBody>
      </p:sp>
    </p:spTree>
    <p:extLst>
      <p:ext uri="{BB962C8B-B14F-4D97-AF65-F5344CB8AC3E}">
        <p14:creationId xmlns:p14="http://schemas.microsoft.com/office/powerpoint/2010/main" val="175142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1046440"/>
          </a:xfrm>
        </p:spPr>
        <p:txBody>
          <a:bodyPr>
            <a:spAutoFit/>
          </a:bodyPr>
          <a:lstStyle/>
          <a:p>
            <a:r>
              <a:rPr lang="en-US" dirty="0">
                <a:latin typeface="Times New Roman"/>
              </a:rPr>
              <a:t>19.11 </a:t>
            </a:r>
            <a:r>
              <a:rPr lang="en-US" dirty="0" smtClean="0">
                <a:latin typeface="Times New Roman"/>
              </a:rPr>
              <a:t>Principal </a:t>
            </a:r>
            <a:r>
              <a:rPr lang="en-US" dirty="0">
                <a:latin typeface="Times New Roman"/>
              </a:rPr>
              <a:t>Vessels of the Systemic </a:t>
            </a:r>
            <a:r>
              <a:rPr lang="en-US" dirty="0" smtClean="0">
                <a:latin typeface="Times New Roman"/>
              </a:rPr>
              <a:t>Circulation </a:t>
            </a:r>
            <a:r>
              <a:rPr lang="en-US" sz="2800" dirty="0">
                <a:latin typeface="Times New Roman"/>
              </a:rPr>
              <a:t>(2 of 2)</a:t>
            </a:r>
          </a:p>
        </p:txBody>
      </p:sp>
      <p:sp>
        <p:nvSpPr>
          <p:cNvPr id="4" name="Content Placeholder 3"/>
          <p:cNvSpPr>
            <a:spLocks noGrp="1"/>
          </p:cNvSpPr>
          <p:nvPr>
            <p:ph idx="1"/>
          </p:nvPr>
        </p:nvSpPr>
        <p:spPr>
          <a:xfrm>
            <a:off x="457200" y="1600200"/>
            <a:ext cx="8458200" cy="1254189"/>
          </a:xfrm>
        </p:spPr>
        <p:txBody>
          <a:bodyPr wrap="square">
            <a:spAutoFit/>
          </a:bodyPr>
          <a:lstStyle/>
          <a:p>
            <a:r>
              <a:rPr lang="en-US" dirty="0"/>
              <a:t>Arteries and veins tend to run side by side, and, in many places, they also run with nerves</a:t>
            </a:r>
          </a:p>
          <a:p>
            <a:r>
              <a:rPr lang="en-US" dirty="0"/>
              <a:t>Systemic vessels do not always match on right and left sides of body</a:t>
            </a:r>
          </a:p>
          <a:p>
            <a:pPr lvl="1"/>
            <a:r>
              <a:rPr lang="en-US" dirty="0"/>
              <a:t>Example: almost all vessels in head and limbs are bilaterally symmetrical, but some large, deep vessels of trunk are asymmetrical or unpaired</a:t>
            </a:r>
          </a:p>
        </p:txBody>
      </p:sp>
    </p:spTree>
    <p:extLst>
      <p:ext uri="{BB962C8B-B14F-4D97-AF65-F5344CB8AC3E}">
        <p14:creationId xmlns:p14="http://schemas.microsoft.com/office/powerpoint/2010/main" val="23898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42900"/>
            <a:ext cx="8229219" cy="430887"/>
          </a:xfrm>
        </p:spPr>
        <p:txBody>
          <a:bodyPr wrap="square">
            <a:spAutoFit/>
          </a:bodyPr>
          <a:lstStyle/>
          <a:p>
            <a:r>
              <a:rPr lang="en-US" sz="2800" dirty="0">
                <a:latin typeface="Times New Roman"/>
              </a:rPr>
              <a:t>Major </a:t>
            </a:r>
            <a:r>
              <a:rPr lang="en-US" sz="2800" dirty="0" smtClean="0">
                <a:latin typeface="Times New Roman"/>
              </a:rPr>
              <a:t>Arteries </a:t>
            </a:r>
            <a:r>
              <a:rPr lang="en-US" sz="2800" dirty="0">
                <a:latin typeface="Times New Roman"/>
              </a:rPr>
              <a:t>of </a:t>
            </a:r>
            <a:r>
              <a:rPr lang="en-US" sz="2800" dirty="0" smtClean="0">
                <a:latin typeface="Times New Roman"/>
              </a:rPr>
              <a:t>the Systemic Circulation </a:t>
            </a:r>
            <a:r>
              <a:rPr lang="en-US" sz="2200" dirty="0">
                <a:latin typeface="Times New Roman"/>
              </a:rPr>
              <a:t>(1 of 2)</a:t>
            </a:r>
          </a:p>
        </p:txBody>
      </p:sp>
      <p:pic>
        <p:nvPicPr>
          <p:cNvPr id="2" name="Picture 1" descr="- Part (a) is a schematic flowchart showing the major arteries of the systemic circulation."/>
          <p:cNvPicPr>
            <a:picLocks noChangeAspect="1"/>
          </p:cNvPicPr>
          <p:nvPr/>
        </p:nvPicPr>
        <p:blipFill rotWithShape="1">
          <a:blip r:embed="rId3">
            <a:extLst>
              <a:ext uri="{28A0092B-C50C-407E-A947-70E740481C1C}">
                <a14:useLocalDpi xmlns:a14="http://schemas.microsoft.com/office/drawing/2010/main" val="0"/>
              </a:ext>
            </a:extLst>
          </a:blip>
          <a:srcRect b="1703"/>
          <a:stretch/>
        </p:blipFill>
        <p:spPr>
          <a:xfrm>
            <a:off x="1984576" y="922130"/>
            <a:ext cx="5406823" cy="5087341"/>
          </a:xfrm>
          <a:prstGeom prst="rect">
            <a:avLst/>
          </a:prstGeom>
        </p:spPr>
      </p:pic>
      <p:sp>
        <p:nvSpPr>
          <p:cNvPr id="4" name="Content Placeholder 3"/>
          <p:cNvSpPr>
            <a:spLocks noGrp="1"/>
          </p:cNvSpPr>
          <p:nvPr>
            <p:ph sz="quarter" idx="13"/>
          </p:nvPr>
        </p:nvSpPr>
        <p:spPr>
          <a:xfrm>
            <a:off x="457200" y="6088962"/>
            <a:ext cx="8686800" cy="230832"/>
          </a:xfrm>
        </p:spPr>
        <p:txBody>
          <a:bodyPr/>
          <a:lstStyle/>
          <a:p>
            <a:r>
              <a:rPr lang="en-US" sz="1500" b="1" dirty="0">
                <a:solidFill>
                  <a:srgbClr val="007FA3"/>
                </a:solidFill>
              </a:rPr>
              <a:t>Figure </a:t>
            </a:r>
            <a:r>
              <a:rPr lang="en-US" sz="1500" b="1" dirty="0" smtClean="0">
                <a:solidFill>
                  <a:srgbClr val="007FA3"/>
                </a:solidFill>
              </a:rPr>
              <a:t>19.23a </a:t>
            </a:r>
            <a:r>
              <a:rPr lang="en-US" sz="1500" dirty="0"/>
              <a:t>Major arteries of </a:t>
            </a:r>
            <a:r>
              <a:rPr lang="en-US" sz="1500" dirty="0" smtClean="0"/>
              <a:t>the systemic </a:t>
            </a:r>
            <a:r>
              <a:rPr lang="en-US" sz="1500" dirty="0"/>
              <a:t>circulation.</a:t>
            </a:r>
          </a:p>
        </p:txBody>
      </p:sp>
    </p:spTree>
    <p:extLst>
      <p:ext uri="{BB962C8B-B14F-4D97-AF65-F5344CB8AC3E}">
        <p14:creationId xmlns:p14="http://schemas.microsoft.com/office/powerpoint/2010/main" val="610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Part (b) is an illustration of a man in anatomical position, anterior view with major arteries labeled, which include:  &#10; - Arteries of the head and trunk:  internal and external carotid, common carotid, vertebral, subclavian, brachiocephalic trunk, aortic arch, ascending aorta, coronary artery, celiac trunk, abdominal aorta, superior and inferior mesenteric, renal, gonadal, common iliac and internal iliac.&#10; - Arteries that supply the upper limb:  subclavian, axillary, brachial, radial, ulnar, deep and superficial palmar arch, and digital &#10; - Arteries that supply the lower limb:  external iliac, femoral, popliteal, anterior and posterior tibial, and arcuate."/>
          <p:cNvPicPr>
            <a:picLocks noChangeAspect="1" noChangeArrowheads="1"/>
          </p:cNvPicPr>
          <p:nvPr/>
        </p:nvPicPr>
        <p:blipFill rotWithShape="1">
          <a:blip r:embed="rId3">
            <a:extLst>
              <a:ext uri="{28A0092B-C50C-407E-A947-70E740481C1C}">
                <a14:useLocalDpi xmlns:a14="http://schemas.microsoft.com/office/drawing/2010/main" val="0"/>
              </a:ext>
            </a:extLst>
          </a:blip>
          <a:srcRect b="1876"/>
          <a:stretch/>
        </p:blipFill>
        <p:spPr bwMode="auto">
          <a:xfrm>
            <a:off x="4098205" y="457200"/>
            <a:ext cx="4588595" cy="549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84243"/>
            <a:ext cx="8686800" cy="230832"/>
          </a:xfrm>
        </p:spPr>
        <p:txBody>
          <a:bodyPr/>
          <a:lstStyle/>
          <a:p>
            <a:r>
              <a:rPr lang="en-US" sz="1500" b="1" dirty="0">
                <a:solidFill>
                  <a:srgbClr val="007FA3"/>
                </a:solidFill>
              </a:rPr>
              <a:t>Figure </a:t>
            </a:r>
            <a:r>
              <a:rPr lang="en-US" sz="1500" b="1" dirty="0" smtClean="0">
                <a:solidFill>
                  <a:srgbClr val="007FA3"/>
                </a:solidFill>
              </a:rPr>
              <a:t>19.23b </a:t>
            </a:r>
            <a:r>
              <a:rPr lang="en-US" sz="1500" dirty="0"/>
              <a:t>Major arteries of the systemic circulation.</a:t>
            </a:r>
          </a:p>
        </p:txBody>
      </p:sp>
      <p:sp>
        <p:nvSpPr>
          <p:cNvPr id="6" name="Title 2"/>
          <p:cNvSpPr>
            <a:spLocks noGrp="1"/>
          </p:cNvSpPr>
          <p:nvPr>
            <p:ph type="title"/>
          </p:nvPr>
        </p:nvSpPr>
        <p:spPr>
          <a:xfrm>
            <a:off x="457581" y="323671"/>
            <a:ext cx="3352419" cy="1200329"/>
          </a:xfrm>
        </p:spPr>
        <p:txBody>
          <a:bodyPr wrap="square">
            <a:spAutoFit/>
          </a:bodyPr>
          <a:lstStyle/>
          <a:p>
            <a:r>
              <a:rPr lang="en-US" sz="2800" dirty="0">
                <a:latin typeface="Times New Roman"/>
              </a:rPr>
              <a:t>Major </a:t>
            </a:r>
            <a:r>
              <a:rPr lang="en-US" sz="2800" dirty="0" smtClean="0">
                <a:latin typeface="Times New Roman"/>
              </a:rPr>
              <a:t>Arteries </a:t>
            </a:r>
            <a:r>
              <a:rPr lang="en-US" sz="2800" dirty="0">
                <a:latin typeface="Times New Roman"/>
              </a:rPr>
              <a:t>of </a:t>
            </a:r>
            <a:r>
              <a:rPr lang="en-US" sz="2800" dirty="0" smtClean="0">
                <a:latin typeface="Times New Roman"/>
              </a:rPr>
              <a:t>the Systemic Circulation </a:t>
            </a:r>
            <a:r>
              <a:rPr lang="en-US" sz="2200" dirty="0" smtClean="0">
                <a:latin typeface="Times New Roman"/>
              </a:rPr>
              <a:t>(2 </a:t>
            </a:r>
            <a:r>
              <a:rPr lang="en-US" sz="2200" dirty="0">
                <a:latin typeface="Times New Roman"/>
              </a:rPr>
              <a:t>of 2)</a:t>
            </a:r>
          </a:p>
        </p:txBody>
      </p:sp>
    </p:spTree>
    <p:extLst>
      <p:ext uri="{BB962C8B-B14F-4D97-AF65-F5344CB8AC3E}">
        <p14:creationId xmlns:p14="http://schemas.microsoft.com/office/powerpoint/2010/main" val="392104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38376"/>
            <a:ext cx="3657219" cy="861774"/>
          </a:xfrm>
        </p:spPr>
        <p:txBody>
          <a:bodyPr wrap="square">
            <a:spAutoFit/>
          </a:bodyPr>
          <a:lstStyle/>
          <a:p>
            <a:r>
              <a:rPr lang="en-US" sz="2800" dirty="0">
                <a:latin typeface="Times New Roman"/>
              </a:rPr>
              <a:t>Arteries of the </a:t>
            </a:r>
            <a:r>
              <a:rPr lang="en-US" sz="2800" dirty="0" smtClean="0">
                <a:latin typeface="Times New Roman"/>
              </a:rPr>
              <a:t>Head</a:t>
            </a:r>
            <a:r>
              <a:rPr lang="en-US" sz="2800" dirty="0">
                <a:latin typeface="Times New Roman"/>
              </a:rPr>
              <a:t>, </a:t>
            </a:r>
            <a:r>
              <a:rPr lang="en-US" sz="2800" dirty="0" smtClean="0">
                <a:latin typeface="Times New Roman"/>
              </a:rPr>
              <a:t>Neck</a:t>
            </a:r>
            <a:r>
              <a:rPr lang="en-US" sz="2800" dirty="0">
                <a:latin typeface="Times New Roman"/>
              </a:rPr>
              <a:t>, and </a:t>
            </a:r>
            <a:r>
              <a:rPr lang="en-US" sz="2800" dirty="0" smtClean="0">
                <a:latin typeface="Times New Roman"/>
              </a:rPr>
              <a:t>Brain </a:t>
            </a:r>
            <a:r>
              <a:rPr lang="en-US" sz="2200" dirty="0">
                <a:latin typeface="Times New Roman"/>
              </a:rPr>
              <a:t>(1 of 4)</a:t>
            </a:r>
          </a:p>
        </p:txBody>
      </p:sp>
      <p:pic>
        <p:nvPicPr>
          <p:cNvPr id="4098" name="Picture 2" descr="- Part (a)  is a schematic flowchart of the major arteries of head, neck and brain."/>
          <p:cNvPicPr>
            <a:picLocks noChangeAspect="1" noChangeArrowheads="1"/>
          </p:cNvPicPr>
          <p:nvPr/>
        </p:nvPicPr>
        <p:blipFill rotWithShape="1">
          <a:blip r:embed="rId3">
            <a:extLst>
              <a:ext uri="{28A0092B-C50C-407E-A947-70E740481C1C}">
                <a14:useLocalDpi xmlns:a14="http://schemas.microsoft.com/office/drawing/2010/main" val="0"/>
              </a:ext>
            </a:extLst>
          </a:blip>
          <a:srcRect b="1553"/>
          <a:stretch/>
        </p:blipFill>
        <p:spPr bwMode="auto">
          <a:xfrm>
            <a:off x="5334000" y="657224"/>
            <a:ext cx="2552413" cy="536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2"/>
            <a:ext cx="8686800" cy="230832"/>
          </a:xfrm>
        </p:spPr>
        <p:txBody>
          <a:bodyPr/>
          <a:lstStyle/>
          <a:p>
            <a:r>
              <a:rPr lang="en-US" sz="1500" b="1" dirty="0">
                <a:solidFill>
                  <a:srgbClr val="007FA3"/>
                </a:solidFill>
              </a:rPr>
              <a:t>Figure </a:t>
            </a:r>
            <a:r>
              <a:rPr lang="en-US" sz="1500" b="1" dirty="0" smtClean="0">
                <a:solidFill>
                  <a:srgbClr val="007FA3"/>
                </a:solidFill>
              </a:rPr>
              <a:t>19.24a </a:t>
            </a:r>
            <a:r>
              <a:rPr lang="en-US" sz="1500" dirty="0"/>
              <a:t>Arteries of the head, neck, and brain.</a:t>
            </a:r>
          </a:p>
        </p:txBody>
      </p:sp>
    </p:spTree>
    <p:extLst>
      <p:ext uri="{BB962C8B-B14F-4D97-AF65-F5344CB8AC3E}">
        <p14:creationId xmlns:p14="http://schemas.microsoft.com/office/powerpoint/2010/main" val="64827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Part (b) is an illustration showing the right aspect of major arteries of head and neck, including basilar, vertebral, internal and external carotid, common carotid, thyrocervical, costocervical, subclavian, axillary, ophthalmic.  Also shown are branches of the external carotid artery (superficial temporal, maxillary, occipital, facial, lingual, and superior thyroid).  Also labeled are larynx, thyroid gland (overlying trachea), brachiocephalic trunk and internal thoracic artery."/>
          <p:cNvPicPr>
            <a:picLocks noChangeAspect="1"/>
          </p:cNvPicPr>
          <p:nvPr/>
        </p:nvPicPr>
        <p:blipFill rotWithShape="1">
          <a:blip r:embed="rId3">
            <a:extLst>
              <a:ext uri="{28A0092B-C50C-407E-A947-70E740481C1C}">
                <a14:useLocalDpi xmlns:a14="http://schemas.microsoft.com/office/drawing/2010/main" val="0"/>
              </a:ext>
            </a:extLst>
          </a:blip>
          <a:srcRect b="2287"/>
          <a:stretch/>
        </p:blipFill>
        <p:spPr>
          <a:xfrm>
            <a:off x="3505200" y="666750"/>
            <a:ext cx="5181601" cy="5143914"/>
          </a:xfrm>
          <a:prstGeom prst="rect">
            <a:avLst/>
          </a:prstGeom>
        </p:spPr>
      </p:pic>
      <p:sp>
        <p:nvSpPr>
          <p:cNvPr id="4" name="Content Placeholder 3"/>
          <p:cNvSpPr>
            <a:spLocks noGrp="1"/>
          </p:cNvSpPr>
          <p:nvPr>
            <p:ph sz="quarter" idx="13"/>
          </p:nvPr>
        </p:nvSpPr>
        <p:spPr>
          <a:xfrm>
            <a:off x="457200" y="6088965"/>
            <a:ext cx="8686800" cy="230832"/>
          </a:xfrm>
        </p:spPr>
        <p:txBody>
          <a:bodyPr/>
          <a:lstStyle/>
          <a:p>
            <a:r>
              <a:rPr lang="en-US" sz="1500" b="1" dirty="0">
                <a:solidFill>
                  <a:srgbClr val="007FA3"/>
                </a:solidFill>
              </a:rPr>
              <a:t>Figure </a:t>
            </a:r>
            <a:r>
              <a:rPr lang="en-US" sz="1500" b="1" dirty="0" smtClean="0">
                <a:solidFill>
                  <a:srgbClr val="007FA3"/>
                </a:solidFill>
              </a:rPr>
              <a:t>19.24b </a:t>
            </a:r>
            <a:r>
              <a:rPr lang="en-US" sz="1500" dirty="0"/>
              <a:t>Arteries of the head, neck, and brain.</a:t>
            </a:r>
          </a:p>
        </p:txBody>
      </p:sp>
      <p:sp>
        <p:nvSpPr>
          <p:cNvPr id="6" name="Title 2"/>
          <p:cNvSpPr>
            <a:spLocks noGrp="1"/>
          </p:cNvSpPr>
          <p:nvPr>
            <p:ph type="title"/>
          </p:nvPr>
        </p:nvSpPr>
        <p:spPr>
          <a:xfrm>
            <a:off x="457581" y="338376"/>
            <a:ext cx="3657219" cy="861774"/>
          </a:xfrm>
        </p:spPr>
        <p:txBody>
          <a:bodyPr wrap="square">
            <a:spAutoFit/>
          </a:bodyPr>
          <a:lstStyle/>
          <a:p>
            <a:r>
              <a:rPr lang="en-US" sz="2800" dirty="0">
                <a:latin typeface="Times New Roman"/>
              </a:rPr>
              <a:t>Arteries of the </a:t>
            </a:r>
            <a:r>
              <a:rPr lang="en-US" sz="2800" dirty="0" smtClean="0">
                <a:latin typeface="Times New Roman"/>
              </a:rPr>
              <a:t>Head</a:t>
            </a:r>
            <a:r>
              <a:rPr lang="en-US" sz="2800" dirty="0">
                <a:latin typeface="Times New Roman"/>
              </a:rPr>
              <a:t>, </a:t>
            </a:r>
            <a:r>
              <a:rPr lang="en-US" sz="2800" dirty="0" smtClean="0">
                <a:latin typeface="Times New Roman"/>
              </a:rPr>
              <a:t>Neck</a:t>
            </a:r>
            <a:r>
              <a:rPr lang="en-US" sz="2800" dirty="0">
                <a:latin typeface="Times New Roman"/>
              </a:rPr>
              <a:t>, and </a:t>
            </a:r>
            <a:r>
              <a:rPr lang="en-US" sz="2800" dirty="0" smtClean="0">
                <a:latin typeface="Times New Roman"/>
              </a:rPr>
              <a:t>Brain </a:t>
            </a:r>
            <a:r>
              <a:rPr lang="en-US" sz="2200" dirty="0">
                <a:latin typeface="Times New Roman"/>
              </a:rPr>
              <a:t>(1 of 4)</a:t>
            </a:r>
          </a:p>
        </p:txBody>
      </p:sp>
    </p:spTree>
    <p:extLst>
      <p:ext uri="{BB962C8B-B14F-4D97-AF65-F5344CB8AC3E}">
        <p14:creationId xmlns:p14="http://schemas.microsoft.com/office/powerpoint/2010/main" val="293618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56032"/>
            <a:ext cx="8686420" cy="523220"/>
          </a:xfrm>
        </p:spPr>
        <p:txBody>
          <a:bodyPr wrap="square">
            <a:spAutoFit/>
          </a:bodyPr>
          <a:lstStyle/>
          <a:p>
            <a:r>
              <a:rPr lang="en-US" dirty="0">
                <a:latin typeface="Times New Roman"/>
              </a:rPr>
              <a:t>Arteries of the Head, Neck, and </a:t>
            </a:r>
            <a:r>
              <a:rPr lang="en-US" dirty="0" smtClean="0">
                <a:latin typeface="Times New Roman"/>
              </a:rPr>
              <a:t>Brain </a:t>
            </a:r>
            <a:r>
              <a:rPr lang="en-US" sz="2800" dirty="0">
                <a:latin typeface="Times New Roman"/>
              </a:rPr>
              <a:t>(3 of 4)</a:t>
            </a:r>
          </a:p>
        </p:txBody>
      </p:sp>
      <p:pic>
        <p:nvPicPr>
          <p:cNvPr id="2" name="Picture 1" descr="- Part (c) is an illustration of major arteries serving the brain (inferior view, right side of cerebellum and part of right temporal lobe removed).  Arteries shown include middle cerebral, internal carotid, basilar, and vertebral. Other labels include frontal lobe, optic chiasma, mammillary body, temporal lobe, pons, occipital lobe and cerebell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800" y="1132174"/>
            <a:ext cx="4994400" cy="4641854"/>
          </a:xfrm>
          <a:prstGeom prst="rect">
            <a:avLst/>
          </a:prstGeom>
        </p:spPr>
      </p:pic>
      <p:sp>
        <p:nvSpPr>
          <p:cNvPr id="4" name="Content Placeholder 3"/>
          <p:cNvSpPr>
            <a:spLocks noGrp="1"/>
          </p:cNvSpPr>
          <p:nvPr>
            <p:ph sz="quarter" idx="13"/>
          </p:nvPr>
        </p:nvSpPr>
        <p:spPr>
          <a:xfrm>
            <a:off x="457200" y="6069915"/>
            <a:ext cx="8686800" cy="246221"/>
          </a:xfrm>
        </p:spPr>
        <p:txBody>
          <a:bodyPr/>
          <a:lstStyle/>
          <a:p>
            <a:r>
              <a:rPr lang="en-US" b="1" dirty="0">
                <a:solidFill>
                  <a:srgbClr val="007FA3"/>
                </a:solidFill>
              </a:rPr>
              <a:t>Figure </a:t>
            </a:r>
            <a:r>
              <a:rPr lang="en-US" b="1" dirty="0" smtClean="0">
                <a:solidFill>
                  <a:srgbClr val="007FA3"/>
                </a:solidFill>
              </a:rPr>
              <a:t>19.24c </a:t>
            </a:r>
            <a:r>
              <a:rPr lang="en-US" dirty="0"/>
              <a:t>Arteries of the head, neck, and brain.</a:t>
            </a:r>
          </a:p>
        </p:txBody>
      </p:sp>
    </p:spTree>
    <p:extLst>
      <p:ext uri="{BB962C8B-B14F-4D97-AF65-F5344CB8AC3E}">
        <p14:creationId xmlns:p14="http://schemas.microsoft.com/office/powerpoint/2010/main" val="3800651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56032"/>
            <a:ext cx="8686419" cy="523220"/>
          </a:xfrm>
        </p:spPr>
        <p:txBody>
          <a:bodyPr wrap="square">
            <a:spAutoFit/>
          </a:bodyPr>
          <a:lstStyle/>
          <a:p>
            <a:r>
              <a:rPr lang="en-US" dirty="0">
                <a:latin typeface="Times New Roman"/>
              </a:rPr>
              <a:t>Arteries of the Head, Neck, and </a:t>
            </a:r>
            <a:r>
              <a:rPr lang="en-US" dirty="0" smtClean="0">
                <a:latin typeface="Times New Roman"/>
              </a:rPr>
              <a:t>Brain </a:t>
            </a:r>
            <a:r>
              <a:rPr lang="en-US" sz="2800" dirty="0">
                <a:latin typeface="Times New Roman"/>
              </a:rPr>
              <a:t>(4 of 4)</a:t>
            </a:r>
          </a:p>
        </p:txBody>
      </p:sp>
      <p:pic>
        <p:nvPicPr>
          <p:cNvPr id="2" name="Picture 1" descr="- Part (c) is an illustration of major arteries serving the brain (inferior view, right side of cerebellum and part of right temporal lobe removed). Arteries shown include middle cerebral, internal carotid, basilar, and vertebral. Other labels include frontal lobe, optic chiasma, mammillary body, temporal lobe, pons, occipital lobe and cerebellum.&#10; - Enlarged inset shows detail of cerebral arterial circle (Circle of Willis).  Arteries include anterior communicating, anterior cerebral, posterior communicating and posterior cerebral.&#10;"/>
          <p:cNvPicPr>
            <a:picLocks noChangeAspect="1"/>
          </p:cNvPicPr>
          <p:nvPr/>
        </p:nvPicPr>
        <p:blipFill rotWithShape="1">
          <a:blip r:embed="rId3">
            <a:extLst>
              <a:ext uri="{28A0092B-C50C-407E-A947-70E740481C1C}">
                <a14:useLocalDpi xmlns:a14="http://schemas.microsoft.com/office/drawing/2010/main" val="0"/>
              </a:ext>
            </a:extLst>
          </a:blip>
          <a:srcRect l="57545" b="43208"/>
          <a:stretch/>
        </p:blipFill>
        <p:spPr>
          <a:xfrm>
            <a:off x="2484149" y="1524000"/>
            <a:ext cx="4175702" cy="3733800"/>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19.24c </a:t>
            </a:r>
            <a:r>
              <a:rPr lang="en-US" dirty="0"/>
              <a:t>Arteries of the head, neck, and brain.</a:t>
            </a:r>
          </a:p>
        </p:txBody>
      </p:sp>
    </p:spTree>
    <p:extLst>
      <p:ext uri="{BB962C8B-B14F-4D97-AF65-F5344CB8AC3E}">
        <p14:creationId xmlns:p14="http://schemas.microsoft.com/office/powerpoint/2010/main" val="404530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02597"/>
            <a:ext cx="3962019" cy="1384995"/>
          </a:xfrm>
        </p:spPr>
        <p:txBody>
          <a:bodyPr wrap="square">
            <a:spAutoFit/>
          </a:bodyPr>
          <a:lstStyle/>
          <a:p>
            <a:r>
              <a:rPr lang="en-US" sz="3000" dirty="0">
                <a:latin typeface="Times New Roman"/>
              </a:rPr>
              <a:t>Arteries of the </a:t>
            </a:r>
            <a:r>
              <a:rPr lang="en-US" sz="3000" dirty="0" smtClean="0">
                <a:latin typeface="Times New Roman"/>
              </a:rPr>
              <a:t>Right Upper Limb </a:t>
            </a:r>
            <a:r>
              <a:rPr lang="en-US" sz="3000" dirty="0">
                <a:latin typeface="Times New Roman"/>
              </a:rPr>
              <a:t>and </a:t>
            </a:r>
            <a:r>
              <a:rPr lang="en-US" sz="3000" dirty="0" smtClean="0">
                <a:latin typeface="Times New Roman"/>
              </a:rPr>
              <a:t>Thorax </a:t>
            </a:r>
            <a:r>
              <a:rPr lang="en-US" sz="2800" dirty="0">
                <a:latin typeface="Times New Roman"/>
              </a:rPr>
              <a:t>(1 of 2)</a:t>
            </a:r>
          </a:p>
        </p:txBody>
      </p:sp>
      <p:pic>
        <p:nvPicPr>
          <p:cNvPr id="5122" name="Picture 2" descr="- Part (a) is a schematic flowchart showing arteries of right upper limb and thorax."/>
          <p:cNvPicPr>
            <a:picLocks noChangeAspect="1" noChangeArrowheads="1"/>
          </p:cNvPicPr>
          <p:nvPr/>
        </p:nvPicPr>
        <p:blipFill rotWithShape="1">
          <a:blip r:embed="rId3">
            <a:extLst>
              <a:ext uri="{28A0092B-C50C-407E-A947-70E740481C1C}">
                <a14:useLocalDpi xmlns:a14="http://schemas.microsoft.com/office/drawing/2010/main" val="0"/>
              </a:ext>
            </a:extLst>
          </a:blip>
          <a:srcRect b="1666"/>
          <a:stretch/>
        </p:blipFill>
        <p:spPr bwMode="auto">
          <a:xfrm>
            <a:off x="5105400" y="457200"/>
            <a:ext cx="3051852" cy="55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19.25a </a:t>
            </a:r>
            <a:r>
              <a:rPr lang="en-US" dirty="0"/>
              <a:t>Arteries of the right upper limb and thorax.</a:t>
            </a:r>
          </a:p>
        </p:txBody>
      </p:sp>
    </p:spTree>
    <p:extLst>
      <p:ext uri="{BB962C8B-B14F-4D97-AF65-F5344CB8AC3E}">
        <p14:creationId xmlns:p14="http://schemas.microsoft.com/office/powerpoint/2010/main" val="351275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Part (b) is an illustration showing anterior view of thorax and right upper limb.  Arteries shown include vertebral, thyrocervical trunk, costocervical trunk, suprascapular, thoracoacromial, axillary, subscapular, posterior and anterior circumflex humeral, brachial, deep artery of arm, common interosseous, radial, ulnar, deep and superficial palmar arch, digital arteries, common carotid, right and left subclavian, brachiocephalic trunk, posterior and anterior intercostals, internal and lateral thoracic, and descending aorta."/>
          <p:cNvPicPr>
            <a:picLocks noChangeAspect="1" noChangeArrowheads="1"/>
          </p:cNvPicPr>
          <p:nvPr/>
        </p:nvPicPr>
        <p:blipFill rotWithShape="1">
          <a:blip r:embed="rId3">
            <a:extLst>
              <a:ext uri="{28A0092B-C50C-407E-A947-70E740481C1C}">
                <a14:useLocalDpi xmlns:a14="http://schemas.microsoft.com/office/drawing/2010/main" val="0"/>
              </a:ext>
            </a:extLst>
          </a:blip>
          <a:srcRect b="2806"/>
          <a:stretch/>
        </p:blipFill>
        <p:spPr bwMode="auto">
          <a:xfrm>
            <a:off x="3895726" y="607322"/>
            <a:ext cx="4800600" cy="510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5"/>
            <a:ext cx="8686800" cy="246221"/>
          </a:xfrm>
        </p:spPr>
        <p:txBody>
          <a:bodyPr/>
          <a:lstStyle/>
          <a:p>
            <a:r>
              <a:rPr lang="en-US" b="1" dirty="0">
                <a:solidFill>
                  <a:srgbClr val="007FA3"/>
                </a:solidFill>
              </a:rPr>
              <a:t>Figure </a:t>
            </a:r>
            <a:r>
              <a:rPr lang="en-US" b="1" dirty="0" smtClean="0">
                <a:solidFill>
                  <a:srgbClr val="007FA3"/>
                </a:solidFill>
              </a:rPr>
              <a:t>19.25b </a:t>
            </a:r>
            <a:r>
              <a:rPr lang="en-US" dirty="0"/>
              <a:t>Arteries of the right upper limb and thorax.</a:t>
            </a:r>
          </a:p>
        </p:txBody>
      </p:sp>
      <p:sp>
        <p:nvSpPr>
          <p:cNvPr id="6" name="Title 2"/>
          <p:cNvSpPr>
            <a:spLocks noGrp="1"/>
          </p:cNvSpPr>
          <p:nvPr>
            <p:ph type="title"/>
          </p:nvPr>
        </p:nvSpPr>
        <p:spPr>
          <a:xfrm>
            <a:off x="457581" y="304800"/>
            <a:ext cx="3809619" cy="1384995"/>
          </a:xfrm>
        </p:spPr>
        <p:txBody>
          <a:bodyPr wrap="square">
            <a:spAutoFit/>
          </a:bodyPr>
          <a:lstStyle/>
          <a:p>
            <a:r>
              <a:rPr lang="en-US" sz="3000" dirty="0">
                <a:latin typeface="Times New Roman"/>
              </a:rPr>
              <a:t>Arteries of the </a:t>
            </a:r>
            <a:r>
              <a:rPr lang="en-US" sz="3000" dirty="0" smtClean="0">
                <a:latin typeface="Times New Roman"/>
              </a:rPr>
              <a:t>Right Upper Limb </a:t>
            </a:r>
            <a:r>
              <a:rPr lang="en-US" sz="3000" dirty="0">
                <a:latin typeface="Times New Roman"/>
              </a:rPr>
              <a:t>and </a:t>
            </a:r>
            <a:r>
              <a:rPr lang="en-US" sz="3000" dirty="0" smtClean="0">
                <a:latin typeface="Times New Roman"/>
              </a:rPr>
              <a:t>Thorax </a:t>
            </a:r>
            <a:r>
              <a:rPr lang="en-US" sz="2800" dirty="0">
                <a:latin typeface="Times New Roman"/>
              </a:rPr>
              <a:t>(1 of 2)</a:t>
            </a:r>
          </a:p>
        </p:txBody>
      </p:sp>
    </p:spTree>
    <p:extLst>
      <p:ext uri="{BB962C8B-B14F-4D97-AF65-F5344CB8AC3E}">
        <p14:creationId xmlns:p14="http://schemas.microsoft.com/office/powerpoint/2010/main" val="244420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229600" cy="523220"/>
          </a:xfrm>
        </p:spPr>
        <p:txBody>
          <a:bodyPr>
            <a:spAutoFit/>
          </a:bodyPr>
          <a:lstStyle/>
          <a:p>
            <a:r>
              <a:rPr lang="en-US" dirty="0" smtClean="0">
                <a:latin typeface="Times New Roman"/>
              </a:rPr>
              <a:t>19.9 </a:t>
            </a:r>
            <a:r>
              <a:rPr lang="en-US" dirty="0">
                <a:latin typeface="Times New Roman"/>
              </a:rPr>
              <a:t>Control of Blood </a:t>
            </a:r>
            <a:r>
              <a:rPr lang="en-US" dirty="0" smtClean="0">
                <a:latin typeface="Times New Roman"/>
              </a:rPr>
              <a:t>Flow </a:t>
            </a:r>
            <a:r>
              <a:rPr lang="en-US" sz="2800" dirty="0">
                <a:latin typeface="Times New Roman"/>
              </a:rPr>
              <a:t>(4 of 4)</a:t>
            </a:r>
          </a:p>
        </p:txBody>
      </p:sp>
      <p:sp>
        <p:nvSpPr>
          <p:cNvPr id="4" name="Content Placeholder 3"/>
          <p:cNvSpPr>
            <a:spLocks noGrp="1"/>
          </p:cNvSpPr>
          <p:nvPr>
            <p:ph idx="1"/>
          </p:nvPr>
        </p:nvSpPr>
        <p:spPr>
          <a:xfrm>
            <a:off x="457581" y="1295400"/>
            <a:ext cx="8229600" cy="2277547"/>
          </a:xfrm>
        </p:spPr>
        <p:txBody>
          <a:bodyPr>
            <a:spAutoFit/>
          </a:bodyPr>
          <a:lstStyle/>
          <a:p>
            <a:pPr lvl="1"/>
            <a:r>
              <a:rPr lang="en-US" dirty="0">
                <a:latin typeface="Arial"/>
              </a:rPr>
              <a:t>Example: redistribution of blood during exercise</a:t>
            </a:r>
          </a:p>
          <a:p>
            <a:pPr lvl="2"/>
            <a:r>
              <a:rPr lang="en-US" dirty="0">
                <a:latin typeface="Arial"/>
              </a:rPr>
              <a:t>At rest, skeletal muscles receive about 20% of total blood in body, but during exercise, skeletal muscle can receive over 70% of blood</a:t>
            </a:r>
          </a:p>
          <a:p>
            <a:pPr lvl="2"/>
            <a:r>
              <a:rPr lang="en-US" dirty="0">
                <a:latin typeface="Arial"/>
              </a:rPr>
              <a:t>Intrinsic controls: skeletal muscle arterioles dilate, increasing blood flow to muscle</a:t>
            </a:r>
          </a:p>
          <a:p>
            <a:pPr lvl="2"/>
            <a:r>
              <a:rPr lang="en-US" dirty="0">
                <a:latin typeface="Arial"/>
              </a:rPr>
              <a:t>Extrinsic controls decrease blood flow to other organs such as kidneys and digestive organs </a:t>
            </a:r>
          </a:p>
          <a:p>
            <a:pPr lvl="3"/>
            <a:r>
              <a:rPr lang="en-US" dirty="0">
                <a:latin typeface="Arial"/>
              </a:rPr>
              <a:t>MAP is maintained despite dilation of skeletal muscle arterioles</a:t>
            </a:r>
          </a:p>
        </p:txBody>
      </p:sp>
    </p:spTree>
    <p:extLst>
      <p:ext uri="{BB962C8B-B14F-4D97-AF65-F5344CB8AC3E}">
        <p14:creationId xmlns:p14="http://schemas.microsoft.com/office/powerpoint/2010/main" val="9531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7175"/>
            <a:ext cx="4114419" cy="1046440"/>
          </a:xfrm>
        </p:spPr>
        <p:txBody>
          <a:bodyPr wrap="square">
            <a:spAutoFit/>
          </a:bodyPr>
          <a:lstStyle/>
          <a:p>
            <a:r>
              <a:rPr lang="en-US" dirty="0">
                <a:latin typeface="Times New Roman"/>
              </a:rPr>
              <a:t>Arteries of the </a:t>
            </a:r>
            <a:r>
              <a:rPr lang="en-US" dirty="0" smtClean="0">
                <a:latin typeface="Times New Roman"/>
              </a:rPr>
              <a:t>Abdomen </a:t>
            </a:r>
            <a:r>
              <a:rPr lang="en-US" sz="2800" dirty="0">
                <a:latin typeface="Times New Roman"/>
              </a:rPr>
              <a:t>(1 of 4)</a:t>
            </a:r>
          </a:p>
        </p:txBody>
      </p:sp>
      <p:pic>
        <p:nvPicPr>
          <p:cNvPr id="2" name="Picture 1" descr="- Part (a) is a schematic flowchart showing major arteries of the abdomen."/>
          <p:cNvPicPr>
            <a:picLocks noChangeAspect="1"/>
          </p:cNvPicPr>
          <p:nvPr/>
        </p:nvPicPr>
        <p:blipFill rotWithShape="1">
          <a:blip r:embed="rId3">
            <a:extLst>
              <a:ext uri="{28A0092B-C50C-407E-A947-70E740481C1C}">
                <a14:useLocalDpi xmlns:a14="http://schemas.microsoft.com/office/drawing/2010/main" val="0"/>
              </a:ext>
            </a:extLst>
          </a:blip>
          <a:srcRect b="1748"/>
          <a:stretch/>
        </p:blipFill>
        <p:spPr>
          <a:xfrm>
            <a:off x="5334526" y="457200"/>
            <a:ext cx="2666474" cy="5730260"/>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19.26a </a:t>
            </a:r>
            <a:r>
              <a:rPr lang="en-US" dirty="0"/>
              <a:t>Arteries of the abdomen.</a:t>
            </a:r>
          </a:p>
        </p:txBody>
      </p:sp>
    </p:spTree>
    <p:extLst>
      <p:ext uri="{BB962C8B-B14F-4D97-AF65-F5344CB8AC3E}">
        <p14:creationId xmlns:p14="http://schemas.microsoft.com/office/powerpoint/2010/main" val="353400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Arteries of the </a:t>
            </a:r>
            <a:r>
              <a:rPr lang="en-US" dirty="0" smtClean="0">
                <a:latin typeface="Times New Roman"/>
              </a:rPr>
              <a:t>Abdomen </a:t>
            </a:r>
            <a:r>
              <a:rPr lang="en-US" sz="2800" dirty="0">
                <a:latin typeface="Times New Roman"/>
              </a:rPr>
              <a:t>(2 of 4)</a:t>
            </a:r>
          </a:p>
        </p:txBody>
      </p:sp>
      <p:pic>
        <p:nvPicPr>
          <p:cNvPr id="2" name="Picture 1" descr="- Part (b) is an illustration showing the celiac trunk and its major branches with left half of liver removed. Arteries include celiac trunk, common hepatic, hepatic artery proper, gastroduodenal, right gastric, abdominal aorta, left gastric, splenic, left and right gastroepiploic, and superior mesenteric. Other labels include liver (cut), inferior vena cava, gallbladder, pancreas (major portion lies posterior to stomach), duodenum, diaphragm, esophagus, stomach, and spleen."/>
          <p:cNvPicPr>
            <a:picLocks noChangeAspect="1"/>
          </p:cNvPicPr>
          <p:nvPr/>
        </p:nvPicPr>
        <p:blipFill rotWithShape="1">
          <a:blip r:embed="rId3">
            <a:extLst>
              <a:ext uri="{28A0092B-C50C-407E-A947-70E740481C1C}">
                <a14:useLocalDpi xmlns:a14="http://schemas.microsoft.com/office/drawing/2010/main" val="0"/>
              </a:ext>
            </a:extLst>
          </a:blip>
          <a:srcRect b="3828"/>
          <a:stretch/>
        </p:blipFill>
        <p:spPr>
          <a:xfrm>
            <a:off x="564023" y="1185863"/>
            <a:ext cx="8015955" cy="4376737"/>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19.26b </a:t>
            </a:r>
            <a:r>
              <a:rPr lang="en-US" dirty="0"/>
              <a:t>Arteries of the abdomen.</a:t>
            </a:r>
          </a:p>
        </p:txBody>
      </p:sp>
    </p:spTree>
    <p:extLst>
      <p:ext uri="{BB962C8B-B14F-4D97-AF65-F5344CB8AC3E}">
        <p14:creationId xmlns:p14="http://schemas.microsoft.com/office/powerpoint/2010/main" val="93877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Arteries of the </a:t>
            </a:r>
            <a:r>
              <a:rPr lang="en-US" dirty="0" smtClean="0">
                <a:latin typeface="Times New Roman"/>
              </a:rPr>
              <a:t>Abdomen </a:t>
            </a:r>
            <a:r>
              <a:rPr lang="en-US" sz="2800" dirty="0">
                <a:latin typeface="Times New Roman"/>
              </a:rPr>
              <a:t>(3 of 4)</a:t>
            </a:r>
          </a:p>
        </p:txBody>
      </p:sp>
      <p:pic>
        <p:nvPicPr>
          <p:cNvPr id="2" name="Picture 1" descr="- Part (c) is an illustration showing major branches of the abdominal aorta. Arteries include celiac trunk, abdominal aorta, lumbar arteries, median sacral, inferior phrenic, middle suprarenal, renal, superior mesenteric, gonadal (testicular or ovarian), inferior mesenteric and common iliac. Other labels include hiatus (opening for inferior vena cava), hiatus (opening for esophagus), adrenal (suprarenal) gland, kidney, ureter, and diaphragm."/>
          <p:cNvPicPr>
            <a:picLocks noChangeAspect="1"/>
          </p:cNvPicPr>
          <p:nvPr/>
        </p:nvPicPr>
        <p:blipFill rotWithShape="1">
          <a:blip r:embed="rId3">
            <a:extLst>
              <a:ext uri="{28A0092B-C50C-407E-A947-70E740481C1C}">
                <a14:useLocalDpi xmlns:a14="http://schemas.microsoft.com/office/drawing/2010/main" val="0"/>
              </a:ext>
            </a:extLst>
          </a:blip>
          <a:srcRect b="3438"/>
          <a:stretch/>
        </p:blipFill>
        <p:spPr>
          <a:xfrm>
            <a:off x="597841" y="978195"/>
            <a:ext cx="7948318" cy="4736805"/>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19.26c </a:t>
            </a:r>
            <a:r>
              <a:rPr lang="en-US" dirty="0"/>
              <a:t>Arteries of the abdomen.</a:t>
            </a:r>
          </a:p>
        </p:txBody>
      </p:sp>
    </p:spTree>
    <p:extLst>
      <p:ext uri="{BB962C8B-B14F-4D97-AF65-F5344CB8AC3E}">
        <p14:creationId xmlns:p14="http://schemas.microsoft.com/office/powerpoint/2010/main" val="408774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Arteries of the </a:t>
            </a:r>
            <a:r>
              <a:rPr lang="en-US" dirty="0" smtClean="0">
                <a:latin typeface="Times New Roman"/>
              </a:rPr>
              <a:t>Abdomen </a:t>
            </a:r>
            <a:r>
              <a:rPr lang="en-US" sz="2800" dirty="0">
                <a:latin typeface="Times New Roman"/>
              </a:rPr>
              <a:t>(4 of 4)</a:t>
            </a:r>
          </a:p>
        </p:txBody>
      </p:sp>
      <p:pic>
        <p:nvPicPr>
          <p:cNvPr id="2" name="Picture 1" descr="- Part (d) is an illustration showing distribution of the superior and inferior mesenteric arteries with transverse colon pulled superiorly. Arteries include celiac trunk, superior mesenteric, branches of superior mesenteric (middle colic, intestinal, right colic, ileocolic), right common iliac, abdominal aorta, branches of inferior mesenteric (left colic, sigmoidal, and superior rectal). Other labels include ascending colon, ileum, cecum, appendix, transverse colon, descending colon, sigmoid colon and rectum."/>
          <p:cNvPicPr>
            <a:picLocks noChangeAspect="1"/>
          </p:cNvPicPr>
          <p:nvPr/>
        </p:nvPicPr>
        <p:blipFill rotWithShape="1">
          <a:blip r:embed="rId3">
            <a:extLst>
              <a:ext uri="{28A0092B-C50C-407E-A947-70E740481C1C}">
                <a14:useLocalDpi xmlns:a14="http://schemas.microsoft.com/office/drawing/2010/main" val="0"/>
              </a:ext>
            </a:extLst>
          </a:blip>
          <a:srcRect b="1798"/>
          <a:stretch/>
        </p:blipFill>
        <p:spPr>
          <a:xfrm>
            <a:off x="1479361" y="1185863"/>
            <a:ext cx="6185279" cy="4605337"/>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19.26d </a:t>
            </a:r>
            <a:r>
              <a:rPr lang="en-US" dirty="0"/>
              <a:t>Arteries of the abdomen.</a:t>
            </a:r>
          </a:p>
        </p:txBody>
      </p:sp>
    </p:spTree>
    <p:extLst>
      <p:ext uri="{BB962C8B-B14F-4D97-AF65-F5344CB8AC3E}">
        <p14:creationId xmlns:p14="http://schemas.microsoft.com/office/powerpoint/2010/main" val="331800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9615"/>
            <a:ext cx="4114419" cy="1569660"/>
          </a:xfrm>
        </p:spPr>
        <p:txBody>
          <a:bodyPr wrap="square">
            <a:spAutoFit/>
          </a:bodyPr>
          <a:lstStyle/>
          <a:p>
            <a:r>
              <a:rPr lang="en-US" dirty="0">
                <a:latin typeface="Times New Roman"/>
              </a:rPr>
              <a:t>Arteries of the </a:t>
            </a:r>
            <a:r>
              <a:rPr lang="en-US" dirty="0" smtClean="0">
                <a:latin typeface="Times New Roman"/>
              </a:rPr>
              <a:t>Right Pelvis </a:t>
            </a:r>
            <a:r>
              <a:rPr lang="en-US" dirty="0">
                <a:latin typeface="Times New Roman"/>
              </a:rPr>
              <a:t>and </a:t>
            </a:r>
            <a:r>
              <a:rPr lang="en-US" dirty="0" smtClean="0">
                <a:latin typeface="Times New Roman"/>
              </a:rPr>
              <a:t>Lower Limb </a:t>
            </a:r>
            <a:r>
              <a:rPr lang="en-US" sz="2800" dirty="0">
                <a:latin typeface="Times New Roman"/>
              </a:rPr>
              <a:t>(1 of 3)</a:t>
            </a:r>
          </a:p>
        </p:txBody>
      </p:sp>
      <p:pic>
        <p:nvPicPr>
          <p:cNvPr id="6146" name="Picture 2" descr="- Part (a) is a schematic flowchart of the arteries of the right pelvis and lower limb."/>
          <p:cNvPicPr>
            <a:picLocks noChangeAspect="1" noChangeArrowheads="1"/>
          </p:cNvPicPr>
          <p:nvPr/>
        </p:nvPicPr>
        <p:blipFill rotWithShape="1">
          <a:blip r:embed="rId3">
            <a:extLst>
              <a:ext uri="{28A0092B-C50C-407E-A947-70E740481C1C}">
                <a14:useLocalDpi xmlns:a14="http://schemas.microsoft.com/office/drawing/2010/main" val="0"/>
              </a:ext>
            </a:extLst>
          </a:blip>
          <a:srcRect b="2206"/>
          <a:stretch/>
        </p:blipFill>
        <p:spPr bwMode="auto">
          <a:xfrm>
            <a:off x="5486400" y="457200"/>
            <a:ext cx="2114272" cy="5494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19.27a </a:t>
            </a:r>
            <a:r>
              <a:rPr lang="en-US" dirty="0"/>
              <a:t>Arteries of the right pelvis and lower limb.</a:t>
            </a:r>
          </a:p>
        </p:txBody>
      </p:sp>
    </p:spTree>
    <p:extLst>
      <p:ext uri="{BB962C8B-B14F-4D97-AF65-F5344CB8AC3E}">
        <p14:creationId xmlns:p14="http://schemas.microsoft.com/office/powerpoint/2010/main" val="160812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9615"/>
            <a:ext cx="4038219" cy="1569660"/>
          </a:xfrm>
        </p:spPr>
        <p:txBody>
          <a:bodyPr wrap="square">
            <a:spAutoFit/>
          </a:bodyPr>
          <a:lstStyle/>
          <a:p>
            <a:r>
              <a:rPr lang="en-US" dirty="0">
                <a:latin typeface="Times New Roman"/>
              </a:rPr>
              <a:t>Arteries of the Right Pelvis and Lower </a:t>
            </a:r>
            <a:r>
              <a:rPr lang="en-US" dirty="0" smtClean="0">
                <a:latin typeface="Times New Roman"/>
              </a:rPr>
              <a:t>Limb</a:t>
            </a:r>
            <a:r>
              <a:rPr lang="en-US" dirty="0">
                <a:latin typeface="Times New Roman"/>
              </a:rPr>
              <a:t> </a:t>
            </a:r>
            <a:r>
              <a:rPr lang="en-US" sz="2800" dirty="0">
                <a:latin typeface="Times New Roman"/>
              </a:rPr>
              <a:t>(2 of 3)</a:t>
            </a:r>
          </a:p>
        </p:txBody>
      </p:sp>
      <p:pic>
        <p:nvPicPr>
          <p:cNvPr id="2" name="Picture 1" descr="- Part (b) is an illustration of an anterior view of the right leg showing major arteries which  include common iliac, internal iliac, superior gluteal, external iliac, deep artery of thigh, lateral circumflex femoral, medial circumflex femoral, obturator, femoral, popliteal, anterior  and posterior tibial, fibular, dorsalis pedis, arcuate and dorsal metatarsal. Adductor hiatus is also shown."/>
          <p:cNvPicPr>
            <a:picLocks noChangeAspect="1"/>
          </p:cNvPicPr>
          <p:nvPr/>
        </p:nvPicPr>
        <p:blipFill rotWithShape="1">
          <a:blip r:embed="rId3">
            <a:extLst>
              <a:ext uri="{28A0092B-C50C-407E-A947-70E740481C1C}">
                <a14:useLocalDpi xmlns:a14="http://schemas.microsoft.com/office/drawing/2010/main" val="0"/>
              </a:ext>
            </a:extLst>
          </a:blip>
          <a:srcRect b="1805"/>
          <a:stretch/>
        </p:blipFill>
        <p:spPr>
          <a:xfrm>
            <a:off x="5486400" y="457199"/>
            <a:ext cx="2332780" cy="5489877"/>
          </a:xfrm>
          <a:prstGeom prst="rect">
            <a:avLst/>
          </a:prstGeom>
        </p:spPr>
      </p:pic>
      <p:sp>
        <p:nvSpPr>
          <p:cNvPr id="4" name="Content Placeholder 3"/>
          <p:cNvSpPr>
            <a:spLocks noGrp="1"/>
          </p:cNvSpPr>
          <p:nvPr>
            <p:ph sz="quarter" idx="13"/>
          </p:nvPr>
        </p:nvSpPr>
        <p:spPr>
          <a:xfrm>
            <a:off x="457200" y="6069915"/>
            <a:ext cx="8686800" cy="246221"/>
          </a:xfrm>
        </p:spPr>
        <p:txBody>
          <a:bodyPr/>
          <a:lstStyle/>
          <a:p>
            <a:r>
              <a:rPr lang="en-US" b="1" dirty="0">
                <a:solidFill>
                  <a:srgbClr val="007FA3"/>
                </a:solidFill>
              </a:rPr>
              <a:t>Figure </a:t>
            </a:r>
            <a:r>
              <a:rPr lang="en-US" b="1" dirty="0" smtClean="0">
                <a:solidFill>
                  <a:srgbClr val="007FA3"/>
                </a:solidFill>
              </a:rPr>
              <a:t>19.27b </a:t>
            </a:r>
            <a:r>
              <a:rPr lang="en-US" dirty="0"/>
              <a:t>Arteries of the right pelvis and lower limb.</a:t>
            </a:r>
          </a:p>
        </p:txBody>
      </p:sp>
    </p:spTree>
    <p:extLst>
      <p:ext uri="{BB962C8B-B14F-4D97-AF65-F5344CB8AC3E}">
        <p14:creationId xmlns:p14="http://schemas.microsoft.com/office/powerpoint/2010/main" val="27406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9615"/>
            <a:ext cx="4038219" cy="1569660"/>
          </a:xfrm>
        </p:spPr>
        <p:txBody>
          <a:bodyPr wrap="square">
            <a:spAutoFit/>
          </a:bodyPr>
          <a:lstStyle/>
          <a:p>
            <a:r>
              <a:rPr lang="en-US" dirty="0">
                <a:latin typeface="Times New Roman"/>
              </a:rPr>
              <a:t>Arteries of the Right Pelvis and Lower </a:t>
            </a:r>
            <a:r>
              <a:rPr lang="en-US" dirty="0" smtClean="0">
                <a:latin typeface="Times New Roman"/>
              </a:rPr>
              <a:t/>
            </a:r>
            <a:br>
              <a:rPr lang="en-US" dirty="0" smtClean="0">
                <a:latin typeface="Times New Roman"/>
              </a:rPr>
            </a:br>
            <a:r>
              <a:rPr lang="en-US" dirty="0" smtClean="0">
                <a:latin typeface="Times New Roman"/>
              </a:rPr>
              <a:t>Limb </a:t>
            </a:r>
            <a:r>
              <a:rPr lang="en-US" sz="2800" dirty="0">
                <a:latin typeface="Times New Roman"/>
              </a:rPr>
              <a:t>(3 of 3)</a:t>
            </a:r>
          </a:p>
        </p:txBody>
      </p:sp>
      <p:pic>
        <p:nvPicPr>
          <p:cNvPr id="2" name="Picture 1" descr="- Part (c) is an illustration of a posterior view of the right lower limb showing major arteries which include popliteal, anterior and posterior tibial, fibular, lateral and medial plantar, and dorsalis pedis (from top of foot).  Also shown is plantar arch."/>
          <p:cNvPicPr>
            <a:picLocks noChangeAspect="1"/>
          </p:cNvPicPr>
          <p:nvPr/>
        </p:nvPicPr>
        <p:blipFill rotWithShape="1">
          <a:blip r:embed="rId3">
            <a:extLst>
              <a:ext uri="{28A0092B-C50C-407E-A947-70E740481C1C}">
                <a14:useLocalDpi xmlns:a14="http://schemas.microsoft.com/office/drawing/2010/main" val="0"/>
              </a:ext>
            </a:extLst>
          </a:blip>
          <a:srcRect b="2370"/>
          <a:stretch/>
        </p:blipFill>
        <p:spPr>
          <a:xfrm>
            <a:off x="4724400" y="466725"/>
            <a:ext cx="3945189" cy="5457090"/>
          </a:xfrm>
          <a:prstGeom prst="rect">
            <a:avLst/>
          </a:prstGeom>
        </p:spPr>
      </p:pic>
      <p:sp>
        <p:nvSpPr>
          <p:cNvPr id="4" name="Content Placeholder 3"/>
          <p:cNvSpPr>
            <a:spLocks noGrp="1"/>
          </p:cNvSpPr>
          <p:nvPr>
            <p:ph sz="quarter" idx="13"/>
          </p:nvPr>
        </p:nvSpPr>
        <p:spPr>
          <a:xfrm>
            <a:off x="457200" y="6079437"/>
            <a:ext cx="8686800" cy="230832"/>
          </a:xfrm>
        </p:spPr>
        <p:txBody>
          <a:bodyPr/>
          <a:lstStyle/>
          <a:p>
            <a:r>
              <a:rPr lang="en-US" sz="1500" b="1" dirty="0">
                <a:solidFill>
                  <a:srgbClr val="007FA3"/>
                </a:solidFill>
              </a:rPr>
              <a:t>Figure </a:t>
            </a:r>
            <a:r>
              <a:rPr lang="en-US" sz="1500" b="1" dirty="0" smtClean="0">
                <a:solidFill>
                  <a:srgbClr val="007FA3"/>
                </a:solidFill>
              </a:rPr>
              <a:t>19.27c </a:t>
            </a:r>
            <a:r>
              <a:rPr lang="en-US" sz="1500" dirty="0"/>
              <a:t>Arteries of the right pelvis and lower limb.</a:t>
            </a:r>
          </a:p>
        </p:txBody>
      </p:sp>
    </p:spTree>
    <p:extLst>
      <p:ext uri="{BB962C8B-B14F-4D97-AF65-F5344CB8AC3E}">
        <p14:creationId xmlns:p14="http://schemas.microsoft.com/office/powerpoint/2010/main" val="178388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294132"/>
            <a:ext cx="8229219" cy="492443"/>
          </a:xfrm>
        </p:spPr>
        <p:txBody>
          <a:bodyPr wrap="square">
            <a:spAutoFit/>
          </a:bodyPr>
          <a:lstStyle/>
          <a:p>
            <a:r>
              <a:rPr lang="en-US" sz="3200" dirty="0">
                <a:latin typeface="Times New Roman"/>
              </a:rPr>
              <a:t>Major </a:t>
            </a:r>
            <a:r>
              <a:rPr lang="en-US" sz="3200" dirty="0" smtClean="0">
                <a:latin typeface="Times New Roman"/>
              </a:rPr>
              <a:t>Veins </a:t>
            </a:r>
            <a:r>
              <a:rPr lang="en-US" sz="3200" dirty="0">
                <a:latin typeface="Times New Roman"/>
              </a:rPr>
              <a:t>of the </a:t>
            </a:r>
            <a:r>
              <a:rPr lang="en-US" sz="3200" dirty="0" smtClean="0">
                <a:latin typeface="Times New Roman"/>
              </a:rPr>
              <a:t>Systemic Circulation </a:t>
            </a:r>
            <a:r>
              <a:rPr lang="en-US" sz="2600" dirty="0">
                <a:latin typeface="Times New Roman"/>
              </a:rPr>
              <a:t>(1 of 2)</a:t>
            </a:r>
          </a:p>
        </p:txBody>
      </p:sp>
      <p:pic>
        <p:nvPicPr>
          <p:cNvPr id="2" name="Picture 1" descr="- Part (a) is a schematic flowchart of major veins of the systemic circulation."/>
          <p:cNvPicPr>
            <a:picLocks noChangeAspect="1"/>
          </p:cNvPicPr>
          <p:nvPr/>
        </p:nvPicPr>
        <p:blipFill rotWithShape="1">
          <a:blip r:embed="rId3">
            <a:extLst>
              <a:ext uri="{28A0092B-C50C-407E-A947-70E740481C1C}">
                <a14:useLocalDpi xmlns:a14="http://schemas.microsoft.com/office/drawing/2010/main" val="0"/>
              </a:ext>
            </a:extLst>
          </a:blip>
          <a:srcRect b="2394"/>
          <a:stretch/>
        </p:blipFill>
        <p:spPr>
          <a:xfrm>
            <a:off x="2278975" y="1023190"/>
            <a:ext cx="4586051" cy="4916323"/>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19.28a </a:t>
            </a:r>
            <a:r>
              <a:rPr lang="en-US" dirty="0"/>
              <a:t>Major veins of the systemic circulation.</a:t>
            </a:r>
          </a:p>
        </p:txBody>
      </p:sp>
    </p:spTree>
    <p:extLst>
      <p:ext uri="{BB962C8B-B14F-4D97-AF65-F5344CB8AC3E}">
        <p14:creationId xmlns:p14="http://schemas.microsoft.com/office/powerpoint/2010/main" val="152897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2" y="251103"/>
            <a:ext cx="3847722" cy="1415772"/>
          </a:xfrm>
        </p:spPr>
        <p:txBody>
          <a:bodyPr wrap="square">
            <a:spAutoFit/>
          </a:bodyPr>
          <a:lstStyle/>
          <a:p>
            <a:r>
              <a:rPr lang="en-US" sz="3200" dirty="0">
                <a:latin typeface="Times New Roman"/>
              </a:rPr>
              <a:t>Major Veins of the Systemic </a:t>
            </a:r>
            <a:r>
              <a:rPr lang="en-US" sz="3200" dirty="0" smtClean="0">
                <a:latin typeface="Times New Roman"/>
              </a:rPr>
              <a:t>Circulation </a:t>
            </a:r>
            <a:r>
              <a:rPr lang="en-US" sz="2600" dirty="0">
                <a:latin typeface="Times New Roman"/>
              </a:rPr>
              <a:t>(2 of 2)</a:t>
            </a:r>
          </a:p>
        </p:txBody>
      </p:sp>
      <p:pic>
        <p:nvPicPr>
          <p:cNvPr id="6146" name="Picture 2" descr="- Part (b) is an illustration of an anterior view in anatomical position showing major veins of body which include:&#10; - Veins of the head and trunk:  dural venous sinuses, external and internal jugular, vertebral,    right and left brachiocephalic, superior vena cava, great cardiac, hepatic, splenic, hepatic portal, renal, superior and inferior mesenteric, inferior vena cava, and common and internal iliac.&#10; - Veins that drain upper limb:  subclavian, axillary, cephalic, brachial, basilic, medial cubital, ulnar, radial and digital.&#10; - Veins that drain the lower limb:  external iliac, femoral, great saphenous, popliteal, posterior and anterior tibial, small saphenous, doral venous arch, and dorsal metatarsal.&#10;"/>
          <p:cNvPicPr>
            <a:picLocks noChangeAspect="1" noChangeArrowheads="1"/>
          </p:cNvPicPr>
          <p:nvPr/>
        </p:nvPicPr>
        <p:blipFill rotWithShape="1">
          <a:blip r:embed="rId3">
            <a:extLst>
              <a:ext uri="{28A0092B-C50C-407E-A947-70E740481C1C}">
                <a14:useLocalDpi xmlns:a14="http://schemas.microsoft.com/office/drawing/2010/main" val="0"/>
              </a:ext>
            </a:extLst>
          </a:blip>
          <a:srcRect b="1804"/>
          <a:stretch/>
        </p:blipFill>
        <p:spPr bwMode="auto">
          <a:xfrm>
            <a:off x="4305303" y="447674"/>
            <a:ext cx="4381497"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88962"/>
            <a:ext cx="8686800" cy="230832"/>
          </a:xfrm>
        </p:spPr>
        <p:txBody>
          <a:bodyPr/>
          <a:lstStyle/>
          <a:p>
            <a:r>
              <a:rPr lang="en-US" sz="1500" b="1" dirty="0">
                <a:solidFill>
                  <a:srgbClr val="007FA3"/>
                </a:solidFill>
              </a:rPr>
              <a:t>Figure </a:t>
            </a:r>
            <a:r>
              <a:rPr lang="en-US" sz="1500" b="1" dirty="0" smtClean="0">
                <a:solidFill>
                  <a:srgbClr val="007FA3"/>
                </a:solidFill>
              </a:rPr>
              <a:t>19.28b </a:t>
            </a:r>
            <a:r>
              <a:rPr lang="en-US" sz="1500" dirty="0"/>
              <a:t>Major veins of the systemic circulation.</a:t>
            </a:r>
          </a:p>
        </p:txBody>
      </p:sp>
    </p:spTree>
    <p:extLst>
      <p:ext uri="{BB962C8B-B14F-4D97-AF65-F5344CB8AC3E}">
        <p14:creationId xmlns:p14="http://schemas.microsoft.com/office/powerpoint/2010/main" val="56740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219" cy="1046440"/>
          </a:xfrm>
        </p:spPr>
        <p:txBody>
          <a:bodyPr wrap="square">
            <a:spAutoFit/>
          </a:bodyPr>
          <a:lstStyle/>
          <a:p>
            <a:r>
              <a:rPr lang="en-US" dirty="0">
                <a:latin typeface="Times New Roman"/>
              </a:rPr>
              <a:t>Venous </a:t>
            </a:r>
            <a:r>
              <a:rPr lang="en-US" dirty="0" smtClean="0">
                <a:latin typeface="Times New Roman"/>
              </a:rPr>
              <a:t>Drainage </a:t>
            </a:r>
            <a:r>
              <a:rPr lang="en-US" dirty="0">
                <a:latin typeface="Times New Roman"/>
              </a:rPr>
              <a:t>of the </a:t>
            </a:r>
            <a:r>
              <a:rPr lang="en-US" dirty="0" smtClean="0">
                <a:latin typeface="Times New Roman"/>
              </a:rPr>
              <a:t>Head</a:t>
            </a:r>
            <a:r>
              <a:rPr lang="en-US" dirty="0">
                <a:latin typeface="Times New Roman"/>
              </a:rPr>
              <a:t>, </a:t>
            </a:r>
            <a:r>
              <a:rPr lang="en-US" dirty="0" smtClean="0">
                <a:latin typeface="Times New Roman"/>
              </a:rPr>
              <a:t>Neck</a:t>
            </a:r>
            <a:r>
              <a:rPr lang="en-US" dirty="0">
                <a:latin typeface="Times New Roman"/>
              </a:rPr>
              <a:t>, and </a:t>
            </a:r>
            <a:r>
              <a:rPr lang="en-US" dirty="0" smtClean="0">
                <a:latin typeface="Times New Roman"/>
              </a:rPr>
              <a:t>Brain </a:t>
            </a:r>
            <a:r>
              <a:rPr lang="en-US" sz="2800" dirty="0">
                <a:latin typeface="Times New Roman"/>
              </a:rPr>
              <a:t>(1 of 3)</a:t>
            </a:r>
          </a:p>
        </p:txBody>
      </p:sp>
      <p:pic>
        <p:nvPicPr>
          <p:cNvPr id="2" name="Picture 1" descr="- Part (a) is a schematic flowchart of the venous drainage of the head, neck and brain."/>
          <p:cNvPicPr>
            <a:picLocks noChangeAspect="1"/>
          </p:cNvPicPr>
          <p:nvPr/>
        </p:nvPicPr>
        <p:blipFill rotWithShape="1">
          <a:blip r:embed="rId3">
            <a:extLst>
              <a:ext uri="{28A0092B-C50C-407E-A947-70E740481C1C}">
                <a14:useLocalDpi xmlns:a14="http://schemas.microsoft.com/office/drawing/2010/main" val="0"/>
              </a:ext>
            </a:extLst>
          </a:blip>
          <a:srcRect t="-1" b="2238"/>
          <a:stretch/>
        </p:blipFill>
        <p:spPr>
          <a:xfrm>
            <a:off x="2669686" y="1342497"/>
            <a:ext cx="4112114" cy="4524903"/>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19.29a </a:t>
            </a:r>
            <a:r>
              <a:rPr lang="en-US" dirty="0"/>
              <a:t>Venous drainage of the head, neck, and brain.</a:t>
            </a:r>
          </a:p>
        </p:txBody>
      </p:sp>
    </p:spTree>
    <p:extLst>
      <p:ext uri="{BB962C8B-B14F-4D97-AF65-F5344CB8AC3E}">
        <p14:creationId xmlns:p14="http://schemas.microsoft.com/office/powerpoint/2010/main" val="32029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04800"/>
            <a:ext cx="4114419" cy="1384995"/>
          </a:xfrm>
        </p:spPr>
        <p:txBody>
          <a:bodyPr wrap="square">
            <a:spAutoFit/>
          </a:bodyPr>
          <a:lstStyle/>
          <a:p>
            <a:r>
              <a:rPr lang="en-US" sz="3000" dirty="0">
                <a:latin typeface="Times New Roman"/>
              </a:rPr>
              <a:t>Distribution of </a:t>
            </a:r>
            <a:r>
              <a:rPr lang="en-US" sz="3000" dirty="0" smtClean="0">
                <a:latin typeface="Times New Roman"/>
              </a:rPr>
              <a:t>Blood Flow </a:t>
            </a:r>
            <a:r>
              <a:rPr lang="en-US" sz="3000" dirty="0">
                <a:latin typeface="Times New Roman"/>
              </a:rPr>
              <a:t>at </a:t>
            </a:r>
            <a:r>
              <a:rPr lang="en-US" sz="3000" dirty="0" smtClean="0">
                <a:latin typeface="Times New Roman"/>
              </a:rPr>
              <a:t>Rest </a:t>
            </a:r>
            <a:r>
              <a:rPr lang="en-US" sz="3000" dirty="0">
                <a:latin typeface="Times New Roman"/>
              </a:rPr>
              <a:t>and </a:t>
            </a:r>
            <a:r>
              <a:rPr lang="en-US" sz="3000" dirty="0" smtClean="0">
                <a:latin typeface="Times New Roman"/>
              </a:rPr>
              <a:t>During Strenuous </a:t>
            </a:r>
            <a:r>
              <a:rPr lang="en-US" sz="3000" dirty="0" smtClean="0">
                <a:latin typeface="Times New Roman"/>
              </a:rPr>
              <a:t>Exercise</a:t>
            </a:r>
            <a:endParaRPr lang="en-US" sz="3000" dirty="0">
              <a:latin typeface="Times New Roman"/>
            </a:endParaRPr>
          </a:p>
        </p:txBody>
      </p:sp>
      <p:pic>
        <p:nvPicPr>
          <p:cNvPr id="2" name="Picture 1" descr="This figure is an illustration that compares the distribution of blood flow to various areas of the body during rest and during exercise to seven organs and regions of the body: &#10;- At rest total blood flow is about 5800 ml/minute with the following breakdown:&#10;- Brain:  750&#10;- Heart:  250&#10;- Skeletal muscles:  1200&#10;- Skin:  500&#10;- Kidneys:  1100&#10;- Abdomen:  1400&#10;- Other:  600&#10;- During strenuous exercise, total blood flow increases to 17,500 mL per minute with the following breakdown:&#10;- Brain:  750&#10;- Heart:  250&#10;- Skeletal muscles:  12,500&#10;- Skin:  1900&#10;- Kidneys:  600&#10;- Abdomen:  600&#10;- Other:  400&#10; &#10;"/>
          <p:cNvPicPr>
            <a:picLocks noChangeAspect="1"/>
          </p:cNvPicPr>
          <p:nvPr/>
        </p:nvPicPr>
        <p:blipFill rotWithShape="1">
          <a:blip r:embed="rId3">
            <a:extLst>
              <a:ext uri="{28A0092B-C50C-407E-A947-70E740481C1C}">
                <a14:useLocalDpi xmlns:a14="http://schemas.microsoft.com/office/drawing/2010/main" val="0"/>
              </a:ext>
            </a:extLst>
          </a:blip>
          <a:srcRect b="2760"/>
          <a:stretch/>
        </p:blipFill>
        <p:spPr>
          <a:xfrm>
            <a:off x="4572000" y="657225"/>
            <a:ext cx="4114800" cy="5306793"/>
          </a:xfrm>
          <a:prstGeom prst="rect">
            <a:avLst/>
          </a:prstGeom>
        </p:spPr>
      </p:pic>
      <p:sp>
        <p:nvSpPr>
          <p:cNvPr id="5" name="Content Placeholder 4"/>
          <p:cNvSpPr>
            <a:spLocks noGrp="1"/>
          </p:cNvSpPr>
          <p:nvPr>
            <p:ph sz="quarter" idx="13"/>
          </p:nvPr>
        </p:nvSpPr>
        <p:spPr>
          <a:xfrm>
            <a:off x="457581" y="6069915"/>
            <a:ext cx="8686800" cy="230832"/>
          </a:xfrm>
        </p:spPr>
        <p:txBody>
          <a:bodyPr/>
          <a:lstStyle/>
          <a:p>
            <a:r>
              <a:rPr lang="en-US" sz="1500" b="1" dirty="0">
                <a:solidFill>
                  <a:srgbClr val="007FA3"/>
                </a:solidFill>
                <a:latin typeface="Arial"/>
              </a:rPr>
              <a:t>Figure 19.15 </a:t>
            </a:r>
            <a:r>
              <a:rPr lang="en-US" sz="1500" dirty="0">
                <a:latin typeface="Arial"/>
              </a:rPr>
              <a:t>Distribution of blood flow at rest and </a:t>
            </a:r>
            <a:r>
              <a:rPr lang="en-US" sz="1500" dirty="0" smtClean="0">
                <a:latin typeface="Arial"/>
              </a:rPr>
              <a:t>during strenuous </a:t>
            </a:r>
            <a:r>
              <a:rPr lang="en-US" sz="1500" dirty="0">
                <a:latin typeface="Arial"/>
              </a:rPr>
              <a:t>exercise.</a:t>
            </a:r>
          </a:p>
        </p:txBody>
      </p:sp>
    </p:spTree>
    <p:extLst>
      <p:ext uri="{BB962C8B-B14F-4D97-AF65-F5344CB8AC3E}">
        <p14:creationId xmlns:p14="http://schemas.microsoft.com/office/powerpoint/2010/main" val="258451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Part (b) is an illustration of the veins of the head and neck, right superficial aspect. Veins shown include ophthalmic, superficial temporal, facial, occipital, posterior auricular, external jugular, vertebral, internal jugular, superior and middle thyroid, brachicephalic, subclavian, and superior vena cava."/>
          <p:cNvPicPr>
            <a:picLocks noChangeAspect="1"/>
          </p:cNvPicPr>
          <p:nvPr/>
        </p:nvPicPr>
        <p:blipFill rotWithShape="1">
          <a:blip r:embed="rId3">
            <a:extLst>
              <a:ext uri="{28A0092B-C50C-407E-A947-70E740481C1C}">
                <a14:useLocalDpi xmlns:a14="http://schemas.microsoft.com/office/drawing/2010/main" val="0"/>
              </a:ext>
            </a:extLst>
          </a:blip>
          <a:srcRect b="2492"/>
          <a:stretch/>
        </p:blipFill>
        <p:spPr>
          <a:xfrm>
            <a:off x="4343400" y="685799"/>
            <a:ext cx="4346138" cy="5116543"/>
          </a:xfrm>
          <a:prstGeom prst="rect">
            <a:avLst/>
          </a:prstGeom>
        </p:spPr>
      </p:pic>
      <p:sp>
        <p:nvSpPr>
          <p:cNvPr id="3" name="Title 2"/>
          <p:cNvSpPr>
            <a:spLocks noGrp="1"/>
          </p:cNvSpPr>
          <p:nvPr>
            <p:ph type="title"/>
          </p:nvPr>
        </p:nvSpPr>
        <p:spPr>
          <a:xfrm>
            <a:off x="457581" y="259140"/>
            <a:ext cx="4038219" cy="1569660"/>
          </a:xfrm>
        </p:spPr>
        <p:txBody>
          <a:bodyPr wrap="square">
            <a:spAutoFit/>
          </a:bodyPr>
          <a:lstStyle/>
          <a:p>
            <a:r>
              <a:rPr lang="en-US" dirty="0">
                <a:latin typeface="Times New Roman"/>
              </a:rPr>
              <a:t>Venous Drainage of the Head, Neck, and Brain </a:t>
            </a:r>
            <a:r>
              <a:rPr lang="en-US" sz="2800" dirty="0">
                <a:latin typeface="Times New Roman"/>
              </a:rPr>
              <a:t>(2 of 3)</a:t>
            </a:r>
          </a:p>
        </p:txBody>
      </p:sp>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19.29b </a:t>
            </a:r>
            <a:r>
              <a:rPr lang="en-US" dirty="0"/>
              <a:t>Venous drainage of the head, neck, and brain</a:t>
            </a:r>
            <a:r>
              <a:rPr lang="en-US" dirty="0" smtClean="0"/>
              <a:t>.</a:t>
            </a:r>
            <a:endParaRPr lang="en-US" dirty="0"/>
          </a:p>
        </p:txBody>
      </p:sp>
    </p:spTree>
    <p:extLst>
      <p:ext uri="{BB962C8B-B14F-4D97-AF65-F5344CB8AC3E}">
        <p14:creationId xmlns:p14="http://schemas.microsoft.com/office/powerpoint/2010/main" val="317775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Venous Drainage of the Head, Neck, and Brain </a:t>
            </a:r>
            <a:r>
              <a:rPr lang="en-US" sz="2800" dirty="0">
                <a:latin typeface="Times New Roman"/>
              </a:rPr>
              <a:t>(3 of 3)</a:t>
            </a:r>
          </a:p>
        </p:txBody>
      </p:sp>
      <p:pic>
        <p:nvPicPr>
          <p:cNvPr id="2" name="Picture 1" descr="- Part (c) is an illustration of the dural venous sinuses of the brain and includes the following structures:  superior sagittal sinus, falx cerebri, inferior sagittal sinus, straight sinus, cavernous sinus, transverse sinuses, sigmoid sinus, jugular foramen, and right internal jugular vein."/>
          <p:cNvPicPr>
            <a:picLocks noChangeAspect="1"/>
          </p:cNvPicPr>
          <p:nvPr/>
        </p:nvPicPr>
        <p:blipFill rotWithShape="1">
          <a:blip r:embed="rId3">
            <a:extLst>
              <a:ext uri="{28A0092B-C50C-407E-A947-70E740481C1C}">
                <a14:useLocalDpi xmlns:a14="http://schemas.microsoft.com/office/drawing/2010/main" val="0"/>
              </a:ext>
            </a:extLst>
          </a:blip>
          <a:srcRect b="3590"/>
          <a:stretch/>
        </p:blipFill>
        <p:spPr>
          <a:xfrm>
            <a:off x="1677309" y="1371600"/>
            <a:ext cx="5789383" cy="4442474"/>
          </a:xfrm>
          <a:prstGeom prst="rect">
            <a:avLst/>
          </a:prstGeom>
        </p:spPr>
      </p:pic>
      <p:sp>
        <p:nvSpPr>
          <p:cNvPr id="4" name="Content Placeholder 3"/>
          <p:cNvSpPr>
            <a:spLocks noGrp="1"/>
          </p:cNvSpPr>
          <p:nvPr>
            <p:ph sz="quarter" idx="13"/>
          </p:nvPr>
        </p:nvSpPr>
        <p:spPr>
          <a:xfrm>
            <a:off x="457200" y="6070599"/>
            <a:ext cx="8686800" cy="246221"/>
          </a:xfrm>
        </p:spPr>
        <p:txBody>
          <a:bodyPr/>
          <a:lstStyle/>
          <a:p>
            <a:r>
              <a:rPr lang="en-US" b="1" dirty="0">
                <a:solidFill>
                  <a:srgbClr val="007FA3"/>
                </a:solidFill>
              </a:rPr>
              <a:t>Figure </a:t>
            </a:r>
            <a:r>
              <a:rPr lang="en-US" b="1" dirty="0" smtClean="0">
                <a:solidFill>
                  <a:srgbClr val="007FA3"/>
                </a:solidFill>
              </a:rPr>
              <a:t>19.29c </a:t>
            </a:r>
            <a:r>
              <a:rPr lang="en-US" dirty="0"/>
              <a:t>Venous drainage of the head, neck, and brain.</a:t>
            </a:r>
          </a:p>
        </p:txBody>
      </p:sp>
    </p:spTree>
    <p:extLst>
      <p:ext uri="{BB962C8B-B14F-4D97-AF65-F5344CB8AC3E}">
        <p14:creationId xmlns:p14="http://schemas.microsoft.com/office/powerpoint/2010/main" val="287285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0090"/>
            <a:ext cx="4114419" cy="1569660"/>
          </a:xfrm>
        </p:spPr>
        <p:txBody>
          <a:bodyPr wrap="square">
            <a:spAutoFit/>
          </a:bodyPr>
          <a:lstStyle/>
          <a:p>
            <a:r>
              <a:rPr lang="en-US" dirty="0">
                <a:latin typeface="Times New Roman"/>
              </a:rPr>
              <a:t>Veins of the </a:t>
            </a:r>
            <a:r>
              <a:rPr lang="en-US" dirty="0" smtClean="0">
                <a:latin typeface="Times New Roman"/>
              </a:rPr>
              <a:t>Thorax </a:t>
            </a:r>
            <a:r>
              <a:rPr lang="en-US" dirty="0">
                <a:latin typeface="Times New Roman"/>
              </a:rPr>
              <a:t>and </a:t>
            </a:r>
            <a:r>
              <a:rPr lang="en-US" dirty="0" smtClean="0">
                <a:latin typeface="Times New Roman"/>
              </a:rPr>
              <a:t>Right Upper Limb </a:t>
            </a:r>
            <a:r>
              <a:rPr lang="en-US" sz="2800" dirty="0">
                <a:latin typeface="Times New Roman"/>
              </a:rPr>
              <a:t>(1 of 2)</a:t>
            </a:r>
          </a:p>
        </p:txBody>
      </p:sp>
      <p:pic>
        <p:nvPicPr>
          <p:cNvPr id="7170" name="Picture 2" descr="- Part (a) is a schematic flowchart of the veins of the thorax and right upper limb. For clarity, the abundant branching and anastomoses of the superficial veins are not shown."/>
          <p:cNvPicPr>
            <a:picLocks noChangeAspect="1" noChangeArrowheads="1"/>
          </p:cNvPicPr>
          <p:nvPr/>
        </p:nvPicPr>
        <p:blipFill rotWithShape="1">
          <a:blip r:embed="rId3">
            <a:extLst>
              <a:ext uri="{28A0092B-C50C-407E-A947-70E740481C1C}">
                <a14:useLocalDpi xmlns:a14="http://schemas.microsoft.com/office/drawing/2010/main" val="0"/>
              </a:ext>
            </a:extLst>
          </a:blip>
          <a:srcRect b="1791"/>
          <a:stretch/>
        </p:blipFill>
        <p:spPr bwMode="auto">
          <a:xfrm>
            <a:off x="5320060" y="457200"/>
            <a:ext cx="2528540" cy="556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6069915"/>
            <a:ext cx="8686800" cy="246221"/>
          </a:xfrm>
        </p:spPr>
        <p:txBody>
          <a:bodyPr/>
          <a:lstStyle/>
          <a:p>
            <a:r>
              <a:rPr lang="en-US" b="1" dirty="0">
                <a:solidFill>
                  <a:srgbClr val="007FA3"/>
                </a:solidFill>
              </a:rPr>
              <a:t>Figure </a:t>
            </a:r>
            <a:r>
              <a:rPr lang="en-US" b="1" dirty="0" smtClean="0">
                <a:solidFill>
                  <a:srgbClr val="007FA3"/>
                </a:solidFill>
              </a:rPr>
              <a:t>19.30a </a:t>
            </a:r>
            <a:r>
              <a:rPr lang="en-US" dirty="0"/>
              <a:t>Veins of the thorax and right upper limb.</a:t>
            </a:r>
          </a:p>
        </p:txBody>
      </p:sp>
    </p:spTree>
    <p:extLst>
      <p:ext uri="{BB962C8B-B14F-4D97-AF65-F5344CB8AC3E}">
        <p14:creationId xmlns:p14="http://schemas.microsoft.com/office/powerpoint/2010/main" val="367030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Veins of the Thorax and Right Upper </a:t>
            </a:r>
            <a:r>
              <a:rPr lang="en-US" dirty="0" smtClean="0">
                <a:latin typeface="Times New Roman"/>
              </a:rPr>
              <a:t/>
            </a:r>
            <a:br>
              <a:rPr lang="en-US" dirty="0" smtClean="0">
                <a:latin typeface="Times New Roman"/>
              </a:rPr>
            </a:br>
            <a:r>
              <a:rPr lang="en-US" dirty="0" smtClean="0">
                <a:latin typeface="Times New Roman"/>
              </a:rPr>
              <a:t>Limb </a:t>
            </a:r>
            <a:r>
              <a:rPr lang="en-US" sz="2800" dirty="0">
                <a:latin typeface="Times New Roman"/>
              </a:rPr>
              <a:t>(2 of 2)</a:t>
            </a:r>
          </a:p>
        </p:txBody>
      </p:sp>
      <p:pic>
        <p:nvPicPr>
          <p:cNvPr id="3074" name="Picture 2" descr="- Part (b) is an illustration of an anterior view of thorax and right upper limb showing the  following veins:  brachiocephalic, right subclavian, axillary, brachial, cephalic, basilic, median cubital, median antebrachial, cephalic, radial, digital, superficial venous palmar arch, deep venous palmar arch, ulnar, ascending lumbar, inferior vena cava, posterior intercostals, hemiazygos, accessory hemiazygos, azygos, superior vena cava, left subclavian, internal and external jugulars."/>
          <p:cNvPicPr>
            <a:picLocks noChangeAspect="1" noChangeArrowheads="1"/>
          </p:cNvPicPr>
          <p:nvPr/>
        </p:nvPicPr>
        <p:blipFill rotWithShape="1">
          <a:blip r:embed="rId3">
            <a:extLst>
              <a:ext uri="{28A0092B-C50C-407E-A947-70E740481C1C}">
                <a14:useLocalDpi xmlns:a14="http://schemas.microsoft.com/office/drawing/2010/main" val="0"/>
              </a:ext>
            </a:extLst>
          </a:blip>
          <a:srcRect b="1951"/>
          <a:stretch/>
        </p:blipFill>
        <p:spPr bwMode="auto">
          <a:xfrm>
            <a:off x="2395336" y="1335375"/>
            <a:ext cx="4353329" cy="460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5"/>
            <a:ext cx="8686800" cy="246221"/>
          </a:xfrm>
        </p:spPr>
        <p:txBody>
          <a:bodyPr/>
          <a:lstStyle/>
          <a:p>
            <a:r>
              <a:rPr lang="en-US" b="1" dirty="0">
                <a:solidFill>
                  <a:srgbClr val="007FA3"/>
                </a:solidFill>
              </a:rPr>
              <a:t>Figure </a:t>
            </a:r>
            <a:r>
              <a:rPr lang="en-US" b="1" dirty="0" smtClean="0">
                <a:solidFill>
                  <a:srgbClr val="007FA3"/>
                </a:solidFill>
              </a:rPr>
              <a:t>19.30b </a:t>
            </a:r>
            <a:r>
              <a:rPr lang="en-US" dirty="0"/>
              <a:t>Veins of the thorax and right upper limb.</a:t>
            </a:r>
          </a:p>
        </p:txBody>
      </p:sp>
    </p:spTree>
    <p:extLst>
      <p:ext uri="{BB962C8B-B14F-4D97-AF65-F5344CB8AC3E}">
        <p14:creationId xmlns:p14="http://schemas.microsoft.com/office/powerpoint/2010/main" val="272494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911"/>
            <a:ext cx="3962019" cy="1046440"/>
          </a:xfrm>
        </p:spPr>
        <p:txBody>
          <a:bodyPr wrap="square">
            <a:spAutoFit/>
          </a:bodyPr>
          <a:lstStyle/>
          <a:p>
            <a:r>
              <a:rPr lang="en-US" dirty="0">
                <a:latin typeface="Times New Roman"/>
              </a:rPr>
              <a:t>Veins of the </a:t>
            </a:r>
            <a:r>
              <a:rPr lang="en-US" dirty="0" smtClean="0">
                <a:latin typeface="Times New Roman"/>
              </a:rPr>
              <a:t>Abdomen </a:t>
            </a:r>
            <a:r>
              <a:rPr lang="en-US" sz="2800" dirty="0">
                <a:latin typeface="Times New Roman"/>
              </a:rPr>
              <a:t>(1 of 3)</a:t>
            </a:r>
          </a:p>
        </p:txBody>
      </p:sp>
      <p:pic>
        <p:nvPicPr>
          <p:cNvPr id="8194" name="Picture 2" descr="- Part (a) is a schematic flowchart showing major veins of the abdomen."/>
          <p:cNvPicPr>
            <a:picLocks noChangeAspect="1" noChangeArrowheads="1"/>
          </p:cNvPicPr>
          <p:nvPr/>
        </p:nvPicPr>
        <p:blipFill rotWithShape="1">
          <a:blip r:embed="rId3">
            <a:extLst>
              <a:ext uri="{28A0092B-C50C-407E-A947-70E740481C1C}">
                <a14:useLocalDpi xmlns:a14="http://schemas.microsoft.com/office/drawing/2010/main" val="0"/>
              </a:ext>
            </a:extLst>
          </a:blip>
          <a:srcRect b="1968"/>
          <a:stretch/>
        </p:blipFill>
        <p:spPr bwMode="auto">
          <a:xfrm>
            <a:off x="4872548" y="469792"/>
            <a:ext cx="3433252" cy="564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19.31a </a:t>
            </a:r>
            <a:r>
              <a:rPr lang="en-US" dirty="0"/>
              <a:t>Veins of the abdomen.</a:t>
            </a:r>
          </a:p>
        </p:txBody>
      </p:sp>
    </p:spTree>
    <p:extLst>
      <p:ext uri="{BB962C8B-B14F-4D97-AF65-F5344CB8AC3E}">
        <p14:creationId xmlns:p14="http://schemas.microsoft.com/office/powerpoint/2010/main" val="211376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Veins of the </a:t>
            </a:r>
            <a:r>
              <a:rPr lang="en-US" dirty="0" smtClean="0">
                <a:latin typeface="Times New Roman"/>
              </a:rPr>
              <a:t>Abdomen </a:t>
            </a:r>
            <a:r>
              <a:rPr lang="en-US" sz="2800" dirty="0">
                <a:latin typeface="Times New Roman"/>
              </a:rPr>
              <a:t>(2 of 3)</a:t>
            </a:r>
          </a:p>
        </p:txBody>
      </p:sp>
      <p:pic>
        <p:nvPicPr>
          <p:cNvPr id="2" name="Picture 1" descr="- Part (b) is an illustration showing the tributaries of the inferior vena cava.  Veins shown include hepatic, inferior vena cava, right suprarenal, right gonadal, external iliac, internal iliac, common iliac, left gonadal, lumbar, left ascending lumbar, renal, left suprarenal, and inferior phrenic."/>
          <p:cNvPicPr>
            <a:picLocks noChangeAspect="1"/>
          </p:cNvPicPr>
          <p:nvPr/>
        </p:nvPicPr>
        <p:blipFill rotWithShape="1">
          <a:blip r:embed="rId3">
            <a:extLst>
              <a:ext uri="{28A0092B-C50C-407E-A947-70E740481C1C}">
                <a14:useLocalDpi xmlns:a14="http://schemas.microsoft.com/office/drawing/2010/main" val="0"/>
              </a:ext>
            </a:extLst>
          </a:blip>
          <a:srcRect b="3147"/>
          <a:stretch/>
        </p:blipFill>
        <p:spPr>
          <a:xfrm>
            <a:off x="1063480" y="1143000"/>
            <a:ext cx="7017040" cy="4469143"/>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19.31b </a:t>
            </a:r>
            <a:r>
              <a:rPr lang="en-US" dirty="0"/>
              <a:t>Veins of the abdomen.</a:t>
            </a:r>
          </a:p>
        </p:txBody>
      </p:sp>
    </p:spTree>
    <p:extLst>
      <p:ext uri="{BB962C8B-B14F-4D97-AF65-F5344CB8AC3E}">
        <p14:creationId xmlns:p14="http://schemas.microsoft.com/office/powerpoint/2010/main" val="219633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032"/>
            <a:ext cx="8229600" cy="523220"/>
          </a:xfrm>
        </p:spPr>
        <p:txBody>
          <a:bodyPr>
            <a:spAutoFit/>
          </a:bodyPr>
          <a:lstStyle/>
          <a:p>
            <a:r>
              <a:rPr lang="en-US" dirty="0">
                <a:latin typeface="Times New Roman"/>
              </a:rPr>
              <a:t>Veins of the </a:t>
            </a:r>
            <a:r>
              <a:rPr lang="en-US" dirty="0" smtClean="0">
                <a:latin typeface="Times New Roman"/>
              </a:rPr>
              <a:t>Abdomen </a:t>
            </a:r>
            <a:r>
              <a:rPr lang="en-US" sz="2800" dirty="0">
                <a:latin typeface="Times New Roman"/>
              </a:rPr>
              <a:t>(3 of 3)</a:t>
            </a:r>
          </a:p>
        </p:txBody>
      </p:sp>
      <p:pic>
        <p:nvPicPr>
          <p:cNvPr id="2" name="Picture 1" descr="- Part (c) is an illustration showing the hepatic portal circulation.  Veins shown include hepatic,  hepatic portal, gastric, inferior vena cava, splenic, right gastroepiploic, inferior mesenteric, and superior mesenteric.  Other labels include liver, small intestine, rectum, spleen, and large intestine."/>
          <p:cNvPicPr>
            <a:picLocks noChangeAspect="1"/>
          </p:cNvPicPr>
          <p:nvPr/>
        </p:nvPicPr>
        <p:blipFill rotWithShape="1">
          <a:blip r:embed="rId3">
            <a:extLst>
              <a:ext uri="{28A0092B-C50C-407E-A947-70E740481C1C}">
                <a14:useLocalDpi xmlns:a14="http://schemas.microsoft.com/office/drawing/2010/main" val="0"/>
              </a:ext>
            </a:extLst>
          </a:blip>
          <a:srcRect t="-1" b="2297"/>
          <a:stretch/>
        </p:blipFill>
        <p:spPr>
          <a:xfrm>
            <a:off x="1510554" y="1029071"/>
            <a:ext cx="6122893" cy="4762129"/>
          </a:xfrm>
          <a:prstGeom prst="rect">
            <a:avLst/>
          </a:prstGeom>
        </p:spPr>
      </p:pic>
      <p:sp>
        <p:nvSpPr>
          <p:cNvPr id="4" name="Content Placeholder 3"/>
          <p:cNvSpPr>
            <a:spLocks noGrp="1"/>
          </p:cNvSpPr>
          <p:nvPr>
            <p:ph sz="quarter" idx="13"/>
          </p:nvPr>
        </p:nvSpPr>
        <p:spPr>
          <a:xfrm>
            <a:off x="457200" y="6070602"/>
            <a:ext cx="8686800" cy="246221"/>
          </a:xfrm>
        </p:spPr>
        <p:txBody>
          <a:bodyPr/>
          <a:lstStyle/>
          <a:p>
            <a:r>
              <a:rPr lang="en-US" b="1" dirty="0">
                <a:solidFill>
                  <a:srgbClr val="007FA3"/>
                </a:solidFill>
              </a:rPr>
              <a:t>Figure </a:t>
            </a:r>
            <a:r>
              <a:rPr lang="en-US" b="1" dirty="0" smtClean="0">
                <a:solidFill>
                  <a:srgbClr val="007FA3"/>
                </a:solidFill>
              </a:rPr>
              <a:t>19.31c </a:t>
            </a:r>
            <a:r>
              <a:rPr lang="en-US" dirty="0"/>
              <a:t>Veins of the abdomen.</a:t>
            </a:r>
          </a:p>
        </p:txBody>
      </p:sp>
    </p:spTree>
    <p:extLst>
      <p:ext uri="{BB962C8B-B14F-4D97-AF65-F5344CB8AC3E}">
        <p14:creationId xmlns:p14="http://schemas.microsoft.com/office/powerpoint/2010/main" val="2634454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8960"/>
            <a:ext cx="4114419" cy="1046440"/>
          </a:xfrm>
        </p:spPr>
        <p:txBody>
          <a:bodyPr wrap="square">
            <a:spAutoFit/>
          </a:bodyPr>
          <a:lstStyle/>
          <a:p>
            <a:r>
              <a:rPr lang="en-US" dirty="0">
                <a:latin typeface="Times New Roman"/>
              </a:rPr>
              <a:t>Veins of the </a:t>
            </a:r>
            <a:r>
              <a:rPr lang="en-US" dirty="0" smtClean="0">
                <a:latin typeface="Times New Roman"/>
              </a:rPr>
              <a:t>Right Lower Limb </a:t>
            </a:r>
            <a:r>
              <a:rPr lang="en-US" sz="2800" dirty="0">
                <a:latin typeface="Times New Roman"/>
              </a:rPr>
              <a:t>(1 of 3)</a:t>
            </a:r>
          </a:p>
        </p:txBody>
      </p:sp>
      <p:pic>
        <p:nvPicPr>
          <p:cNvPr id="9218" name="Picture 2" descr="- Part (a) is a schematic flowchart of the major veins of the lower limb."/>
          <p:cNvPicPr>
            <a:picLocks noChangeAspect="1" noChangeArrowheads="1"/>
          </p:cNvPicPr>
          <p:nvPr/>
        </p:nvPicPr>
        <p:blipFill rotWithShape="1">
          <a:blip r:embed="rId3">
            <a:extLst>
              <a:ext uri="{28A0092B-C50C-407E-A947-70E740481C1C}">
                <a14:useLocalDpi xmlns:a14="http://schemas.microsoft.com/office/drawing/2010/main" val="0"/>
              </a:ext>
            </a:extLst>
          </a:blip>
          <a:srcRect b="2250"/>
          <a:stretch/>
        </p:blipFill>
        <p:spPr bwMode="auto">
          <a:xfrm>
            <a:off x="4724400" y="473282"/>
            <a:ext cx="3667450" cy="547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19.32a </a:t>
            </a:r>
            <a:r>
              <a:rPr lang="en-US" dirty="0"/>
              <a:t>Veins of the right lower limb.</a:t>
            </a:r>
          </a:p>
        </p:txBody>
      </p:sp>
    </p:spTree>
    <p:extLst>
      <p:ext uri="{BB962C8B-B14F-4D97-AF65-F5344CB8AC3E}">
        <p14:creationId xmlns:p14="http://schemas.microsoft.com/office/powerpoint/2010/main" val="101562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60404"/>
            <a:ext cx="4110931" cy="1046440"/>
          </a:xfrm>
        </p:spPr>
        <p:txBody>
          <a:bodyPr wrap="square">
            <a:spAutoFit/>
          </a:bodyPr>
          <a:lstStyle/>
          <a:p>
            <a:r>
              <a:rPr lang="en-US" dirty="0">
                <a:latin typeface="Times New Roman"/>
              </a:rPr>
              <a:t>Veins of the Right Lower </a:t>
            </a:r>
            <a:r>
              <a:rPr lang="en-US" dirty="0" smtClean="0">
                <a:latin typeface="Times New Roman"/>
              </a:rPr>
              <a:t>Limb </a:t>
            </a:r>
            <a:r>
              <a:rPr lang="en-US" sz="2800" dirty="0">
                <a:latin typeface="Times New Roman"/>
              </a:rPr>
              <a:t>(2 of 3)</a:t>
            </a:r>
          </a:p>
        </p:txBody>
      </p:sp>
      <p:pic>
        <p:nvPicPr>
          <p:cNvPr id="2" name="Picture 1" descr="- Part (b) is an illustration, anterior view of the major veins of the right lower limb.  Veins shown include popliteal, small saphenous, fibular, anterior tibial, dorsalis pedis, dorsal venous arch, and dorsal metatarsal."/>
          <p:cNvPicPr>
            <a:picLocks noChangeAspect="1"/>
          </p:cNvPicPr>
          <p:nvPr/>
        </p:nvPicPr>
        <p:blipFill rotWithShape="1">
          <a:blip r:embed="rId3">
            <a:extLst>
              <a:ext uri="{28A0092B-C50C-407E-A947-70E740481C1C}">
                <a14:useLocalDpi xmlns:a14="http://schemas.microsoft.com/office/drawing/2010/main" val="0"/>
              </a:ext>
            </a:extLst>
          </a:blip>
          <a:srcRect b="2718"/>
          <a:stretch/>
        </p:blipFill>
        <p:spPr>
          <a:xfrm>
            <a:off x="5181600" y="533400"/>
            <a:ext cx="2884313" cy="5515859"/>
          </a:xfrm>
          <a:prstGeom prst="rect">
            <a:avLst/>
          </a:prstGeom>
        </p:spPr>
      </p:pic>
      <p:sp>
        <p:nvSpPr>
          <p:cNvPr id="4" name="Content Placeholder 3"/>
          <p:cNvSpPr>
            <a:spLocks noGrp="1"/>
          </p:cNvSpPr>
          <p:nvPr>
            <p:ph sz="quarter" idx="13"/>
          </p:nvPr>
        </p:nvSpPr>
        <p:spPr>
          <a:xfrm>
            <a:off x="457200" y="6069915"/>
            <a:ext cx="8686800" cy="246221"/>
          </a:xfrm>
        </p:spPr>
        <p:txBody>
          <a:bodyPr/>
          <a:lstStyle/>
          <a:p>
            <a:r>
              <a:rPr lang="en-US" b="1" dirty="0">
                <a:solidFill>
                  <a:srgbClr val="007FA3"/>
                </a:solidFill>
              </a:rPr>
              <a:t>Figure </a:t>
            </a:r>
            <a:r>
              <a:rPr lang="en-US" b="1" dirty="0" smtClean="0">
                <a:solidFill>
                  <a:srgbClr val="007FA3"/>
                </a:solidFill>
              </a:rPr>
              <a:t>19.32b </a:t>
            </a:r>
            <a:r>
              <a:rPr lang="en-US" dirty="0"/>
              <a:t>Veins of the right lower limb.</a:t>
            </a:r>
          </a:p>
        </p:txBody>
      </p:sp>
    </p:spTree>
    <p:extLst>
      <p:ext uri="{BB962C8B-B14F-4D97-AF65-F5344CB8AC3E}">
        <p14:creationId xmlns:p14="http://schemas.microsoft.com/office/powerpoint/2010/main" val="245520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56911"/>
            <a:ext cx="4114419" cy="1046440"/>
          </a:xfrm>
        </p:spPr>
        <p:txBody>
          <a:bodyPr wrap="square">
            <a:spAutoFit/>
          </a:bodyPr>
          <a:lstStyle/>
          <a:p>
            <a:r>
              <a:rPr lang="en-US" dirty="0">
                <a:latin typeface="Times New Roman"/>
              </a:rPr>
              <a:t>Veins of the Right Lower </a:t>
            </a:r>
            <a:r>
              <a:rPr lang="en-US" dirty="0" smtClean="0">
                <a:latin typeface="Times New Roman"/>
              </a:rPr>
              <a:t>Limb </a:t>
            </a:r>
            <a:r>
              <a:rPr lang="en-US" sz="2800" dirty="0">
                <a:latin typeface="Times New Roman"/>
              </a:rPr>
              <a:t>(3 of 3)</a:t>
            </a:r>
          </a:p>
        </p:txBody>
      </p:sp>
      <p:pic>
        <p:nvPicPr>
          <p:cNvPr id="2" name="Picture 1" descr="- Part (c) is an illustration, posterior view of the major veins of the right lower limb. Veins shown include great saphenous, popliteal, anterior tibial, fibular, small saphenous  (superficial), posterior tibial, plantar, deep plantar arch and digital."/>
          <p:cNvPicPr>
            <a:picLocks noChangeAspect="1"/>
          </p:cNvPicPr>
          <p:nvPr/>
        </p:nvPicPr>
        <p:blipFill rotWithShape="1">
          <a:blip r:embed="rId3">
            <a:extLst>
              <a:ext uri="{28A0092B-C50C-407E-A947-70E740481C1C}">
                <a14:useLocalDpi xmlns:a14="http://schemas.microsoft.com/office/drawing/2010/main" val="0"/>
              </a:ext>
            </a:extLst>
          </a:blip>
          <a:srcRect b="2733"/>
          <a:stretch/>
        </p:blipFill>
        <p:spPr>
          <a:xfrm>
            <a:off x="5486400" y="457200"/>
            <a:ext cx="2208619" cy="5556523"/>
          </a:xfrm>
          <a:prstGeom prst="rect">
            <a:avLst/>
          </a:prstGeom>
        </p:spPr>
      </p:pic>
      <p:sp>
        <p:nvSpPr>
          <p:cNvPr id="4" name="Content Placeholder 3"/>
          <p:cNvSpPr>
            <a:spLocks noGrp="1"/>
          </p:cNvSpPr>
          <p:nvPr>
            <p:ph sz="quarter" idx="13"/>
          </p:nvPr>
        </p:nvSpPr>
        <p:spPr>
          <a:xfrm>
            <a:off x="457200" y="6069912"/>
            <a:ext cx="8686800" cy="246221"/>
          </a:xfrm>
        </p:spPr>
        <p:txBody>
          <a:bodyPr/>
          <a:lstStyle/>
          <a:p>
            <a:r>
              <a:rPr lang="en-US" b="1" dirty="0">
                <a:solidFill>
                  <a:srgbClr val="007FA3"/>
                </a:solidFill>
              </a:rPr>
              <a:t>Figure </a:t>
            </a:r>
            <a:r>
              <a:rPr lang="en-US" b="1" dirty="0" smtClean="0">
                <a:solidFill>
                  <a:srgbClr val="007FA3"/>
                </a:solidFill>
              </a:rPr>
              <a:t>19.32c </a:t>
            </a:r>
            <a:r>
              <a:rPr lang="en-US" dirty="0"/>
              <a:t>Veins of the right lower limb.</a:t>
            </a:r>
          </a:p>
        </p:txBody>
      </p:sp>
    </p:spTree>
    <p:extLst>
      <p:ext uri="{BB962C8B-B14F-4D97-AF65-F5344CB8AC3E}">
        <p14:creationId xmlns:p14="http://schemas.microsoft.com/office/powerpoint/2010/main" val="167785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153019" cy="1046440"/>
          </a:xfrm>
        </p:spPr>
        <p:txBody>
          <a:bodyPr wrap="square">
            <a:spAutoFit/>
          </a:bodyPr>
          <a:lstStyle/>
          <a:p>
            <a:r>
              <a:rPr lang="en-US" dirty="0">
                <a:latin typeface="Times New Roman"/>
              </a:rPr>
              <a:t>Autoregulation: Intrinsic (Local</a:t>
            </a:r>
            <a:r>
              <a:rPr lang="en-US" dirty="0" smtClean="0">
                <a:latin typeface="Times New Roman"/>
              </a:rPr>
              <a:t>) Regulation </a:t>
            </a:r>
            <a:r>
              <a:rPr lang="en-US" dirty="0">
                <a:latin typeface="Times New Roman"/>
              </a:rPr>
              <a:t>of Blood </a:t>
            </a:r>
            <a:r>
              <a:rPr lang="en-US" dirty="0" smtClean="0">
                <a:latin typeface="Times New Roman"/>
              </a:rPr>
              <a:t>Flow</a:t>
            </a:r>
            <a:r>
              <a:rPr lang="en-US" b="0" dirty="0" smtClean="0">
                <a:latin typeface="Times New Roman"/>
              </a:rPr>
              <a:t> </a:t>
            </a:r>
            <a:r>
              <a:rPr lang="en-US" sz="2800" dirty="0">
                <a:latin typeface="Times New Roman"/>
              </a:rPr>
              <a:t>(1 of 5)</a:t>
            </a:r>
          </a:p>
        </p:txBody>
      </p:sp>
      <p:sp>
        <p:nvSpPr>
          <p:cNvPr id="4" name="Content Placeholder 3"/>
          <p:cNvSpPr>
            <a:spLocks noGrp="1"/>
          </p:cNvSpPr>
          <p:nvPr>
            <p:ph idx="1"/>
          </p:nvPr>
        </p:nvSpPr>
        <p:spPr>
          <a:xfrm>
            <a:off x="457581" y="1643126"/>
            <a:ext cx="8229600" cy="1654299"/>
          </a:xfrm>
        </p:spPr>
        <p:txBody>
          <a:bodyPr>
            <a:spAutoFit/>
          </a:bodyPr>
          <a:lstStyle/>
          <a:p>
            <a:r>
              <a:rPr lang="en-US" b="1" dirty="0">
                <a:latin typeface="Arial"/>
              </a:rPr>
              <a:t>Autoregulation</a:t>
            </a:r>
            <a:r>
              <a:rPr lang="en-US" dirty="0">
                <a:latin typeface="Arial"/>
              </a:rPr>
              <a:t>: local (intrinsic) conditions that regulate blood flow to that area</a:t>
            </a:r>
          </a:p>
          <a:p>
            <a:pPr lvl="1"/>
            <a:r>
              <a:rPr lang="en-US" b="1" dirty="0">
                <a:latin typeface="Arial"/>
              </a:rPr>
              <a:t>Reactive hyperemia</a:t>
            </a:r>
            <a:r>
              <a:rPr lang="en-US" dirty="0">
                <a:latin typeface="Arial"/>
              </a:rPr>
              <a:t>: increased blood flow to an area due to intrinsic factors</a:t>
            </a:r>
          </a:p>
          <a:p>
            <a:r>
              <a:rPr lang="en-US" dirty="0">
                <a:latin typeface="Arial"/>
              </a:rPr>
              <a:t>Two types of intrinsic mechanisms both determine final autoregulatory response</a:t>
            </a:r>
          </a:p>
          <a:p>
            <a:pPr lvl="1"/>
            <a:r>
              <a:rPr lang="en-US" b="1" dirty="0">
                <a:latin typeface="Arial"/>
              </a:rPr>
              <a:t>Metabolic controls</a:t>
            </a:r>
          </a:p>
          <a:p>
            <a:pPr lvl="1"/>
            <a:r>
              <a:rPr lang="en-US" b="1" dirty="0">
                <a:latin typeface="Arial"/>
              </a:rPr>
              <a:t>Myogenic controls</a:t>
            </a:r>
          </a:p>
        </p:txBody>
      </p:sp>
    </p:spTree>
    <p:extLst>
      <p:ext uri="{BB962C8B-B14F-4D97-AF65-F5344CB8AC3E}">
        <p14:creationId xmlns:p14="http://schemas.microsoft.com/office/powerpoint/2010/main" val="184808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4478"/>
            <a:ext cx="7010020" cy="1046440"/>
          </a:xfrm>
        </p:spPr>
        <p:txBody>
          <a:bodyPr wrap="square">
            <a:spAutoFit/>
          </a:bodyPr>
          <a:lstStyle/>
          <a:p>
            <a:r>
              <a:rPr lang="en-US" dirty="0">
                <a:latin typeface="Times New Roman"/>
                <a:ea typeface="ＭＳ Ｐゴシック" pitchFamily="34" charset="-128"/>
              </a:rPr>
              <a:t>Developmental Aspects of Blood </a:t>
            </a:r>
            <a:r>
              <a:rPr lang="en-US" dirty="0" smtClean="0">
                <a:latin typeface="Times New Roman"/>
                <a:ea typeface="ＭＳ Ｐゴシック" pitchFamily="34" charset="-128"/>
              </a:rPr>
              <a:t>Vessels </a:t>
            </a:r>
            <a:r>
              <a:rPr lang="en-US" sz="2800" dirty="0">
                <a:latin typeface="Times New Roman"/>
              </a:rPr>
              <a:t>(1 of 2)</a:t>
            </a:r>
          </a:p>
        </p:txBody>
      </p:sp>
      <p:sp>
        <p:nvSpPr>
          <p:cNvPr id="4" name="Content Placeholder 3"/>
          <p:cNvSpPr>
            <a:spLocks noGrp="1"/>
          </p:cNvSpPr>
          <p:nvPr>
            <p:ph idx="1"/>
          </p:nvPr>
        </p:nvSpPr>
        <p:spPr>
          <a:xfrm>
            <a:off x="457200" y="1600201"/>
            <a:ext cx="8229600" cy="2246769"/>
          </a:xfrm>
        </p:spPr>
        <p:txBody>
          <a:bodyPr>
            <a:spAutoFit/>
          </a:bodyPr>
          <a:lstStyle/>
          <a:p>
            <a:r>
              <a:rPr lang="en-US" dirty="0"/>
              <a:t>Endothelial lining arises from mesodermal cells that collect in masses called </a:t>
            </a:r>
            <a:r>
              <a:rPr lang="en-US" b="1" dirty="0"/>
              <a:t>blood islands</a:t>
            </a:r>
          </a:p>
          <a:p>
            <a:r>
              <a:rPr lang="en-US" dirty="0"/>
              <a:t>Blood islands form rudimentary vascular tubes, guided by cues </a:t>
            </a:r>
          </a:p>
          <a:p>
            <a:r>
              <a:rPr lang="en-US" i="1" dirty="0"/>
              <a:t>Vascular endothelial growth factor </a:t>
            </a:r>
            <a:r>
              <a:rPr lang="en-US" dirty="0"/>
              <a:t>determines whether vessel becomes artery or vein</a:t>
            </a:r>
          </a:p>
          <a:p>
            <a:r>
              <a:rPr lang="en-US" dirty="0"/>
              <a:t>The heart pumps blood by the week 4 of development</a:t>
            </a:r>
          </a:p>
          <a:p>
            <a:r>
              <a:rPr lang="en-US" dirty="0"/>
              <a:t>Fetal shunts (foramen ovale and ductus arteriosus) bypass nonfunctional </a:t>
            </a:r>
            <a:r>
              <a:rPr lang="en-US" dirty="0" smtClean="0"/>
              <a:t>lungs</a:t>
            </a:r>
            <a:endParaRPr lang="en-US" dirty="0"/>
          </a:p>
        </p:txBody>
      </p:sp>
    </p:spTree>
    <p:extLst>
      <p:ext uri="{BB962C8B-B14F-4D97-AF65-F5344CB8AC3E}">
        <p14:creationId xmlns:p14="http://schemas.microsoft.com/office/powerpoint/2010/main" val="409330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3104"/>
            <a:ext cx="7238619" cy="1046440"/>
          </a:xfrm>
        </p:spPr>
        <p:txBody>
          <a:bodyPr wrap="square">
            <a:spAutoFit/>
          </a:bodyPr>
          <a:lstStyle/>
          <a:p>
            <a:r>
              <a:rPr lang="en-US" dirty="0">
                <a:latin typeface="Times New Roman"/>
                <a:ea typeface="ＭＳ Ｐゴシック" pitchFamily="34" charset="-128"/>
              </a:rPr>
              <a:t>Developmental Aspects of Blood </a:t>
            </a:r>
            <a:r>
              <a:rPr lang="en-US" dirty="0" smtClean="0">
                <a:latin typeface="Times New Roman"/>
                <a:ea typeface="ＭＳ Ｐゴシック" pitchFamily="34" charset="-128"/>
              </a:rPr>
              <a:t>Vessels </a:t>
            </a:r>
            <a:r>
              <a:rPr lang="en-US" sz="2800" dirty="0">
                <a:latin typeface="Times New Roman"/>
              </a:rPr>
              <a:t>(2 of 2)</a:t>
            </a:r>
          </a:p>
        </p:txBody>
      </p:sp>
      <p:sp>
        <p:nvSpPr>
          <p:cNvPr id="4" name="Content Placeholder 3"/>
          <p:cNvSpPr>
            <a:spLocks noGrp="1"/>
          </p:cNvSpPr>
          <p:nvPr>
            <p:ph idx="1"/>
          </p:nvPr>
        </p:nvSpPr>
        <p:spPr>
          <a:xfrm>
            <a:off x="457200" y="1600201"/>
            <a:ext cx="8229600" cy="2246769"/>
          </a:xfrm>
        </p:spPr>
        <p:txBody>
          <a:bodyPr>
            <a:spAutoFit/>
          </a:bodyPr>
          <a:lstStyle/>
          <a:p>
            <a:r>
              <a:rPr lang="en-US" dirty="0"/>
              <a:t>Ductus venosus bypasses liver</a:t>
            </a:r>
          </a:p>
          <a:p>
            <a:r>
              <a:rPr lang="en-US" dirty="0"/>
              <a:t>Umbilical vein and arteries circulate blood to and from placenta</a:t>
            </a:r>
          </a:p>
          <a:p>
            <a:r>
              <a:rPr lang="en-US" dirty="0"/>
              <a:t>Congenital vascular problems are rare</a:t>
            </a:r>
          </a:p>
          <a:p>
            <a:r>
              <a:rPr lang="en-US" dirty="0"/>
              <a:t>Vessel formation occurs to support body growth, support wound healing, or rebuild vessels lost during menstrual cycles</a:t>
            </a:r>
          </a:p>
          <a:p>
            <a:r>
              <a:rPr lang="en-US" dirty="0"/>
              <a:t>With aging, varicose veins, atherosclerosis, and increased blood pressure may </a:t>
            </a:r>
            <a:r>
              <a:rPr lang="en-US" dirty="0" smtClean="0"/>
              <a:t>arise</a:t>
            </a:r>
            <a:endParaRPr lang="en-US" dirty="0"/>
          </a:p>
        </p:txBody>
      </p:sp>
    </p:spTree>
    <p:extLst>
      <p:ext uri="{BB962C8B-B14F-4D97-AF65-F5344CB8AC3E}">
        <p14:creationId xmlns:p14="http://schemas.microsoft.com/office/powerpoint/2010/main" val="199597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256032"/>
            <a:ext cx="8229600" cy="523220"/>
          </a:xfrm>
        </p:spPr>
        <p:txBody>
          <a:bodyPr>
            <a:spAutoFit/>
          </a:bodyPr>
          <a:lstStyle/>
          <a:p>
            <a:r>
              <a:rPr lang="en-US" dirty="0">
                <a:latin typeface="Times New Roman"/>
                <a:ea typeface="Tahoma" panose="020B0604030504040204" pitchFamily="34" charset="0"/>
              </a:rPr>
              <a:t>Copyright</a:t>
            </a:r>
          </a:p>
        </p:txBody>
      </p:sp>
      <p:pic>
        <p:nvPicPr>
          <p:cNvPr id="5" name="Picture 4"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2209800"/>
            <a:ext cx="8051824" cy="2589840"/>
          </a:xfrm>
          <a:prstGeom prst="rect">
            <a:avLst/>
          </a:prstGeom>
        </p:spPr>
      </p:pic>
    </p:spTree>
    <p:extLst>
      <p:ext uri="{BB962C8B-B14F-4D97-AF65-F5344CB8AC3E}">
        <p14:creationId xmlns:p14="http://schemas.microsoft.com/office/powerpoint/2010/main" val="253338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153019" cy="1046440"/>
          </a:xfrm>
        </p:spPr>
        <p:txBody>
          <a:bodyPr wrap="square">
            <a:spAutoFit/>
          </a:bodyPr>
          <a:lstStyle/>
          <a:p>
            <a:r>
              <a:rPr lang="en-US" dirty="0">
                <a:latin typeface="Times New Roman"/>
              </a:rPr>
              <a:t>Autoregulation: Intrinsic (</a:t>
            </a:r>
            <a:r>
              <a:rPr lang="en-US" dirty="0" smtClean="0">
                <a:latin typeface="Times New Roman"/>
              </a:rPr>
              <a:t>Local) Regulation </a:t>
            </a:r>
            <a:r>
              <a:rPr lang="en-US" dirty="0">
                <a:latin typeface="Times New Roman"/>
              </a:rPr>
              <a:t>of Blood </a:t>
            </a:r>
            <a:r>
              <a:rPr lang="en-US" dirty="0" smtClean="0">
                <a:latin typeface="Times New Roman"/>
              </a:rPr>
              <a:t>Flow</a:t>
            </a:r>
            <a:r>
              <a:rPr lang="en-US" b="0" dirty="0" smtClean="0">
                <a:latin typeface="Times New Roman"/>
              </a:rPr>
              <a:t> </a:t>
            </a:r>
            <a:r>
              <a:rPr lang="en-US" sz="2800" dirty="0">
                <a:latin typeface="Times New Roman"/>
              </a:rPr>
              <a:t>(2 of 5)</a:t>
            </a:r>
          </a:p>
        </p:txBody>
      </p:sp>
      <p:sp>
        <p:nvSpPr>
          <p:cNvPr id="4" name="Content Placeholder 3"/>
          <p:cNvSpPr>
            <a:spLocks noGrp="1"/>
          </p:cNvSpPr>
          <p:nvPr>
            <p:ph idx="1"/>
          </p:nvPr>
        </p:nvSpPr>
        <p:spPr>
          <a:xfrm>
            <a:off x="457581" y="1643126"/>
            <a:ext cx="8534400" cy="2185214"/>
          </a:xfrm>
        </p:spPr>
        <p:txBody>
          <a:bodyPr wrap="square">
            <a:spAutoFit/>
          </a:bodyPr>
          <a:lstStyle/>
          <a:p>
            <a:r>
              <a:rPr lang="en-US" b="1" dirty="0">
                <a:latin typeface="Arial"/>
              </a:rPr>
              <a:t>Metabolic controls</a:t>
            </a:r>
          </a:p>
          <a:p>
            <a:pPr lvl="1"/>
            <a:r>
              <a:rPr lang="en-US" dirty="0">
                <a:latin typeface="Arial"/>
              </a:rPr>
              <a:t>Increase in tissue metabolic activities results in:</a:t>
            </a:r>
          </a:p>
          <a:p>
            <a:pPr lvl="2"/>
            <a:r>
              <a:rPr lang="en-US" dirty="0">
                <a:latin typeface="Arial"/>
              </a:rPr>
              <a:t>Declining levels of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 </a:t>
            </a:r>
          </a:p>
          <a:p>
            <a:pPr lvl="2"/>
            <a:r>
              <a:rPr lang="en-US" dirty="0">
                <a:latin typeface="Arial"/>
              </a:rPr>
              <a:t>Increasing levels of metabolic products (</a:t>
            </a:r>
            <a:r>
              <a:rPr lang="en-US" dirty="0">
                <a:latin typeface="Times New Roman" panose="02020603050405020304" pitchFamily="18" charset="0"/>
                <a:cs typeface="Times New Roman" panose="02020603050405020304" pitchFamily="18" charset="0"/>
              </a:rPr>
              <a:t>H</a:t>
            </a:r>
            <a:r>
              <a:rPr lang="en-US" baseline="30000" dirty="0">
                <a:latin typeface="Times New Roman" panose="02020603050405020304" pitchFamily="18" charset="0"/>
                <a:cs typeface="Times New Roman" panose="02020603050405020304" pitchFamily="18" charset="0"/>
              </a:rPr>
              <a:t>+</a:t>
            </a:r>
            <a:r>
              <a:rPr lang="en-US" dirty="0">
                <a:latin typeface="Arial"/>
              </a:rPr>
              <a:t>, </a:t>
            </a:r>
            <a:r>
              <a:rPr lang="en-US"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dirty="0">
                <a:latin typeface="Arial"/>
              </a:rPr>
              <a:t>, adenosine, and prostaglandins) </a:t>
            </a:r>
          </a:p>
          <a:p>
            <a:pPr lvl="1"/>
            <a:r>
              <a:rPr lang="en-US" dirty="0">
                <a:latin typeface="Arial"/>
              </a:rPr>
              <a:t>Effects of change in levels of local chemicals</a:t>
            </a:r>
          </a:p>
          <a:p>
            <a:pPr lvl="2"/>
            <a:r>
              <a:rPr lang="en-US" dirty="0">
                <a:latin typeface="Arial"/>
              </a:rPr>
              <a:t>Cause direct relaxation of arterioles and relaxation of precapillary sphincters </a:t>
            </a:r>
          </a:p>
          <a:p>
            <a:pPr lvl="2"/>
            <a:r>
              <a:rPr lang="en-US" dirty="0">
                <a:latin typeface="Arial"/>
              </a:rPr>
              <a:t>Cause release of </a:t>
            </a:r>
            <a:r>
              <a:rPr lang="en-US" b="1" dirty="0">
                <a:latin typeface="Arial"/>
              </a:rPr>
              <a:t>nitric oxide </a:t>
            </a:r>
            <a:r>
              <a:rPr lang="en-US" dirty="0">
                <a:latin typeface="Arial"/>
              </a:rPr>
              <a:t>(</a:t>
            </a:r>
            <a:r>
              <a:rPr lang="en-US" b="1" dirty="0">
                <a:latin typeface="Times New Roman" panose="02020603050405020304" pitchFamily="18" charset="0"/>
                <a:cs typeface="Times New Roman" panose="02020603050405020304" pitchFamily="18" charset="0"/>
              </a:rPr>
              <a:t>NO</a:t>
            </a:r>
            <a:r>
              <a:rPr lang="en-US" dirty="0">
                <a:latin typeface="Arial"/>
              </a:rPr>
              <a:t>), a powerful vasodilator, by endothelial cells</a:t>
            </a:r>
          </a:p>
        </p:txBody>
      </p:sp>
    </p:spTree>
    <p:extLst>
      <p:ext uri="{BB962C8B-B14F-4D97-AF65-F5344CB8AC3E}">
        <p14:creationId xmlns:p14="http://schemas.microsoft.com/office/powerpoint/2010/main" val="364356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1896</TotalTime>
  <Words>3310</Words>
  <Application>Microsoft Office PowerPoint</Application>
  <PresentationFormat>On-screen Show (4:3)</PresentationFormat>
  <Paragraphs>410</Paragraphs>
  <Slides>82</Slides>
  <Notes>81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508 Lecture</vt:lpstr>
      <vt:lpstr>Human Anatomy and Physiology</vt:lpstr>
      <vt:lpstr>19.9 Control of Blood Flow (1 of 4)</vt:lpstr>
      <vt:lpstr>19.9 Control of Blood Flow (2 of 4)</vt:lpstr>
      <vt:lpstr>19.9 Control of Blood Flow (3 of 4)</vt:lpstr>
      <vt:lpstr>A Quick Summary of Intrinsic Versus Extrinsic Control Mechanisms</vt:lpstr>
      <vt:lpstr>19.9 Control of Blood Flow (4 of 4)</vt:lpstr>
      <vt:lpstr>Distribution of Blood Flow at Rest and During Strenuous Exercise</vt:lpstr>
      <vt:lpstr>Autoregulation: Intrinsic (Local) Regulation of Blood Flow (1 of 5)</vt:lpstr>
      <vt:lpstr>Autoregulation: Intrinsic (Local) Regulation of Blood Flow (2 of 5)</vt:lpstr>
      <vt:lpstr>Autoregulation: Intrinsic (Local) Regulation of Blood Flow (3 of 5)</vt:lpstr>
      <vt:lpstr>Autoregulation: Intrinsic (Local) Regulation of Blood Flow (4 of 5)</vt:lpstr>
      <vt:lpstr>Autoregulation: Intrinsic (Local) Regulation of Blood Flow (5 of 5)</vt:lpstr>
      <vt:lpstr>Intrinsic and Extrinsic Control of Arteriolar Smooth Muscle in the Systemic Circulation</vt:lpstr>
      <vt:lpstr>Blood Flow in Special Areas (1 of 9)</vt:lpstr>
      <vt:lpstr>Active Hyperemia</vt:lpstr>
      <vt:lpstr>Blood Flow in Special Areas (2 of 9)</vt:lpstr>
      <vt:lpstr>Blood Flow in Special Areas (3 of 9)</vt:lpstr>
      <vt:lpstr>Blood Flow in Special Areas (4 of 9)</vt:lpstr>
      <vt:lpstr>Blood Flow in Special Areas (5 of 9)</vt:lpstr>
      <vt:lpstr>Blood Flow in Special Areas (6 of 9)</vt:lpstr>
      <vt:lpstr>Blood Flow in Special Areas (7 of 9)</vt:lpstr>
      <vt:lpstr>Blood Flow in Special Areas (8 of 9)</vt:lpstr>
      <vt:lpstr>Blood Flow in Special Areas (9 of 9)</vt:lpstr>
      <vt:lpstr>19.10 Capillary Exchange</vt:lpstr>
      <vt:lpstr>Velocity of Blood Flow</vt:lpstr>
      <vt:lpstr>Blood Flow Velocity and Total Cross-Sectional Area of Vessels</vt:lpstr>
      <vt:lpstr>Vasomotion</vt:lpstr>
      <vt:lpstr>Capillary Exchange of Respiratory Gases and Nutrients (1 of 2)</vt:lpstr>
      <vt:lpstr>Capillary Exchange of Respiratory Gases and Nutrients (2 of 2)</vt:lpstr>
      <vt:lpstr>Capillary Transport Mechanisms (1 of 2) </vt:lpstr>
      <vt:lpstr>Capillary Transport Mechanisms (2 of 2) </vt:lpstr>
      <vt:lpstr>Fluid Movements: Bulk Flow (1 of 4)</vt:lpstr>
      <vt:lpstr>Fluid Movements: Bulk Flow (2 of 4)</vt:lpstr>
      <vt:lpstr>Fluid Movements: Bulk Flow (3 of 4)</vt:lpstr>
      <vt:lpstr>Fluid Movements: Bulk Flow (4 of 4)</vt:lpstr>
      <vt:lpstr>Bulk Fluid Flow Across Capillary Walls Causes Continuous Mixing of Fluid Between the Plasma and the Interstitial Fluid Compartments, and Maintains the Interstitial Environment (1 of 4) </vt:lpstr>
      <vt:lpstr>Bulk Fluid Flow Across Capillary Walls Causes Continuous Mixing of Fluid Between the Plasma and the Interstitial Fluid Compartments, and Maintains the Interstitial Environment (2 of 4) </vt:lpstr>
      <vt:lpstr>Bulk Fluid Flow Across Capillary Walls Causes Continuous Mixing of Fluid Between the Plasma and the Interstitial Fluid Compartments, and Maintains the Interstitial Environment  (3 of 4) </vt:lpstr>
      <vt:lpstr>Bulk Fluid Flow Across Capillary Walls Causes Continuous Mixing of Fluid Between the Plasma and the Interstitial Fluid Compartments, and Maintains the Interstitial Environment  (3 of 4) </vt:lpstr>
      <vt:lpstr>Clinical – Homeostatic Imbalance 19.2 (1 of 3)</vt:lpstr>
      <vt:lpstr>Clinical – Homeostatic Imbalance 19.2 (2 of 3)</vt:lpstr>
      <vt:lpstr>Clinical – Homeostatic Imbalance 19.2 (1 of 3)</vt:lpstr>
      <vt:lpstr>Pitting Edema</vt:lpstr>
      <vt:lpstr>Part 3 Circulatory Pathways: Blood Vessels of the Body (1 of 3)</vt:lpstr>
      <vt:lpstr>Pulmonary Circulation (1 of 2)</vt:lpstr>
      <vt:lpstr>Pulmonary Circulation (2 of 2)</vt:lpstr>
      <vt:lpstr>Part 3 Circulatory Pathways: Blood Vessels of the Body (2 of 3)</vt:lpstr>
      <vt:lpstr>Part 3 Circulatory Pathways: Blood Vessels of the Body (3 of 3)</vt:lpstr>
      <vt:lpstr>Schematic Flowchart Showing an Overview of the Systemic Circulation</vt:lpstr>
      <vt:lpstr>19.11 Principal Vessels of the Systemic Circulation (1 of 2)</vt:lpstr>
      <vt:lpstr>19.11 Principal Vessels of the Systemic Circulation (2 of 2)</vt:lpstr>
      <vt:lpstr>Major Arteries of the Systemic Circulation (1 of 2)</vt:lpstr>
      <vt:lpstr>Major Arteries of the Systemic Circulation (2 of 2)</vt:lpstr>
      <vt:lpstr>Arteries of the Head, Neck, and Brain (1 of 4)</vt:lpstr>
      <vt:lpstr>Arteries of the Head, Neck, and Brain (1 of 4)</vt:lpstr>
      <vt:lpstr>Arteries of the Head, Neck, and Brain (3 of 4)</vt:lpstr>
      <vt:lpstr>Arteries of the Head, Neck, and Brain (4 of 4)</vt:lpstr>
      <vt:lpstr>Arteries of the Right Upper Limb and Thorax (1 of 2)</vt:lpstr>
      <vt:lpstr>Arteries of the Right Upper Limb and Thorax (1 of 2)</vt:lpstr>
      <vt:lpstr>Arteries of the Abdomen (1 of 4)</vt:lpstr>
      <vt:lpstr>Arteries of the Abdomen (2 of 4)</vt:lpstr>
      <vt:lpstr>Arteries of the Abdomen (3 of 4)</vt:lpstr>
      <vt:lpstr>Arteries of the Abdomen (4 of 4)</vt:lpstr>
      <vt:lpstr>Arteries of the Right Pelvis and Lower Limb (1 of 3)</vt:lpstr>
      <vt:lpstr>Arteries of the Right Pelvis and Lower Limb (2 of 3)</vt:lpstr>
      <vt:lpstr>Arteries of the Right Pelvis and Lower  Limb (3 of 3)</vt:lpstr>
      <vt:lpstr>Major Veins of the Systemic Circulation (1 of 2)</vt:lpstr>
      <vt:lpstr>Major Veins of the Systemic Circulation (2 of 2)</vt:lpstr>
      <vt:lpstr>Venous Drainage of the Head, Neck, and Brain (1 of 3)</vt:lpstr>
      <vt:lpstr>Venous Drainage of the Head, Neck, and Brain (2 of 3)</vt:lpstr>
      <vt:lpstr>Venous Drainage of the Head, Neck, and Brain (3 of 3)</vt:lpstr>
      <vt:lpstr>Veins of the Thorax and Right Upper Limb (1 of 2)</vt:lpstr>
      <vt:lpstr>Veins of the Thorax and Right Upper  Limb (2 of 2)</vt:lpstr>
      <vt:lpstr>Veins of the Abdomen (1 of 3)</vt:lpstr>
      <vt:lpstr>Veins of the Abdomen (2 of 3)</vt:lpstr>
      <vt:lpstr>Veins of the Abdomen (3 of 3)</vt:lpstr>
      <vt:lpstr>Veins of the Right Lower Limb (1 of 3)</vt:lpstr>
      <vt:lpstr>Veins of the Right Lower Limb (2 of 3)</vt:lpstr>
      <vt:lpstr>Veins of the Right Lower Limb (3 of 3)</vt:lpstr>
      <vt:lpstr>Developmental Aspects of Blood Vessels (1 of 2)</vt:lpstr>
      <vt:lpstr>Developmental Aspects of Blood Vessels (2 of 2)</vt:lpstr>
      <vt:lpstr>Copyright</vt:lpstr>
    </vt:vector>
  </TitlesOfParts>
  <Company>Integra Software Services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Balamurugesan Natarajan, Integra-PDY, IN</cp:lastModifiedBy>
  <cp:revision>571</cp:revision>
  <dcterms:created xsi:type="dcterms:W3CDTF">2014-07-14T20:04:21Z</dcterms:created>
  <dcterms:modified xsi:type="dcterms:W3CDTF">2018-12-03T12:45:24Z</dcterms:modified>
</cp:coreProperties>
</file>