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578" r:id="rId2"/>
    <p:sldId id="505" r:id="rId3"/>
    <p:sldId id="506" r:id="rId4"/>
    <p:sldId id="507" r:id="rId5"/>
    <p:sldId id="508" r:id="rId6"/>
    <p:sldId id="509" r:id="rId7"/>
    <p:sldId id="510" r:id="rId8"/>
    <p:sldId id="511" r:id="rId9"/>
    <p:sldId id="512" r:id="rId10"/>
    <p:sldId id="419" r:id="rId11"/>
    <p:sldId id="459" r:id="rId12"/>
    <p:sldId id="513" r:id="rId13"/>
    <p:sldId id="514" r:id="rId14"/>
    <p:sldId id="515" r:id="rId15"/>
    <p:sldId id="516" r:id="rId16"/>
    <p:sldId id="517" r:id="rId17"/>
    <p:sldId id="518" r:id="rId18"/>
    <p:sldId id="519" r:id="rId19"/>
    <p:sldId id="520" r:id="rId20"/>
    <p:sldId id="521" r:id="rId21"/>
    <p:sldId id="522" r:id="rId22"/>
    <p:sldId id="523" r:id="rId23"/>
    <p:sldId id="524" r:id="rId24"/>
    <p:sldId id="525" r:id="rId25"/>
    <p:sldId id="526" r:id="rId26"/>
    <p:sldId id="527" r:id="rId27"/>
    <p:sldId id="528" r:id="rId28"/>
    <p:sldId id="529" r:id="rId29"/>
    <p:sldId id="530" r:id="rId30"/>
    <p:sldId id="531" r:id="rId31"/>
    <p:sldId id="532" r:id="rId32"/>
    <p:sldId id="533" r:id="rId33"/>
    <p:sldId id="534" r:id="rId34"/>
    <p:sldId id="535" r:id="rId35"/>
    <p:sldId id="536" r:id="rId36"/>
    <p:sldId id="537" r:id="rId37"/>
    <p:sldId id="538" r:id="rId38"/>
    <p:sldId id="553" r:id="rId39"/>
    <p:sldId id="554" r:id="rId40"/>
    <p:sldId id="541" r:id="rId41"/>
    <p:sldId id="542" r:id="rId42"/>
    <p:sldId id="543" r:id="rId43"/>
    <p:sldId id="544" r:id="rId44"/>
    <p:sldId id="545" r:id="rId45"/>
    <p:sldId id="546" r:id="rId46"/>
    <p:sldId id="547" r:id="rId47"/>
    <p:sldId id="548" r:id="rId48"/>
    <p:sldId id="549" r:id="rId49"/>
    <p:sldId id="550" r:id="rId50"/>
    <p:sldId id="551" r:id="rId51"/>
    <p:sldId id="552" r:id="rId52"/>
    <p:sldId id="555" r:id="rId53"/>
    <p:sldId id="556" r:id="rId54"/>
    <p:sldId id="430" r:id="rId55"/>
    <p:sldId id="557" r:id="rId56"/>
    <p:sldId id="558" r:id="rId57"/>
    <p:sldId id="559" r:id="rId58"/>
    <p:sldId id="561" r:id="rId59"/>
    <p:sldId id="562" r:id="rId60"/>
    <p:sldId id="563" r:id="rId61"/>
    <p:sldId id="564" r:id="rId62"/>
    <p:sldId id="565" r:id="rId63"/>
    <p:sldId id="566" r:id="rId64"/>
    <p:sldId id="567" r:id="rId65"/>
    <p:sldId id="57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56">
          <p15:clr>
            <a:srgbClr val="A4A3A4"/>
          </p15:clr>
        </p15:guide>
        <p15:guide id="4" orient="horz" pos="768">
          <p15:clr>
            <a:srgbClr val="A4A3A4"/>
          </p15:clr>
        </p15:guide>
        <p15:guide id="5" orient="horz" pos="432">
          <p15:clr>
            <a:srgbClr val="A4A3A4"/>
          </p15:clr>
        </p15:guide>
        <p15:guide id="6" orient="horz" pos="3936">
          <p15:clr>
            <a:srgbClr val="A4A3A4"/>
          </p15:clr>
        </p15:guide>
        <p15:guide id="7" pos="288">
          <p15:clr>
            <a:srgbClr val="A4A3A4"/>
          </p15:clr>
        </p15:guide>
        <p15:guide id="8" pos="26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86400" autoAdjust="0"/>
  </p:normalViewPr>
  <p:slideViewPr>
    <p:cSldViewPr snapToObjects="1">
      <p:cViewPr varScale="1">
        <p:scale>
          <a:sx n="95" d="100"/>
          <a:sy n="95" d="100"/>
        </p:scale>
        <p:origin x="2010" y="78"/>
      </p:cViewPr>
      <p:guideLst>
        <p:guide orient="horz" pos="2160"/>
        <p:guide pos="2880"/>
        <p:guide orient="horz" pos="2256"/>
        <p:guide orient="horz" pos="768"/>
        <p:guide orient="horz" pos="432"/>
        <p:guide orient="horz" pos="3936"/>
        <p:guide pos="288"/>
        <p:guide pos="2688"/>
        <p:guide pos="5472"/>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85" d="100"/>
          <a:sy n="85" d="100"/>
        </p:scale>
        <p:origin x="-31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6/3/2021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2200524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70616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6/3/2021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2514600"/>
            <a:ext cx="3657600" cy="685800"/>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838199"/>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7924800" cy="381000"/>
          </a:xfrm>
        </p:spPr>
        <p:txBody>
          <a:bodyPr/>
          <a:lstStyle/>
          <a:p>
            <a:pPr lvl="0"/>
            <a:r>
              <a:rPr lang="en-US" dirty="0"/>
              <a:t>Click to edit Master text styles</a:t>
            </a:r>
          </a:p>
        </p:txBody>
      </p:sp>
      <p:sp>
        <p:nvSpPr>
          <p:cNvPr id="13" name="Text Placeholder 14"/>
          <p:cNvSpPr>
            <a:spLocks noGrp="1"/>
          </p:cNvSpPr>
          <p:nvPr>
            <p:ph type="body" sz="quarter" idx="18"/>
          </p:nvPr>
        </p:nvSpPr>
        <p:spPr>
          <a:xfrm>
            <a:off x="2895600" y="6429375"/>
            <a:ext cx="5867400" cy="2762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41306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561183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29314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a16="http://schemas.microsoft.com/office/drawing/2014/main" id="{736A3F89-0664-4FA8-92BB-1BDA0D786451}"/>
              </a:ext>
            </a:extLst>
          </p:cNvPr>
          <p:cNvSpPr>
            <a:spLocks noGrp="1"/>
          </p:cNvSpPr>
          <p:nvPr>
            <p:ph type="body" sz="quarter" idx="13"/>
          </p:nvPr>
        </p:nvSpPr>
        <p:spPr>
          <a:xfrm>
            <a:off x="533400" y="1524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47015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6/3/2021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6/3/2021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5925979"/>
            <a:ext cx="8686800" cy="246221"/>
          </a:xfrm>
        </p:spPr>
        <p:txBody>
          <a:bodyPr>
            <a:spAutoFit/>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2944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6/3/2021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2306" y="2499519"/>
            <a:ext cx="8229600" cy="54848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2438" y="3810000"/>
            <a:ext cx="8237537"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5"/>
          </p:nvPr>
        </p:nvSpPr>
        <p:spPr>
          <a:xfrm>
            <a:off x="452438" y="5181600"/>
            <a:ext cx="82296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11530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6/3/2021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3" r:id="rId5"/>
    <p:sldLayoutId id="2147483659" r:id="rId6"/>
    <p:sldLayoutId id="2147483658" r:id="rId7"/>
    <p:sldLayoutId id="2147483660" r:id="rId8"/>
    <p:sldLayoutId id="2147483673" r:id="rId9"/>
    <p:sldLayoutId id="2147483651" r:id="rId10"/>
    <p:sldLayoutId id="2147483654" r:id="rId11"/>
    <p:sldLayoutId id="2147483655" r:id="rId12"/>
    <p:sldLayoutId id="2147483666" r:id="rId13"/>
    <p:sldLayoutId id="2147483672" r:id="rId14"/>
    <p:sldLayoutId id="2147483674" r:id="rId15"/>
    <p:sldLayoutId id="2147483675" r:id="rId16"/>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7.xml"/><Relationship Id="rId7" Type="http://schemas.openxmlformats.org/officeDocument/2006/relationships/image" Target="../media/image9.wmf"/><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 Id="rId9" Type="http://schemas.openxmlformats.org/officeDocument/2006/relationships/image" Target="../media/image10.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mediaplayer.pearsoncmg.com/assets/Yde4USMB5tBZP6AuZoscpCMU23Z89oKE" TargetMode="External"/><Relationship Id="rId2" Type="http://schemas.openxmlformats.org/officeDocument/2006/relationships/hyperlink" Target="https://mediaplayer.pearsoncmg.com/assets/secs-ip2-fabp-sc11-summary" TargetMode="Externa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19 Part B</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0693"/>
            <a:ext cx="3657600" cy="677108"/>
          </a:xfrm>
        </p:spPr>
        <p:txBody>
          <a:bodyPr wrap="square">
            <a:spAutoFit/>
          </a:bodyPr>
          <a:lstStyle/>
          <a:p>
            <a:r>
              <a:rPr lang="en-IN" sz="2200" dirty="0"/>
              <a:t>The Cardiovascular System: </a:t>
            </a:r>
          </a:p>
          <a:p>
            <a:r>
              <a:rPr lang="en-IN" sz="2200" dirty="0"/>
              <a:t>Blood Vessels</a:t>
            </a:r>
            <a:endParaRPr lang="en-US" sz="2200" dirty="0"/>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10251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Milk Shake and 2 Different Straws</a:t>
            </a:r>
          </a:p>
        </p:txBody>
      </p:sp>
      <p:pic>
        <p:nvPicPr>
          <p:cNvPr id="2" name="Picture 1" descr="A figure shows a milkshake in a glass with two straws, one shorter and has more open vessel space, and the other longer and thinner with less vessel sp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972" y="1465253"/>
            <a:ext cx="4031586" cy="4742688"/>
          </a:xfrm>
          <a:prstGeom prst="rect">
            <a:avLst/>
          </a:prstGeom>
        </p:spPr>
      </p:pic>
    </p:spTree>
    <p:extLst>
      <p:ext uri="{BB962C8B-B14F-4D97-AF65-F5344CB8AC3E}">
        <p14:creationId xmlns:p14="http://schemas.microsoft.com/office/powerpoint/2010/main" val="3864054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spAutoFit/>
          </a:bodyPr>
          <a:lstStyle/>
          <a:p>
            <a:r>
              <a:rPr lang="en-US" dirty="0">
                <a:latin typeface="Times New Roman"/>
              </a:rPr>
              <a:t>Relationship Between Flow, Pressure, and Resistance </a:t>
            </a:r>
            <a:endParaRPr lang="en-US" b="0" kern="0" dirty="0">
              <a:latin typeface="Times New Roman"/>
            </a:endParaRPr>
          </a:p>
        </p:txBody>
      </p:sp>
      <p:sp>
        <p:nvSpPr>
          <p:cNvPr id="4" name="Content Placeholder 3"/>
          <p:cNvSpPr>
            <a:spLocks noGrp="1"/>
          </p:cNvSpPr>
          <p:nvPr>
            <p:ph idx="1"/>
          </p:nvPr>
        </p:nvSpPr>
        <p:spPr>
          <a:xfrm>
            <a:off x="457200" y="1600200"/>
            <a:ext cx="8229600" cy="1331134"/>
          </a:xfrm>
        </p:spPr>
        <p:txBody>
          <a:bodyPr>
            <a:spAutoFit/>
          </a:bodyPr>
          <a:lstStyle/>
          <a:p>
            <a:r>
              <a:rPr lang="en-US" dirty="0"/>
              <a:t>Blood flow </a:t>
            </a:r>
            <a:r>
              <a:rPr lang="en-US" dirty="0">
                <a:latin typeface="Times New Roman" panose="02020603050405020304" pitchFamily="18" charset="0"/>
                <a:cs typeface="Times New Roman" panose="02020603050405020304" pitchFamily="18" charset="0"/>
              </a:rPr>
              <a:t>(F)</a:t>
            </a:r>
            <a:r>
              <a:rPr lang="en-US" dirty="0"/>
              <a:t> is directly proportional to blood pressure gradient </a:t>
            </a:r>
            <a:r>
              <a:rPr lang="en-US" dirty="0">
                <a:latin typeface="Times New Roman" panose="02020603050405020304" pitchFamily="18" charset="0"/>
                <a:cs typeface="Times New Roman" panose="02020603050405020304" pitchFamily="18" charset="0"/>
              </a:rPr>
              <a:t>(</a:t>
            </a:r>
            <a:r>
              <a:rPr lang="el-GR" dirty="0">
                <a:latin typeface="Times New Roman"/>
                <a:cs typeface="Times New Roman"/>
                <a:sym typeface="Symbol" panose="05050102010706020507" pitchFamily="18" charset="2"/>
              </a:rPr>
              <a:t>Δ</a:t>
            </a:r>
            <a:r>
              <a:rPr lang="en-US" dirty="0">
                <a:latin typeface="Times New Roman" panose="02020603050405020304" pitchFamily="18" charset="0"/>
                <a:cs typeface="Times New Roman" panose="02020603050405020304" pitchFamily="18" charset="0"/>
              </a:rPr>
              <a:t>P)</a:t>
            </a:r>
          </a:p>
          <a:p>
            <a:pPr lvl="1"/>
            <a:r>
              <a:rPr lang="en-US" dirty="0"/>
              <a:t>If </a:t>
            </a:r>
            <a:r>
              <a:rPr lang="el-GR" dirty="0">
                <a:latin typeface="Times New Roman"/>
                <a:cs typeface="Times New Roman"/>
                <a:sym typeface="Symbol" panose="05050102010706020507" pitchFamily="18" charset="2"/>
              </a:rPr>
              <a:t>Δ</a:t>
            </a:r>
            <a:r>
              <a:rPr lang="en-US" dirty="0">
                <a:latin typeface="Times New Roman" panose="02020603050405020304" pitchFamily="18" charset="0"/>
                <a:cs typeface="Times New Roman" panose="02020603050405020304" pitchFamily="18" charset="0"/>
              </a:rPr>
              <a:t>P</a:t>
            </a:r>
            <a:r>
              <a:rPr lang="en-US" dirty="0"/>
              <a:t> increases, blood flow speeds up</a:t>
            </a:r>
          </a:p>
          <a:p>
            <a:r>
              <a:rPr lang="en-US" dirty="0"/>
              <a:t>Blood flow is inversely proportional to peripheral resistance </a:t>
            </a:r>
            <a:r>
              <a:rPr lang="en-US" dirty="0">
                <a:latin typeface="Times New Roman" panose="02020603050405020304" pitchFamily="18" charset="0"/>
                <a:cs typeface="Times New Roman" panose="02020603050405020304" pitchFamily="18" charset="0"/>
              </a:rPr>
              <a:t>(</a:t>
            </a:r>
            <a:r>
              <a:rPr lang="en-US" dirty="0"/>
              <a:t>R</a:t>
            </a:r>
            <a:r>
              <a:rPr lang="en-US" dirty="0">
                <a:latin typeface="Times New Roman" panose="02020603050405020304" pitchFamily="18" charset="0"/>
                <a:cs typeface="Times New Roman" panose="02020603050405020304" pitchFamily="18" charset="0"/>
              </a:rPr>
              <a:t>)</a:t>
            </a:r>
          </a:p>
          <a:p>
            <a:pPr lvl="1"/>
            <a:r>
              <a:rPr lang="en-US" dirty="0"/>
              <a:t>If </a:t>
            </a:r>
            <a:r>
              <a:rPr lang="en-US" dirty="0">
                <a:latin typeface="Times New Roman" panose="02020603050405020304" pitchFamily="18" charset="0"/>
                <a:cs typeface="Times New Roman" panose="02020603050405020304" pitchFamily="18" charset="0"/>
              </a:rPr>
              <a:t>R</a:t>
            </a:r>
            <a:r>
              <a:rPr lang="en-US" dirty="0"/>
              <a:t> increases, blood flow decreases, so</a:t>
            </a:r>
          </a:p>
        </p:txBody>
      </p:sp>
      <p:graphicFrame>
        <p:nvGraphicFramePr>
          <p:cNvPr id="6" name="Object 5" descr="F = delta P slash R"/>
          <p:cNvGraphicFramePr>
            <a:graphicFrameLocks noChangeAspect="1"/>
          </p:cNvGraphicFramePr>
          <p:nvPr>
            <p:extLst>
              <p:ext uri="{D42A27DB-BD31-4B8C-83A1-F6EECF244321}">
                <p14:modId xmlns:p14="http://schemas.microsoft.com/office/powerpoint/2010/main" val="3226306139"/>
              </p:ext>
            </p:extLst>
          </p:nvPr>
        </p:nvGraphicFramePr>
        <p:xfrm>
          <a:off x="4127500" y="3200400"/>
          <a:ext cx="889000" cy="215900"/>
        </p:xfrm>
        <a:graphic>
          <a:graphicData uri="http://schemas.openxmlformats.org/presentationml/2006/ole">
            <mc:AlternateContent xmlns:mc="http://schemas.openxmlformats.org/markup-compatibility/2006">
              <mc:Choice xmlns:v="urn:schemas-microsoft-com:vml" Requires="v">
                <p:oleObj spid="_x0000_s1026" name="Equation" r:id="rId4" imgW="888840" imgH="215640" progId="Equation.DSMT4">
                  <p:embed/>
                </p:oleObj>
              </mc:Choice>
              <mc:Fallback>
                <p:oleObj name="Equation" r:id="rId4" imgW="888840" imgH="215640" progId="Equation.DSMT4">
                  <p:embed/>
                  <p:pic>
                    <p:nvPicPr>
                      <p:cNvPr id="0" name=""/>
                      <p:cNvPicPr/>
                      <p:nvPr/>
                    </p:nvPicPr>
                    <p:blipFill>
                      <a:blip r:embed="rId5"/>
                      <a:stretch>
                        <a:fillRect/>
                      </a:stretch>
                    </p:blipFill>
                    <p:spPr>
                      <a:xfrm>
                        <a:off x="4127500" y="3200400"/>
                        <a:ext cx="889000" cy="215900"/>
                      </a:xfrm>
                      <a:prstGeom prst="rect">
                        <a:avLst/>
                      </a:prstGeom>
                    </p:spPr>
                  </p:pic>
                </p:oleObj>
              </mc:Fallback>
            </mc:AlternateContent>
          </a:graphicData>
        </a:graphic>
      </p:graphicFrame>
      <p:sp>
        <p:nvSpPr>
          <p:cNvPr id="2" name="Content Placeholder 1"/>
          <p:cNvSpPr>
            <a:spLocks noGrp="1"/>
          </p:cNvSpPr>
          <p:nvPr>
            <p:ph idx="13"/>
          </p:nvPr>
        </p:nvSpPr>
        <p:spPr>
          <a:xfrm>
            <a:off x="457200" y="3733800"/>
            <a:ext cx="8229600" cy="685800"/>
          </a:xfrm>
        </p:spPr>
        <p:txBody>
          <a:bodyPr/>
          <a:lstStyle/>
          <a:p>
            <a:r>
              <a:rPr lang="en-US" dirty="0">
                <a:latin typeface="Times New Roman" panose="02020603050405020304" pitchFamily="18" charset="0"/>
                <a:cs typeface="Times New Roman" panose="02020603050405020304" pitchFamily="18" charset="0"/>
              </a:rPr>
              <a:t>R</a:t>
            </a:r>
            <a:r>
              <a:rPr lang="en-US" dirty="0"/>
              <a:t> is more important in influencing local blood flow because it is easily changed by altering blood vessel diameter</a:t>
            </a:r>
          </a:p>
        </p:txBody>
      </p:sp>
    </p:spTree>
    <p:extLst>
      <p:ext uri="{BB962C8B-B14F-4D97-AF65-F5344CB8AC3E}">
        <p14:creationId xmlns:p14="http://schemas.microsoft.com/office/powerpoint/2010/main" val="1848083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19.7 Systemic Blood Pressure </a:t>
            </a:r>
            <a:endParaRPr lang="en-US" b="0" kern="0" dirty="0">
              <a:latin typeface="Times New Roman"/>
            </a:endParaRPr>
          </a:p>
        </p:txBody>
      </p:sp>
      <p:sp>
        <p:nvSpPr>
          <p:cNvPr id="4" name="Content Placeholder 3"/>
          <p:cNvSpPr>
            <a:spLocks noGrp="1"/>
          </p:cNvSpPr>
          <p:nvPr>
            <p:ph idx="1"/>
          </p:nvPr>
        </p:nvSpPr>
        <p:spPr>
          <a:xfrm>
            <a:off x="457200" y="1600201"/>
            <a:ext cx="8229600" cy="1446550"/>
          </a:xfrm>
        </p:spPr>
        <p:txBody>
          <a:bodyPr>
            <a:spAutoFit/>
          </a:bodyPr>
          <a:lstStyle/>
          <a:p>
            <a:r>
              <a:rPr lang="en-US" dirty="0"/>
              <a:t>Pumping action of heart generates blood flow </a:t>
            </a:r>
          </a:p>
          <a:p>
            <a:r>
              <a:rPr lang="en-US" dirty="0"/>
              <a:t>Pressure results when flow is opposed by resistance</a:t>
            </a:r>
          </a:p>
          <a:p>
            <a:r>
              <a:rPr lang="en-US" dirty="0"/>
              <a:t>Systemic pressure is highest in aorta and declines throughout pathway</a:t>
            </a:r>
          </a:p>
          <a:p>
            <a:pPr lvl="1"/>
            <a:r>
              <a:rPr lang="en-US" dirty="0"/>
              <a:t>Steepest drop occurs in arterioles</a:t>
            </a:r>
          </a:p>
        </p:txBody>
      </p:sp>
    </p:spTree>
    <p:extLst>
      <p:ext uri="{BB962C8B-B14F-4D97-AF65-F5344CB8AC3E}">
        <p14:creationId xmlns:p14="http://schemas.microsoft.com/office/powerpoint/2010/main" val="1432763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a:spAutoFit/>
          </a:bodyPr>
          <a:lstStyle/>
          <a:p>
            <a:r>
              <a:rPr lang="en-US" dirty="0">
                <a:latin typeface="Times New Roman"/>
              </a:rPr>
              <a:t>Blood Pressure in Various Blood Vessels of the Systemic Circulation</a:t>
            </a:r>
            <a:endParaRPr lang="en-IN" dirty="0">
              <a:latin typeface="Times New Roman"/>
            </a:endParaRPr>
          </a:p>
        </p:txBody>
      </p:sp>
      <p:pic>
        <p:nvPicPr>
          <p:cNvPr id="2" name="Picture 1" descr="Figure is a graph that compares blood pressure (systolic, diastolic, and mean pressures), in different blood vessels starting with the aorta and ending with the venae cavae.  Vertical axis is blood pressure (in mm Hg) from zero to 120. The horizontal axis lists the following blood vessels of the systemic circulation, from left to right: &#10;- Aorta:  120/80 mm Hg (MAP=95 mm Hg)&#10;- Arteries:  115/78 mm Hg (MAP = 85 mm Hg)&#10;- Arterioles:  55/50 mm Hg (MAP = 52 mm Hg)&#10;- Capillaries:  20 mm Hg &#10;- Venules:  15 mm Hg &#10;- Veins:  5 mm Hg&#10;- Venae cavae:  0 mm Hg "/>
          <p:cNvPicPr>
            <a:picLocks noChangeAspect="1"/>
          </p:cNvPicPr>
          <p:nvPr/>
        </p:nvPicPr>
        <p:blipFill rotWithShape="1">
          <a:blip r:embed="rId3">
            <a:extLst>
              <a:ext uri="{28A0092B-C50C-407E-A947-70E740481C1C}">
                <a14:useLocalDpi xmlns:a14="http://schemas.microsoft.com/office/drawing/2010/main" val="0"/>
              </a:ext>
            </a:extLst>
          </a:blip>
          <a:srcRect b="1923"/>
          <a:stretch/>
        </p:blipFill>
        <p:spPr>
          <a:xfrm>
            <a:off x="1955571" y="1676610"/>
            <a:ext cx="5235203" cy="3885990"/>
          </a:xfrm>
          <a:prstGeom prst="rect">
            <a:avLst/>
          </a:prstGeom>
        </p:spPr>
      </p:pic>
      <p:sp>
        <p:nvSpPr>
          <p:cNvPr id="4" name="Content Placeholder 3"/>
          <p:cNvSpPr>
            <a:spLocks noGrp="1"/>
          </p:cNvSpPr>
          <p:nvPr>
            <p:ph sz="quarter" idx="13"/>
          </p:nvPr>
        </p:nvSpPr>
        <p:spPr>
          <a:xfrm>
            <a:off x="457200" y="5925979"/>
            <a:ext cx="8686800" cy="246221"/>
          </a:xfrm>
        </p:spPr>
        <p:txBody>
          <a:bodyPr/>
          <a:lstStyle/>
          <a:p>
            <a:r>
              <a:rPr lang="en-US" b="1" dirty="0">
                <a:solidFill>
                  <a:srgbClr val="007FA3"/>
                </a:solidFill>
              </a:rPr>
              <a:t>Figure 19.7 </a:t>
            </a:r>
            <a:r>
              <a:rPr lang="en-US" dirty="0"/>
              <a:t>Blood pressure in various blood vessels of the systemic circulation.</a:t>
            </a:r>
          </a:p>
        </p:txBody>
      </p:sp>
    </p:spTree>
    <p:extLst>
      <p:ext uri="{BB962C8B-B14F-4D97-AF65-F5344CB8AC3E}">
        <p14:creationId xmlns:p14="http://schemas.microsoft.com/office/powerpoint/2010/main" val="1469108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Arterial Blood Pressure </a:t>
            </a:r>
            <a:r>
              <a:rPr lang="en-US" sz="2800" dirty="0">
                <a:latin typeface="Times New Roman"/>
              </a:rPr>
              <a:t>(1 of 7)</a:t>
            </a:r>
          </a:p>
        </p:txBody>
      </p:sp>
      <p:sp>
        <p:nvSpPr>
          <p:cNvPr id="4" name="Content Placeholder 3"/>
          <p:cNvSpPr>
            <a:spLocks noGrp="1"/>
          </p:cNvSpPr>
          <p:nvPr>
            <p:ph idx="1"/>
          </p:nvPr>
        </p:nvSpPr>
        <p:spPr>
          <a:xfrm>
            <a:off x="457200" y="1600201"/>
            <a:ext cx="8229600" cy="1654299"/>
          </a:xfrm>
        </p:spPr>
        <p:txBody>
          <a:bodyPr>
            <a:spAutoFit/>
          </a:bodyPr>
          <a:lstStyle/>
          <a:p>
            <a:r>
              <a:rPr lang="en-US" dirty="0"/>
              <a:t>Determined by two factors:</a:t>
            </a:r>
          </a:p>
          <a:p>
            <a:pPr marL="971550" lvl="1" indent="-514350">
              <a:buFont typeface="+mj-lt"/>
              <a:buAutoNum type="arabicPeriod"/>
            </a:pPr>
            <a:r>
              <a:rPr lang="en-US" dirty="0"/>
              <a:t>Elasticity (</a:t>
            </a:r>
            <a:r>
              <a:rPr lang="en-US" i="1" dirty="0"/>
              <a:t>compliance</a:t>
            </a:r>
            <a:r>
              <a:rPr lang="en-US" dirty="0"/>
              <a:t> or </a:t>
            </a:r>
            <a:r>
              <a:rPr lang="en-US" i="1" dirty="0"/>
              <a:t>distensibility</a:t>
            </a:r>
            <a:r>
              <a:rPr lang="en-US" dirty="0"/>
              <a:t>) of arteries close to heart</a:t>
            </a:r>
          </a:p>
          <a:p>
            <a:pPr marL="971550" lvl="1" indent="-514350">
              <a:buFont typeface="+mj-lt"/>
              <a:buAutoNum type="arabicPeriod"/>
            </a:pPr>
            <a:r>
              <a:rPr lang="en-US" dirty="0"/>
              <a:t>Volume of blood forced into them at any time</a:t>
            </a:r>
          </a:p>
          <a:p>
            <a:r>
              <a:rPr lang="en-US" dirty="0"/>
              <a:t>Blood pressure near heart is </a:t>
            </a:r>
            <a:r>
              <a:rPr lang="en-US" b="1" dirty="0"/>
              <a:t>pulsatile </a:t>
            </a:r>
          </a:p>
          <a:p>
            <a:pPr lvl="1"/>
            <a:r>
              <a:rPr lang="en-US" dirty="0"/>
              <a:t>Rises and falls with each heartbeat</a:t>
            </a:r>
          </a:p>
        </p:txBody>
      </p:sp>
    </p:spTree>
    <p:extLst>
      <p:ext uri="{BB962C8B-B14F-4D97-AF65-F5344CB8AC3E}">
        <p14:creationId xmlns:p14="http://schemas.microsoft.com/office/powerpoint/2010/main" val="131709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Arterial Blood Pressure </a:t>
            </a:r>
            <a:r>
              <a:rPr lang="en-US" sz="2800" dirty="0">
                <a:latin typeface="Times New Roman"/>
              </a:rPr>
              <a:t>(2 of 7)</a:t>
            </a:r>
          </a:p>
        </p:txBody>
      </p:sp>
      <p:sp>
        <p:nvSpPr>
          <p:cNvPr id="4" name="Content Placeholder 3"/>
          <p:cNvSpPr>
            <a:spLocks noGrp="1"/>
          </p:cNvSpPr>
          <p:nvPr>
            <p:ph idx="1"/>
          </p:nvPr>
        </p:nvSpPr>
        <p:spPr>
          <a:xfrm>
            <a:off x="457200" y="1600201"/>
            <a:ext cx="8229600" cy="2454518"/>
          </a:xfrm>
        </p:spPr>
        <p:txBody>
          <a:bodyPr>
            <a:spAutoFit/>
          </a:bodyPr>
          <a:lstStyle/>
          <a:p>
            <a:r>
              <a:rPr lang="en-US" b="1" dirty="0"/>
              <a:t>Systolic pressure</a:t>
            </a:r>
            <a:r>
              <a:rPr lang="en-US" dirty="0"/>
              <a:t>: pressure exerted in aorta during ventricular contraction</a:t>
            </a:r>
          </a:p>
          <a:p>
            <a:pPr lvl="1"/>
            <a:r>
              <a:rPr lang="en-US" dirty="0"/>
              <a:t>Left ventricle pumps blood into aorta, imparting kinetic energy that stretches aorta</a:t>
            </a:r>
          </a:p>
          <a:p>
            <a:pPr lvl="1"/>
            <a:r>
              <a:rPr lang="en-US" dirty="0"/>
              <a:t>Averages 120 mm Hg in normal adult </a:t>
            </a:r>
          </a:p>
          <a:p>
            <a:r>
              <a:rPr lang="en-US" b="1" dirty="0"/>
              <a:t>Diastolic pressure</a:t>
            </a:r>
            <a:r>
              <a:rPr lang="en-US" dirty="0"/>
              <a:t>: lowest level of aortic pressure when heart is at rest</a:t>
            </a:r>
          </a:p>
          <a:p>
            <a:r>
              <a:rPr lang="en-US" b="1" dirty="0"/>
              <a:t>Pulse pressure</a:t>
            </a:r>
            <a:r>
              <a:rPr lang="en-US" dirty="0"/>
              <a:t>: difference between systolic and diastolic pressure</a:t>
            </a:r>
          </a:p>
          <a:p>
            <a:r>
              <a:rPr lang="en-US" b="1" dirty="0"/>
              <a:t>Pulse</a:t>
            </a:r>
            <a:r>
              <a:rPr lang="en-US" dirty="0"/>
              <a:t>: throbbing of arteries due to difference in pulse pressures, which can be felt under skin</a:t>
            </a:r>
          </a:p>
        </p:txBody>
      </p:sp>
    </p:spTree>
    <p:extLst>
      <p:ext uri="{BB962C8B-B14F-4D97-AF65-F5344CB8AC3E}">
        <p14:creationId xmlns:p14="http://schemas.microsoft.com/office/powerpoint/2010/main" val="410053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Arterial Blood Pressure </a:t>
            </a:r>
            <a:r>
              <a:rPr lang="en-US" sz="2800" dirty="0">
                <a:latin typeface="Times New Roman"/>
              </a:rPr>
              <a:t>(3 of 7)</a:t>
            </a:r>
          </a:p>
        </p:txBody>
      </p:sp>
      <p:sp>
        <p:nvSpPr>
          <p:cNvPr id="4" name="Content Placeholder 3"/>
          <p:cNvSpPr>
            <a:spLocks noGrp="1"/>
          </p:cNvSpPr>
          <p:nvPr>
            <p:ph idx="1"/>
          </p:nvPr>
        </p:nvSpPr>
        <p:spPr>
          <a:xfrm>
            <a:off x="457200" y="1600201"/>
            <a:ext cx="8229600" cy="1331134"/>
          </a:xfrm>
        </p:spPr>
        <p:txBody>
          <a:bodyPr>
            <a:spAutoFit/>
          </a:bodyPr>
          <a:lstStyle/>
          <a:p>
            <a:r>
              <a:rPr lang="en-US" b="1" dirty="0"/>
              <a:t>Mean arterial pressure </a:t>
            </a:r>
            <a:r>
              <a:rPr lang="en-US" dirty="0"/>
              <a:t>(</a:t>
            </a:r>
            <a:r>
              <a:rPr lang="en-US" b="1" dirty="0"/>
              <a:t>MAP</a:t>
            </a:r>
            <a:r>
              <a:rPr lang="en-US" dirty="0"/>
              <a:t>): pressure that propels blood to tissues</a:t>
            </a:r>
          </a:p>
          <a:p>
            <a:pPr lvl="1"/>
            <a:r>
              <a:rPr lang="en-US" dirty="0"/>
              <a:t>Pulse pressure phases out near end of arterial tree</a:t>
            </a:r>
          </a:p>
          <a:p>
            <a:pPr lvl="1"/>
            <a:r>
              <a:rPr lang="en-US" dirty="0"/>
              <a:t>Flow is nonpulsatile with a steady MAP pressure</a:t>
            </a:r>
          </a:p>
          <a:p>
            <a:r>
              <a:rPr lang="en-US" dirty="0"/>
              <a:t>Heart spends more time in diastole, so not just a simple average of diastole and systole</a:t>
            </a:r>
          </a:p>
        </p:txBody>
      </p:sp>
    </p:spTree>
    <p:extLst>
      <p:ext uri="{BB962C8B-B14F-4D97-AF65-F5344CB8AC3E}">
        <p14:creationId xmlns:p14="http://schemas.microsoft.com/office/powerpoint/2010/main" val="420241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Arterial Blood Pressure </a:t>
            </a:r>
            <a:r>
              <a:rPr lang="en-US" sz="2800" dirty="0">
                <a:latin typeface="Times New Roman"/>
              </a:rPr>
              <a:t>(4 of 7)</a:t>
            </a:r>
          </a:p>
        </p:txBody>
      </p:sp>
      <p:sp>
        <p:nvSpPr>
          <p:cNvPr id="4" name="Content Placeholder 3"/>
          <p:cNvSpPr>
            <a:spLocks noGrp="1"/>
          </p:cNvSpPr>
          <p:nvPr>
            <p:ph idx="1"/>
          </p:nvPr>
        </p:nvSpPr>
        <p:spPr>
          <a:xfrm>
            <a:off x="457200" y="1600201"/>
            <a:ext cx="8229600" cy="1977464"/>
          </a:xfrm>
        </p:spPr>
        <p:txBody>
          <a:bodyPr>
            <a:spAutoFit/>
          </a:bodyPr>
          <a:lstStyle/>
          <a:p>
            <a:r>
              <a:rPr lang="en-US" dirty="0"/>
              <a:t>MAP is calculated by adding diastolic pressure </a:t>
            </a:r>
            <a:r>
              <a:rPr lang="en-US" dirty="0">
                <a:latin typeface="Symbol" charset="2"/>
                <a:cs typeface="Symbol" charset="2"/>
              </a:rPr>
              <a:t>+</a:t>
            </a:r>
            <a:r>
              <a:rPr lang="en-US" dirty="0"/>
              <a:t> 1/3 pulse pressure </a:t>
            </a:r>
          </a:p>
          <a:p>
            <a:pPr lvl="1"/>
            <a:r>
              <a:rPr lang="en-US" dirty="0"/>
              <a:t>Example: </a:t>
            </a:r>
          </a:p>
          <a:p>
            <a:pPr lvl="2"/>
            <a:r>
              <a:rPr lang="en-US" dirty="0">
                <a:latin typeface="Times New Roman" panose="02020603050405020304" pitchFamily="18" charset="0"/>
                <a:cs typeface="Times New Roman" panose="02020603050405020304" pitchFamily="18" charset="0"/>
              </a:rPr>
              <a:t>BP = 120/80</a:t>
            </a:r>
          </a:p>
          <a:p>
            <a:pPr lvl="2"/>
            <a:r>
              <a:rPr lang="en-US" dirty="0"/>
              <a:t>Pulse Pressure </a:t>
            </a:r>
            <a:r>
              <a:rPr lang="en-US" dirty="0">
                <a:latin typeface="Times New Roman" panose="02020603050405020304" pitchFamily="18" charset="0"/>
                <a:cs typeface="Times New Roman" panose="02020603050405020304" pitchFamily="18" charset="0"/>
              </a:rPr>
              <a:t>= 120 − 80 = 40</a:t>
            </a:r>
          </a:p>
          <a:p>
            <a:pPr lvl="2"/>
            <a:r>
              <a:rPr lang="en-US" dirty="0"/>
              <a:t>So </a:t>
            </a:r>
            <a:r>
              <a:rPr lang="en-US" dirty="0">
                <a:latin typeface="Times New Roman" panose="02020603050405020304" pitchFamily="18" charset="0"/>
                <a:cs typeface="Times New Roman" panose="02020603050405020304" pitchFamily="18" charset="0"/>
              </a:rPr>
              <a:t>MAP = 80 + (1/3)</a:t>
            </a:r>
            <a:r>
              <a:rPr lang="en-US" dirty="0">
                <a:latin typeface="Times New Roman"/>
                <a:cs typeface="Times New Roman"/>
                <a:sym typeface="Symbol" panose="05050102010706020507" pitchFamily="18" charset="2"/>
              </a:rPr>
              <a:t>*</a:t>
            </a:r>
            <a:r>
              <a:rPr lang="en-US" dirty="0">
                <a:latin typeface="Times New Roman" panose="02020603050405020304" pitchFamily="18" charset="0"/>
                <a:cs typeface="Times New Roman" panose="02020603050405020304" pitchFamily="18" charset="0"/>
              </a:rPr>
              <a:t>40 = 80 +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13 = 93</a:t>
            </a:r>
            <a:r>
              <a:rPr lang="en-US" dirty="0"/>
              <a:t> mm Hg</a:t>
            </a:r>
          </a:p>
          <a:p>
            <a:r>
              <a:rPr lang="en-US" dirty="0"/>
              <a:t>Pulse pressure and MAP both decline with increasing distance from heart</a:t>
            </a:r>
          </a:p>
        </p:txBody>
      </p:sp>
    </p:spTree>
    <p:extLst>
      <p:ext uri="{BB962C8B-B14F-4D97-AF65-F5344CB8AC3E}">
        <p14:creationId xmlns:p14="http://schemas.microsoft.com/office/powerpoint/2010/main" val="280415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Arterial Blood Pressure </a:t>
            </a:r>
            <a:r>
              <a:rPr lang="en-US" sz="2800" dirty="0">
                <a:latin typeface="Times New Roman"/>
              </a:rPr>
              <a:t>(5 of 7)</a:t>
            </a:r>
          </a:p>
        </p:txBody>
      </p:sp>
      <p:sp>
        <p:nvSpPr>
          <p:cNvPr id="4" name="Content Placeholder 3"/>
          <p:cNvSpPr>
            <a:spLocks noGrp="1"/>
          </p:cNvSpPr>
          <p:nvPr>
            <p:ph idx="1"/>
          </p:nvPr>
        </p:nvSpPr>
        <p:spPr>
          <a:xfrm>
            <a:off x="457200" y="1600201"/>
            <a:ext cx="8229600" cy="2354491"/>
          </a:xfrm>
        </p:spPr>
        <p:txBody>
          <a:bodyPr>
            <a:spAutoFit/>
          </a:bodyPr>
          <a:lstStyle/>
          <a:p>
            <a:r>
              <a:rPr lang="en-US" b="1" dirty="0"/>
              <a:t>Clinical monitoring of circulatory efficiency</a:t>
            </a:r>
          </a:p>
          <a:p>
            <a:pPr lvl="1"/>
            <a:r>
              <a:rPr lang="en-US" b="1" dirty="0"/>
              <a:t>Vital signs</a:t>
            </a:r>
            <a:r>
              <a:rPr lang="en-US" dirty="0"/>
              <a:t>: pulse and blood pressure, along with respiratory rate and body temperature</a:t>
            </a:r>
          </a:p>
          <a:p>
            <a:pPr lvl="1"/>
            <a:r>
              <a:rPr lang="en-US" b="1" dirty="0"/>
              <a:t>Taking a pulse</a:t>
            </a:r>
          </a:p>
          <a:p>
            <a:pPr lvl="2"/>
            <a:r>
              <a:rPr lang="en-US" b="1" dirty="0"/>
              <a:t>Radial pulse </a:t>
            </a:r>
            <a:r>
              <a:rPr lang="en-US" dirty="0"/>
              <a:t>(taken at the wrist): most routinely used, but there are other clinically important pulse points</a:t>
            </a:r>
          </a:p>
          <a:p>
            <a:pPr lvl="2"/>
            <a:r>
              <a:rPr lang="en-US" b="1" dirty="0"/>
              <a:t>Pressure points</a:t>
            </a:r>
            <a:r>
              <a:rPr lang="en-US" dirty="0"/>
              <a:t>: areas where arteries are close to body surface</a:t>
            </a:r>
          </a:p>
          <a:p>
            <a:pPr lvl="3"/>
            <a:r>
              <a:rPr lang="en-US" dirty="0"/>
              <a:t>Can be compressed to stop blood flow in event of hemorrhaging</a:t>
            </a:r>
          </a:p>
        </p:txBody>
      </p:sp>
    </p:spTree>
    <p:extLst>
      <p:ext uri="{BB962C8B-B14F-4D97-AF65-F5344CB8AC3E}">
        <p14:creationId xmlns:p14="http://schemas.microsoft.com/office/powerpoint/2010/main" val="132818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a:spAutoFit/>
          </a:bodyPr>
          <a:lstStyle/>
          <a:p>
            <a:r>
              <a:rPr lang="en-US" dirty="0">
                <a:latin typeface="Times New Roman"/>
              </a:rPr>
              <a:t>Body Sites Where the Pulse is Most Easily</a:t>
            </a:r>
            <a:br>
              <a:rPr lang="en-US" dirty="0">
                <a:latin typeface="Times New Roman"/>
              </a:rPr>
            </a:br>
            <a:r>
              <a:rPr lang="en-US" dirty="0">
                <a:latin typeface="Times New Roman"/>
              </a:rPr>
              <a:t>Palpated</a:t>
            </a:r>
            <a:endParaRPr lang="en-IN" dirty="0">
              <a:latin typeface="Times New Roman"/>
            </a:endParaRPr>
          </a:p>
        </p:txBody>
      </p:sp>
      <p:pic>
        <p:nvPicPr>
          <p:cNvPr id="2" name="Picture 1" descr="This drawing illustrates a frontal view of the human body and labels nine sites where the pulse is easiest to palpate.  The nine body sites labeled are:&#10;- Superficial temporal artery, which can be detected in the lateral temple between the eyebrow and the hair line.&#10;- Facial artery, which can be detected at the outer edge of the jaw underneath the ear.&#10;- Common carotid artery, which can be palpated at the side of the neck.&#10;- Brachial artery, which can be detected inside the elbow.&#10;- Radial artery, on the inner side of the wrist.&#10;- Femoral artery, in the groin near the genitals.&#10;- Popliteal artery: at the back of the knee.&#10;- Posterior tibial artery, on the lateral inner side of the ankle.&#10;- Dorsalis pedis artery, on the upper side of the foot just below the ankle."/>
          <p:cNvPicPr>
            <a:picLocks noChangeAspect="1"/>
          </p:cNvPicPr>
          <p:nvPr/>
        </p:nvPicPr>
        <p:blipFill rotWithShape="1">
          <a:blip r:embed="rId3">
            <a:extLst>
              <a:ext uri="{28A0092B-C50C-407E-A947-70E740481C1C}">
                <a14:useLocalDpi xmlns:a14="http://schemas.microsoft.com/office/drawing/2010/main" val="0"/>
              </a:ext>
            </a:extLst>
          </a:blip>
          <a:srcRect b="2933"/>
          <a:stretch/>
        </p:blipFill>
        <p:spPr>
          <a:xfrm>
            <a:off x="3149031" y="1410673"/>
            <a:ext cx="2850792" cy="4228127"/>
          </a:xfrm>
          <a:prstGeom prst="rect">
            <a:avLst/>
          </a:prstGeom>
        </p:spPr>
      </p:pic>
      <p:sp>
        <p:nvSpPr>
          <p:cNvPr id="4" name="Content Placeholder 3"/>
          <p:cNvSpPr>
            <a:spLocks noGrp="1"/>
          </p:cNvSpPr>
          <p:nvPr>
            <p:ph sz="quarter" idx="13"/>
          </p:nvPr>
        </p:nvSpPr>
        <p:spPr>
          <a:xfrm>
            <a:off x="457200" y="5925979"/>
            <a:ext cx="8686800" cy="246221"/>
          </a:xfrm>
        </p:spPr>
        <p:txBody>
          <a:bodyPr/>
          <a:lstStyle/>
          <a:p>
            <a:r>
              <a:rPr lang="en-US" b="1" dirty="0">
                <a:solidFill>
                  <a:srgbClr val="007FA3"/>
                </a:solidFill>
              </a:rPr>
              <a:t>Figure 19.8 </a:t>
            </a:r>
            <a:r>
              <a:rPr lang="en-US" dirty="0"/>
              <a:t>Body sites where the pulse is most easily palpated.</a:t>
            </a:r>
          </a:p>
        </p:txBody>
      </p:sp>
    </p:spTree>
    <p:extLst>
      <p:ext uri="{BB962C8B-B14F-4D97-AF65-F5344CB8AC3E}">
        <p14:creationId xmlns:p14="http://schemas.microsoft.com/office/powerpoint/2010/main" val="196634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8989" y="3072741"/>
            <a:ext cx="8070266" cy="694927"/>
          </a:xfrm>
        </p:spPr>
        <p:txBody>
          <a:bodyPr wrap="square">
            <a:spAutoFit/>
          </a:bodyPr>
          <a:lstStyle/>
          <a:p>
            <a:pPr algn="ctr"/>
            <a:r>
              <a:rPr lang="en-US" sz="4400" dirty="0">
                <a:latin typeface="Times New Roman"/>
              </a:rPr>
              <a:t>Part 2 Physiology of Circulation</a:t>
            </a:r>
            <a:endParaRPr lang="en-IN" sz="4400" dirty="0">
              <a:latin typeface="Times New Roman"/>
            </a:endParaRPr>
          </a:p>
        </p:txBody>
      </p:sp>
    </p:spTree>
    <p:extLst>
      <p:ext uri="{BB962C8B-B14F-4D97-AF65-F5344CB8AC3E}">
        <p14:creationId xmlns:p14="http://schemas.microsoft.com/office/powerpoint/2010/main" val="460321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Arterial Blood Pressure </a:t>
            </a:r>
            <a:r>
              <a:rPr lang="en-US" sz="2800" dirty="0">
                <a:latin typeface="Times New Roman"/>
              </a:rPr>
              <a:t>(6 of 7)</a:t>
            </a:r>
          </a:p>
        </p:txBody>
      </p:sp>
      <p:sp>
        <p:nvSpPr>
          <p:cNvPr id="4" name="Content Placeholder 3"/>
          <p:cNvSpPr>
            <a:spLocks noGrp="1"/>
          </p:cNvSpPr>
          <p:nvPr>
            <p:ph idx="1"/>
          </p:nvPr>
        </p:nvSpPr>
        <p:spPr>
          <a:xfrm>
            <a:off x="457200" y="1600201"/>
            <a:ext cx="8229600" cy="2277547"/>
          </a:xfrm>
        </p:spPr>
        <p:txBody>
          <a:bodyPr>
            <a:spAutoFit/>
          </a:bodyPr>
          <a:lstStyle/>
          <a:p>
            <a:pPr lvl="1"/>
            <a:r>
              <a:rPr lang="en-US" b="1" dirty="0"/>
              <a:t>Measuring blood pressure</a:t>
            </a:r>
          </a:p>
          <a:p>
            <a:pPr lvl="2"/>
            <a:r>
              <a:rPr lang="en-US" dirty="0"/>
              <a:t>Systemic arterial BP is measured indirectly by </a:t>
            </a:r>
            <a:r>
              <a:rPr lang="en-US" b="1" dirty="0"/>
              <a:t>auscultatory methods</a:t>
            </a:r>
            <a:r>
              <a:rPr lang="en-US" dirty="0"/>
              <a:t> using a </a:t>
            </a:r>
            <a:r>
              <a:rPr lang="en-US" b="1" dirty="0"/>
              <a:t>sphygmomanometer</a:t>
            </a:r>
          </a:p>
          <a:p>
            <a:pPr marL="1828800" lvl="3" indent="-457200">
              <a:buFont typeface="+mj-lt"/>
              <a:buAutoNum type="arabicPeriod"/>
            </a:pPr>
            <a:r>
              <a:rPr lang="en-US" dirty="0"/>
              <a:t>Wrap cuff around arm superior to elbow</a:t>
            </a:r>
          </a:p>
          <a:p>
            <a:pPr marL="1828800" lvl="3" indent="-457200">
              <a:buFont typeface="+mj-lt"/>
              <a:buAutoNum type="arabicPeriod"/>
            </a:pPr>
            <a:r>
              <a:rPr lang="en-US" dirty="0"/>
              <a:t>Increase pressure in cuff until it exceeds systolic pressure in brachial artery</a:t>
            </a:r>
          </a:p>
          <a:p>
            <a:pPr marL="1828800" lvl="3" indent="-457200">
              <a:buFont typeface="+mj-lt"/>
              <a:buAutoNum type="arabicPeriod"/>
            </a:pPr>
            <a:r>
              <a:rPr lang="en-US" dirty="0"/>
              <a:t>Pressure is released slowly, and examiner listens for </a:t>
            </a:r>
            <a:r>
              <a:rPr lang="en-US" b="1" dirty="0"/>
              <a:t>sounds of Korotkoff </a:t>
            </a:r>
            <a:r>
              <a:rPr lang="en-US" dirty="0"/>
              <a:t>with a stethoscope</a:t>
            </a:r>
          </a:p>
        </p:txBody>
      </p:sp>
    </p:spTree>
    <p:extLst>
      <p:ext uri="{BB962C8B-B14F-4D97-AF65-F5344CB8AC3E}">
        <p14:creationId xmlns:p14="http://schemas.microsoft.com/office/powerpoint/2010/main" val="3627055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Arterial Blood Pressure </a:t>
            </a:r>
            <a:r>
              <a:rPr lang="en-US" sz="2800" dirty="0">
                <a:latin typeface="Times New Roman"/>
              </a:rPr>
              <a:t>(7 of 7)</a:t>
            </a:r>
          </a:p>
        </p:txBody>
      </p:sp>
      <p:sp>
        <p:nvSpPr>
          <p:cNvPr id="4" name="Content Placeholder 3"/>
          <p:cNvSpPr>
            <a:spLocks noGrp="1"/>
          </p:cNvSpPr>
          <p:nvPr>
            <p:ph idx="1"/>
          </p:nvPr>
        </p:nvSpPr>
        <p:spPr>
          <a:xfrm>
            <a:off x="457200" y="1600201"/>
            <a:ext cx="8229600" cy="1785104"/>
          </a:xfrm>
        </p:spPr>
        <p:txBody>
          <a:bodyPr>
            <a:spAutoFit/>
          </a:bodyPr>
          <a:lstStyle/>
          <a:p>
            <a:pPr lvl="1"/>
            <a:r>
              <a:rPr lang="en-US" b="1" dirty="0"/>
              <a:t>Measuring blood pressure (cont.)</a:t>
            </a:r>
          </a:p>
          <a:p>
            <a:pPr lvl="2"/>
            <a:r>
              <a:rPr lang="en-US" dirty="0"/>
              <a:t>Systolic pressure: normally less than 120 mm Hg</a:t>
            </a:r>
          </a:p>
          <a:p>
            <a:pPr lvl="3"/>
            <a:r>
              <a:rPr lang="en-US" dirty="0"/>
              <a:t>Pressure when sounds first occur as blood starts to spurt through artery</a:t>
            </a:r>
          </a:p>
          <a:p>
            <a:pPr lvl="2"/>
            <a:r>
              <a:rPr lang="en-US" dirty="0"/>
              <a:t>Diastolic pressure: normally less than 80 mm Hg</a:t>
            </a:r>
          </a:p>
          <a:p>
            <a:pPr lvl="3"/>
            <a:r>
              <a:rPr lang="en-US" dirty="0"/>
              <a:t>Pressure when sounds disappear because artery no longer constricted; blood flowing freely</a:t>
            </a:r>
          </a:p>
        </p:txBody>
      </p:sp>
    </p:spTree>
    <p:extLst>
      <p:ext uri="{BB962C8B-B14F-4D97-AF65-F5344CB8AC3E}">
        <p14:creationId xmlns:p14="http://schemas.microsoft.com/office/powerpoint/2010/main" val="2419924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Capillary Blood Pressure</a:t>
            </a:r>
            <a:endParaRPr lang="en-US" b="0" kern="0" dirty="0">
              <a:latin typeface="Times New Roman"/>
            </a:endParaRPr>
          </a:p>
        </p:txBody>
      </p:sp>
      <p:sp>
        <p:nvSpPr>
          <p:cNvPr id="4" name="Content Placeholder 3"/>
          <p:cNvSpPr>
            <a:spLocks noGrp="1"/>
          </p:cNvSpPr>
          <p:nvPr>
            <p:ph idx="1"/>
          </p:nvPr>
        </p:nvSpPr>
        <p:spPr>
          <a:xfrm>
            <a:off x="457200" y="1600201"/>
            <a:ext cx="8229600" cy="1823576"/>
          </a:xfrm>
        </p:spPr>
        <p:txBody>
          <a:bodyPr>
            <a:spAutoFit/>
          </a:bodyPr>
          <a:lstStyle/>
          <a:p>
            <a:r>
              <a:rPr lang="en-US" dirty="0"/>
              <a:t>Ranges from 35 mm Hg at beginning of capillary bed to ∼17 mm Hg at the end of the bed</a:t>
            </a:r>
          </a:p>
          <a:p>
            <a:r>
              <a:rPr lang="en-US" dirty="0"/>
              <a:t>Low capillary pressure is desirable because:</a:t>
            </a:r>
          </a:p>
          <a:p>
            <a:pPr marL="971550" lvl="1" indent="-514350">
              <a:buFont typeface="+mj-lt"/>
              <a:buAutoNum type="arabicPeriod"/>
            </a:pPr>
            <a:r>
              <a:rPr lang="en-US" dirty="0"/>
              <a:t>High </a:t>
            </a:r>
            <a:r>
              <a:rPr lang="en-US" dirty="0">
                <a:latin typeface="Times New Roman" panose="02020603050405020304" pitchFamily="18" charset="0"/>
                <a:cs typeface="Times New Roman" panose="02020603050405020304" pitchFamily="18" charset="0"/>
              </a:rPr>
              <a:t>BP</a:t>
            </a:r>
            <a:r>
              <a:rPr lang="en-US" dirty="0"/>
              <a:t> would rupture fragile, thin-walled capillaries</a:t>
            </a:r>
          </a:p>
          <a:p>
            <a:pPr marL="971550" lvl="1" indent="-514350">
              <a:buFont typeface="+mj-lt"/>
              <a:buAutoNum type="arabicPeriod"/>
            </a:pPr>
            <a:r>
              <a:rPr lang="en-US" dirty="0"/>
              <a:t>Most capillaries are very permeable, so low pressure forces filtrate into interstitial spaces</a:t>
            </a:r>
          </a:p>
        </p:txBody>
      </p:sp>
    </p:spTree>
    <p:extLst>
      <p:ext uri="{BB962C8B-B14F-4D97-AF65-F5344CB8AC3E}">
        <p14:creationId xmlns:p14="http://schemas.microsoft.com/office/powerpoint/2010/main" val="3384961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Venous Blood Pressure </a:t>
            </a:r>
            <a:r>
              <a:rPr lang="en-US" sz="2800" dirty="0">
                <a:latin typeface="Times New Roman"/>
              </a:rPr>
              <a:t>(1 of 2)</a:t>
            </a:r>
          </a:p>
        </p:txBody>
      </p:sp>
      <p:sp>
        <p:nvSpPr>
          <p:cNvPr id="4" name="Content Placeholder 3"/>
          <p:cNvSpPr>
            <a:spLocks noGrp="1"/>
          </p:cNvSpPr>
          <p:nvPr>
            <p:ph idx="1"/>
          </p:nvPr>
        </p:nvSpPr>
        <p:spPr>
          <a:xfrm>
            <a:off x="457200" y="1600201"/>
            <a:ext cx="8229600" cy="2185214"/>
          </a:xfrm>
        </p:spPr>
        <p:txBody>
          <a:bodyPr>
            <a:spAutoFit/>
          </a:bodyPr>
          <a:lstStyle/>
          <a:p>
            <a:pPr>
              <a:spcBef>
                <a:spcPts val="600"/>
              </a:spcBef>
            </a:pPr>
            <a:r>
              <a:rPr lang="en-US" dirty="0"/>
              <a:t>Changes little during cardiac cycle</a:t>
            </a:r>
          </a:p>
          <a:p>
            <a:pPr>
              <a:spcBef>
                <a:spcPts val="600"/>
              </a:spcBef>
            </a:pPr>
            <a:r>
              <a:rPr lang="en-US" dirty="0"/>
              <a:t>Small pressure gradient, only about 15 mm Hg</a:t>
            </a:r>
          </a:p>
          <a:p>
            <a:pPr lvl="1"/>
            <a:r>
              <a:rPr lang="en-US" dirty="0"/>
              <a:t>If vein is cut, low pressure of venous system causes blood to flow out smoothly</a:t>
            </a:r>
          </a:p>
          <a:p>
            <a:pPr lvl="1"/>
            <a:r>
              <a:rPr lang="en-US" dirty="0"/>
              <a:t>If artery cut, blood spurts out because pressure is higher </a:t>
            </a:r>
          </a:p>
          <a:p>
            <a:pPr>
              <a:spcBef>
                <a:spcPts val="600"/>
              </a:spcBef>
            </a:pPr>
            <a:r>
              <a:rPr lang="en-US" dirty="0"/>
              <a:t>Low pressure is due to cumulative effects of peripheral resistance</a:t>
            </a:r>
          </a:p>
          <a:p>
            <a:pPr lvl="1"/>
            <a:r>
              <a:rPr lang="en-US" dirty="0"/>
              <a:t>Energy of blood pressure is lost as heat during each circuit</a:t>
            </a:r>
          </a:p>
          <a:p>
            <a:pPr>
              <a:spcBef>
                <a:spcPts val="600"/>
              </a:spcBef>
            </a:pPr>
            <a:r>
              <a:rPr lang="en-US" dirty="0"/>
              <a:t>Low pressure of venous side requires adaptations to help with venous return</a:t>
            </a:r>
          </a:p>
        </p:txBody>
      </p:sp>
    </p:spTree>
    <p:extLst>
      <p:ext uri="{BB962C8B-B14F-4D97-AF65-F5344CB8AC3E}">
        <p14:creationId xmlns:p14="http://schemas.microsoft.com/office/powerpoint/2010/main" val="4019394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Venous Blood Pressure </a:t>
            </a:r>
            <a:r>
              <a:rPr lang="en-US" sz="2800" dirty="0">
                <a:latin typeface="Times New Roman"/>
              </a:rPr>
              <a:t>(2 of 2)</a:t>
            </a:r>
          </a:p>
        </p:txBody>
      </p:sp>
      <p:sp>
        <p:nvSpPr>
          <p:cNvPr id="4" name="Content Placeholder 3"/>
          <p:cNvSpPr>
            <a:spLocks noGrp="1"/>
          </p:cNvSpPr>
          <p:nvPr>
            <p:ph idx="1"/>
          </p:nvPr>
        </p:nvSpPr>
        <p:spPr>
          <a:xfrm>
            <a:off x="457200" y="1600201"/>
            <a:ext cx="8382000" cy="1954381"/>
          </a:xfrm>
        </p:spPr>
        <p:txBody>
          <a:bodyPr wrap="square">
            <a:spAutoFit/>
          </a:bodyPr>
          <a:lstStyle/>
          <a:p>
            <a:r>
              <a:rPr lang="en-US" dirty="0"/>
              <a:t>Factors aiding venous return</a:t>
            </a:r>
          </a:p>
          <a:p>
            <a:pPr marL="839788" lvl="1" indent="-382588">
              <a:buFont typeface="+mj-lt"/>
              <a:buAutoNum type="arabicPeriod"/>
            </a:pPr>
            <a:r>
              <a:rPr lang="en-US" dirty="0"/>
              <a:t> </a:t>
            </a:r>
            <a:r>
              <a:rPr lang="en-US" b="1" dirty="0"/>
              <a:t>Muscular pump</a:t>
            </a:r>
            <a:r>
              <a:rPr lang="en-US" dirty="0"/>
              <a:t>: contraction of skeletal muscles “milks” blood back toward heart;</a:t>
            </a:r>
            <a:br>
              <a:rPr lang="en-US" dirty="0"/>
            </a:br>
            <a:r>
              <a:rPr lang="en-US" dirty="0"/>
              <a:t> valves prevent backflow</a:t>
            </a:r>
          </a:p>
          <a:p>
            <a:pPr marL="839788" lvl="1" indent="-382588">
              <a:buFont typeface="+mj-lt"/>
              <a:buAutoNum type="arabicPeriod"/>
            </a:pPr>
            <a:r>
              <a:rPr lang="en-US" dirty="0"/>
              <a:t> </a:t>
            </a:r>
            <a:r>
              <a:rPr lang="en-US" b="1" dirty="0"/>
              <a:t>Respiratory pump</a:t>
            </a:r>
            <a:r>
              <a:rPr lang="en-US" dirty="0"/>
              <a:t>: pressure changes during breathing move blood toward heart</a:t>
            </a:r>
            <a:br>
              <a:rPr lang="en-US" dirty="0"/>
            </a:br>
            <a:r>
              <a:rPr lang="en-US" dirty="0"/>
              <a:t> by squeezing abdominal veins as thoracic veins expand</a:t>
            </a:r>
          </a:p>
          <a:p>
            <a:pPr marL="839788" lvl="1" indent="-382588">
              <a:buFont typeface="+mj-lt"/>
              <a:buAutoNum type="arabicPeriod"/>
            </a:pPr>
            <a:r>
              <a:rPr lang="en-US" dirty="0"/>
              <a:t> </a:t>
            </a:r>
            <a:r>
              <a:rPr lang="en-US" b="1" dirty="0"/>
              <a:t>Sympathetic venoconstriction</a:t>
            </a:r>
            <a:r>
              <a:rPr lang="en-US" dirty="0"/>
              <a:t>: under sympathetic control, smooth muscles</a:t>
            </a:r>
            <a:br>
              <a:rPr lang="en-US" dirty="0"/>
            </a:br>
            <a:r>
              <a:rPr lang="en-US" dirty="0"/>
              <a:t> constrict, pushing blood back toward heart</a:t>
            </a:r>
          </a:p>
        </p:txBody>
      </p:sp>
    </p:spTree>
    <p:extLst>
      <p:ext uri="{BB962C8B-B14F-4D97-AF65-F5344CB8AC3E}">
        <p14:creationId xmlns:p14="http://schemas.microsoft.com/office/powerpoint/2010/main" val="1057760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The Muscular Pump</a:t>
            </a:r>
            <a:endParaRPr lang="en-IN" dirty="0">
              <a:latin typeface="Times New Roman"/>
            </a:endParaRPr>
          </a:p>
        </p:txBody>
      </p:sp>
      <p:pic>
        <p:nvPicPr>
          <p:cNvPr id="2" name="Picture 1" descr="Figure is an illustration showing a vein surrounded by skeletal muscles.  When contracting skeletal muscle press against a vein, they force open the valves proximal to the area of contraction and blood is propelled toward the heart.  Backflowing blood closes the valves distal to the area of contraction."/>
          <p:cNvPicPr>
            <a:picLocks noChangeAspect="1"/>
          </p:cNvPicPr>
          <p:nvPr/>
        </p:nvPicPr>
        <p:blipFill rotWithShape="1">
          <a:blip r:embed="rId3">
            <a:extLst>
              <a:ext uri="{28A0092B-C50C-407E-A947-70E740481C1C}">
                <a14:useLocalDpi xmlns:a14="http://schemas.microsoft.com/office/drawing/2010/main" val="0"/>
              </a:ext>
            </a:extLst>
          </a:blip>
          <a:srcRect b="3305"/>
          <a:stretch/>
        </p:blipFill>
        <p:spPr>
          <a:xfrm>
            <a:off x="3581050" y="1503065"/>
            <a:ext cx="1981746" cy="4211936"/>
          </a:xfrm>
          <a:prstGeom prst="rect">
            <a:avLst/>
          </a:prstGeom>
        </p:spPr>
      </p:pic>
      <p:sp>
        <p:nvSpPr>
          <p:cNvPr id="4" name="Content Placeholder 3"/>
          <p:cNvSpPr>
            <a:spLocks noGrp="1"/>
          </p:cNvSpPr>
          <p:nvPr>
            <p:ph sz="quarter" idx="13"/>
          </p:nvPr>
        </p:nvSpPr>
        <p:spPr>
          <a:xfrm>
            <a:off x="457200" y="6002179"/>
            <a:ext cx="8686800" cy="246221"/>
          </a:xfrm>
        </p:spPr>
        <p:txBody>
          <a:bodyPr/>
          <a:lstStyle/>
          <a:p>
            <a:r>
              <a:rPr lang="en-US" b="1" dirty="0">
                <a:solidFill>
                  <a:srgbClr val="007FA3"/>
                </a:solidFill>
              </a:rPr>
              <a:t>Figure 19.9 </a:t>
            </a:r>
            <a:r>
              <a:rPr lang="en-US" dirty="0"/>
              <a:t>The muscular pump.</a:t>
            </a:r>
          </a:p>
        </p:txBody>
      </p:sp>
    </p:spTree>
    <p:extLst>
      <p:ext uri="{BB962C8B-B14F-4D97-AF65-F5344CB8AC3E}">
        <p14:creationId xmlns:p14="http://schemas.microsoft.com/office/powerpoint/2010/main" val="1467884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19.8 Regulation of Blood Pressure </a:t>
            </a:r>
            <a:r>
              <a:rPr lang="en-US" sz="2800" dirty="0">
                <a:latin typeface="Times New Roman"/>
              </a:rPr>
              <a:t>(1 of 4)</a:t>
            </a:r>
          </a:p>
        </p:txBody>
      </p:sp>
      <p:sp>
        <p:nvSpPr>
          <p:cNvPr id="4" name="Content Placeholder 3"/>
          <p:cNvSpPr>
            <a:spLocks noGrp="1"/>
          </p:cNvSpPr>
          <p:nvPr>
            <p:ph idx="1"/>
          </p:nvPr>
        </p:nvSpPr>
        <p:spPr>
          <a:xfrm>
            <a:off x="457200" y="1600201"/>
            <a:ext cx="8229600" cy="2416046"/>
          </a:xfrm>
        </p:spPr>
        <p:txBody>
          <a:bodyPr>
            <a:spAutoFit/>
          </a:bodyPr>
          <a:lstStyle/>
          <a:p>
            <a:r>
              <a:rPr lang="en-US" dirty="0"/>
              <a:t>Maintaining blood pressure requires cooperation of heart, blood vessels, and kidneys</a:t>
            </a:r>
          </a:p>
          <a:p>
            <a:pPr lvl="1"/>
            <a:r>
              <a:rPr lang="en-US" dirty="0"/>
              <a:t>All supervised by brain</a:t>
            </a:r>
          </a:p>
          <a:p>
            <a:r>
              <a:rPr lang="en-US" dirty="0"/>
              <a:t>Three main factors regulating blood pressure</a:t>
            </a:r>
          </a:p>
          <a:p>
            <a:pPr lvl="1"/>
            <a:r>
              <a:rPr lang="en-US" dirty="0"/>
              <a:t>Cardiac output </a:t>
            </a:r>
            <a:r>
              <a:rPr lang="en-US" dirty="0">
                <a:latin typeface="Times New Roman" panose="02020603050405020304" pitchFamily="18" charset="0"/>
                <a:cs typeface="Times New Roman" panose="02020603050405020304" pitchFamily="18" charset="0"/>
              </a:rPr>
              <a:t>(CO)</a:t>
            </a:r>
          </a:p>
          <a:p>
            <a:pPr lvl="1"/>
            <a:r>
              <a:rPr lang="en-US" dirty="0"/>
              <a:t>Peripheral resistance </a:t>
            </a:r>
            <a:r>
              <a:rPr lang="en-US" dirty="0">
                <a:latin typeface="Times New Roman" panose="02020603050405020304" pitchFamily="18" charset="0"/>
                <a:cs typeface="Times New Roman" panose="02020603050405020304" pitchFamily="18" charset="0"/>
              </a:rPr>
              <a:t>(PR)</a:t>
            </a:r>
          </a:p>
          <a:p>
            <a:pPr lvl="1"/>
            <a:r>
              <a:rPr lang="en-US" dirty="0"/>
              <a:t>Blood volume</a:t>
            </a:r>
          </a:p>
          <a:p>
            <a:r>
              <a:rPr lang="en-US" dirty="0"/>
              <a:t>Blood pressure varies directly with </a:t>
            </a:r>
            <a:r>
              <a:rPr lang="en-US" dirty="0">
                <a:latin typeface="Times New Roman" panose="02020603050405020304" pitchFamily="18" charset="0"/>
                <a:cs typeface="Times New Roman" panose="02020603050405020304" pitchFamily="18" charset="0"/>
              </a:rPr>
              <a:t>CO, PR</a:t>
            </a:r>
            <a:r>
              <a:rPr lang="en-US" dirty="0"/>
              <a:t>, and blood volume</a:t>
            </a:r>
          </a:p>
        </p:txBody>
      </p:sp>
    </p:spTree>
    <p:extLst>
      <p:ext uri="{BB962C8B-B14F-4D97-AF65-F5344CB8AC3E}">
        <p14:creationId xmlns:p14="http://schemas.microsoft.com/office/powerpoint/2010/main" val="21261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1504"/>
            <a:ext cx="8229600" cy="1097280"/>
          </a:xfrm>
        </p:spPr>
        <p:txBody>
          <a:bodyPr>
            <a:spAutoFit/>
          </a:bodyPr>
          <a:lstStyle/>
          <a:p>
            <a:r>
              <a:rPr lang="en-US" dirty="0">
                <a:latin typeface="Times New Roman"/>
              </a:rPr>
              <a:t>19.8 Regulation of Blood Pressure </a:t>
            </a:r>
            <a:r>
              <a:rPr lang="en-US" sz="2800" dirty="0">
                <a:latin typeface="Times New Roman"/>
              </a:rPr>
              <a:t>(2 of 4)</a:t>
            </a:r>
          </a:p>
        </p:txBody>
      </p:sp>
      <p:sp>
        <p:nvSpPr>
          <p:cNvPr id="4" name="Content Placeholder 3"/>
          <p:cNvSpPr>
            <a:spLocks noGrp="1"/>
          </p:cNvSpPr>
          <p:nvPr>
            <p:ph idx="1"/>
          </p:nvPr>
        </p:nvSpPr>
        <p:spPr>
          <a:xfrm>
            <a:off x="457200" y="1600201"/>
            <a:ext cx="1676401" cy="246221"/>
          </a:xfrm>
        </p:spPr>
        <p:txBody>
          <a:bodyPr wrap="square">
            <a:spAutoFit/>
          </a:bodyPr>
          <a:lstStyle/>
          <a:p>
            <a:r>
              <a:rPr lang="en-US" dirty="0"/>
              <a:t>Remember:</a:t>
            </a:r>
            <a:endParaRPr lang="en-US" dirty="0">
              <a:latin typeface="Times New Roman" panose="02020603050405020304" pitchFamily="18" charset="0"/>
              <a:cs typeface="Times New Roman" panose="02020603050405020304" pitchFamily="18" charset="0"/>
            </a:endParaRPr>
          </a:p>
        </p:txBody>
      </p:sp>
      <p:graphicFrame>
        <p:nvGraphicFramePr>
          <p:cNvPr id="7" name="Object 6" descr="F = delta P slash R"/>
          <p:cNvGraphicFramePr>
            <a:graphicFrameLocks noChangeAspect="1"/>
          </p:cNvGraphicFramePr>
          <p:nvPr>
            <p:extLst>
              <p:ext uri="{D42A27DB-BD31-4B8C-83A1-F6EECF244321}">
                <p14:modId xmlns:p14="http://schemas.microsoft.com/office/powerpoint/2010/main" val="1416709725"/>
              </p:ext>
            </p:extLst>
          </p:nvPr>
        </p:nvGraphicFramePr>
        <p:xfrm>
          <a:off x="4095750" y="2146300"/>
          <a:ext cx="952500" cy="215900"/>
        </p:xfrm>
        <a:graphic>
          <a:graphicData uri="http://schemas.openxmlformats.org/presentationml/2006/ole">
            <mc:AlternateContent xmlns:mc="http://schemas.openxmlformats.org/markup-compatibility/2006">
              <mc:Choice xmlns:v="urn:schemas-microsoft-com:vml" Requires="v">
                <p:oleObj spid="_x0000_s2050" name="Equation" r:id="rId4" imgW="952200" imgH="215640" progId="Equation.DSMT4">
                  <p:embed/>
                </p:oleObj>
              </mc:Choice>
              <mc:Fallback>
                <p:oleObj name="Equation" r:id="rId4" imgW="952200" imgH="215640" progId="Equation.DSMT4">
                  <p:embed/>
                  <p:pic>
                    <p:nvPicPr>
                      <p:cNvPr id="0" name=""/>
                      <p:cNvPicPr/>
                      <p:nvPr/>
                    </p:nvPicPr>
                    <p:blipFill>
                      <a:blip r:embed="rId5"/>
                      <a:stretch>
                        <a:fillRect/>
                      </a:stretch>
                    </p:blipFill>
                    <p:spPr>
                      <a:xfrm>
                        <a:off x="4095750" y="2146300"/>
                        <a:ext cx="952500" cy="215900"/>
                      </a:xfrm>
                      <a:prstGeom prst="rect">
                        <a:avLst/>
                      </a:prstGeom>
                    </p:spPr>
                  </p:pic>
                </p:oleObj>
              </mc:Fallback>
            </mc:AlternateContent>
          </a:graphicData>
        </a:graphic>
      </p:graphicFrame>
      <p:sp>
        <p:nvSpPr>
          <p:cNvPr id="2" name="Content Placeholder 1"/>
          <p:cNvSpPr>
            <a:spLocks noGrp="1"/>
          </p:cNvSpPr>
          <p:nvPr>
            <p:ph idx="13"/>
          </p:nvPr>
        </p:nvSpPr>
        <p:spPr>
          <a:xfrm>
            <a:off x="452306" y="2738395"/>
            <a:ext cx="3738694" cy="309605"/>
          </a:xfrm>
        </p:spPr>
        <p:txBody>
          <a:bodyPr/>
          <a:lstStyle/>
          <a:p>
            <a:pPr marL="0" indent="0">
              <a:buNone/>
            </a:pPr>
            <a:r>
              <a:rPr lang="en-US" dirty="0"/>
              <a:t>and that </a:t>
            </a:r>
            <a:r>
              <a:rPr lang="en-US" dirty="0">
                <a:latin typeface="Times New Roman" panose="02020603050405020304" pitchFamily="18" charset="0"/>
                <a:cs typeface="Times New Roman" panose="02020603050405020304" pitchFamily="18" charset="0"/>
              </a:rPr>
              <a:t>F = CO</a:t>
            </a:r>
            <a:r>
              <a:rPr lang="en-US" dirty="0"/>
              <a:t>, so substituting gives</a:t>
            </a:r>
            <a:endParaRPr lang="en-IN" dirty="0"/>
          </a:p>
        </p:txBody>
      </p:sp>
      <p:graphicFrame>
        <p:nvGraphicFramePr>
          <p:cNvPr id="8" name="Object 7" descr="C O = delta P slash R"/>
          <p:cNvGraphicFramePr>
            <a:graphicFrameLocks noChangeAspect="1"/>
          </p:cNvGraphicFramePr>
          <p:nvPr>
            <p:extLst>
              <p:ext uri="{D42A27DB-BD31-4B8C-83A1-F6EECF244321}">
                <p14:modId xmlns:p14="http://schemas.microsoft.com/office/powerpoint/2010/main" val="1908694702"/>
              </p:ext>
            </p:extLst>
          </p:nvPr>
        </p:nvGraphicFramePr>
        <p:xfrm>
          <a:off x="4038600" y="3441700"/>
          <a:ext cx="1066800" cy="215900"/>
        </p:xfrm>
        <a:graphic>
          <a:graphicData uri="http://schemas.openxmlformats.org/presentationml/2006/ole">
            <mc:AlternateContent xmlns:mc="http://schemas.openxmlformats.org/markup-compatibility/2006">
              <mc:Choice xmlns:v="urn:schemas-microsoft-com:vml" Requires="v">
                <p:oleObj spid="_x0000_s2051" name="Equation" r:id="rId6" imgW="1066680" imgH="215640" progId="Equation.DSMT4">
                  <p:embed/>
                </p:oleObj>
              </mc:Choice>
              <mc:Fallback>
                <p:oleObj name="Equation" r:id="rId6" imgW="1066680" imgH="215640" progId="Equation.DSMT4">
                  <p:embed/>
                  <p:pic>
                    <p:nvPicPr>
                      <p:cNvPr id="0" name=""/>
                      <p:cNvPicPr/>
                      <p:nvPr/>
                    </p:nvPicPr>
                    <p:blipFill>
                      <a:blip r:embed="rId7"/>
                      <a:stretch>
                        <a:fillRect/>
                      </a:stretch>
                    </p:blipFill>
                    <p:spPr>
                      <a:xfrm>
                        <a:off x="4038600" y="3441700"/>
                        <a:ext cx="1066800" cy="215900"/>
                      </a:xfrm>
                      <a:prstGeom prst="rect">
                        <a:avLst/>
                      </a:prstGeom>
                    </p:spPr>
                  </p:pic>
                </p:oleObj>
              </mc:Fallback>
            </mc:AlternateContent>
          </a:graphicData>
        </a:graphic>
      </p:graphicFrame>
      <p:sp>
        <p:nvSpPr>
          <p:cNvPr id="3" name="Content Placeholder 2"/>
          <p:cNvSpPr>
            <a:spLocks noGrp="1"/>
          </p:cNvSpPr>
          <p:nvPr>
            <p:ph sz="quarter" idx="14"/>
          </p:nvPr>
        </p:nvSpPr>
        <p:spPr>
          <a:xfrm>
            <a:off x="452439" y="3946708"/>
            <a:ext cx="1681162" cy="320492"/>
          </a:xfrm>
        </p:spPr>
        <p:txBody>
          <a:bodyPr/>
          <a:lstStyle/>
          <a:p>
            <a:pPr marL="0" indent="0">
              <a:buNone/>
            </a:pPr>
            <a:r>
              <a:rPr lang="en-US" dirty="0">
                <a:sym typeface="Symbol" charset="0"/>
              </a:rPr>
              <a:t>and rearranging,</a:t>
            </a:r>
          </a:p>
        </p:txBody>
      </p:sp>
      <p:graphicFrame>
        <p:nvGraphicFramePr>
          <p:cNvPr id="9" name="Object 8" descr="delta P = C O times R"/>
          <p:cNvGraphicFramePr>
            <a:graphicFrameLocks noChangeAspect="1"/>
          </p:cNvGraphicFramePr>
          <p:nvPr>
            <p:extLst>
              <p:ext uri="{D42A27DB-BD31-4B8C-83A1-F6EECF244321}">
                <p14:modId xmlns:p14="http://schemas.microsoft.com/office/powerpoint/2010/main" val="4120583197"/>
              </p:ext>
            </p:extLst>
          </p:nvPr>
        </p:nvGraphicFramePr>
        <p:xfrm>
          <a:off x="4019550" y="4572000"/>
          <a:ext cx="1104900" cy="203200"/>
        </p:xfrm>
        <a:graphic>
          <a:graphicData uri="http://schemas.openxmlformats.org/presentationml/2006/ole">
            <mc:AlternateContent xmlns:mc="http://schemas.openxmlformats.org/markup-compatibility/2006">
              <mc:Choice xmlns:v="urn:schemas-microsoft-com:vml" Requires="v">
                <p:oleObj spid="_x0000_s2052" name="Equation" r:id="rId8" imgW="1104840" imgH="203040" progId="Equation.DSMT4">
                  <p:embed/>
                </p:oleObj>
              </mc:Choice>
              <mc:Fallback>
                <p:oleObj name="Equation" r:id="rId8" imgW="1104840" imgH="203040" progId="Equation.DSMT4">
                  <p:embed/>
                  <p:pic>
                    <p:nvPicPr>
                      <p:cNvPr id="0" name=""/>
                      <p:cNvPicPr/>
                      <p:nvPr/>
                    </p:nvPicPr>
                    <p:blipFill>
                      <a:blip r:embed="rId9"/>
                      <a:stretch>
                        <a:fillRect/>
                      </a:stretch>
                    </p:blipFill>
                    <p:spPr>
                      <a:xfrm>
                        <a:off x="4019550" y="4572000"/>
                        <a:ext cx="1104900" cy="203200"/>
                      </a:xfrm>
                      <a:prstGeom prst="rect">
                        <a:avLst/>
                      </a:prstGeom>
                    </p:spPr>
                  </p:pic>
                </p:oleObj>
              </mc:Fallback>
            </mc:AlternateContent>
          </a:graphicData>
        </a:graphic>
      </p:graphicFrame>
      <p:sp>
        <p:nvSpPr>
          <p:cNvPr id="6" name="Content Placeholder 5"/>
          <p:cNvSpPr>
            <a:spLocks noGrp="1"/>
          </p:cNvSpPr>
          <p:nvPr>
            <p:ph sz="quarter" idx="15"/>
          </p:nvPr>
        </p:nvSpPr>
        <p:spPr>
          <a:xfrm>
            <a:off x="452438" y="5257800"/>
            <a:ext cx="8229600" cy="762000"/>
          </a:xfrm>
        </p:spPr>
        <p:txBody>
          <a:bodyPr/>
          <a:lstStyle/>
          <a:p>
            <a:r>
              <a:rPr lang="en-US" dirty="0"/>
              <a:t>Shows that blood pressure (MAP) is directly proportional to </a:t>
            </a:r>
            <a:r>
              <a:rPr lang="en-US" dirty="0">
                <a:latin typeface="Times New Roman" panose="02020603050405020304" pitchFamily="18" charset="0"/>
                <a:cs typeface="Times New Roman" panose="02020603050405020304" pitchFamily="18" charset="0"/>
              </a:rPr>
              <a:t>CO</a:t>
            </a:r>
            <a:r>
              <a:rPr lang="en-US" dirty="0"/>
              <a:t> and </a:t>
            </a:r>
            <a:r>
              <a:rPr lang="en-US" dirty="0">
                <a:latin typeface="Times New Roman" panose="02020603050405020304" pitchFamily="18" charset="0"/>
                <a:cs typeface="Times New Roman" panose="02020603050405020304" pitchFamily="18" charset="0"/>
              </a:rPr>
              <a:t>PR</a:t>
            </a:r>
          </a:p>
          <a:p>
            <a:pPr lvl="1"/>
            <a:r>
              <a:rPr lang="en-US" dirty="0"/>
              <a:t>Changes in one variable are quickly compensated for by changes in other variables</a:t>
            </a:r>
          </a:p>
        </p:txBody>
      </p:sp>
    </p:spTree>
    <p:extLst>
      <p:ext uri="{BB962C8B-B14F-4D97-AF65-F5344CB8AC3E}">
        <p14:creationId xmlns:p14="http://schemas.microsoft.com/office/powerpoint/2010/main" val="2543563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spAutoFit/>
          </a:bodyPr>
          <a:lstStyle/>
          <a:p>
            <a:r>
              <a:rPr lang="en-US" dirty="0">
                <a:latin typeface="Times New Roman"/>
              </a:rPr>
              <a:t>19.8 Regulation of Blood Pressure </a:t>
            </a:r>
            <a:r>
              <a:rPr lang="en-US" sz="2800" dirty="0">
                <a:latin typeface="Times New Roman"/>
              </a:rPr>
              <a:t>(3 of 4)</a:t>
            </a:r>
          </a:p>
        </p:txBody>
      </p:sp>
      <p:sp>
        <p:nvSpPr>
          <p:cNvPr id="4" name="Content Placeholder 3"/>
          <p:cNvSpPr>
            <a:spLocks noGrp="1"/>
          </p:cNvSpPr>
          <p:nvPr>
            <p:ph idx="1"/>
          </p:nvPr>
        </p:nvSpPr>
        <p:spPr>
          <a:xfrm>
            <a:off x="457200" y="1600200"/>
            <a:ext cx="8229600" cy="246221"/>
          </a:xfrm>
        </p:spPr>
        <p:txBody>
          <a:bodyPr>
            <a:spAutoFit/>
          </a:bodyPr>
          <a:lstStyle/>
          <a:p>
            <a:r>
              <a:rPr lang="en-US" dirty="0"/>
              <a:t>Recall that </a:t>
            </a:r>
            <a:r>
              <a:rPr lang="en-US" dirty="0">
                <a:latin typeface="Times New Roman" panose="02020603050405020304" pitchFamily="18" charset="0"/>
                <a:cs typeface="Times New Roman" panose="02020603050405020304" pitchFamily="18" charset="0"/>
              </a:rPr>
              <a:t>CO = SV </a:t>
            </a:r>
            <a:r>
              <a:rPr lang="en-US" dirty="0">
                <a:latin typeface="Times New Roman"/>
                <a:cs typeface="Times New Roman"/>
                <a:sym typeface="Symbol" panose="05050102010706020507" pitchFamily="18" charset="2"/>
              </a:rPr>
              <a:t>×</a:t>
            </a:r>
            <a:r>
              <a:rPr lang="en-US" dirty="0">
                <a:latin typeface="Times New Roman" panose="02020603050405020304" pitchFamily="18" charset="0"/>
                <a:cs typeface="Times New Roman" panose="02020603050405020304" pitchFamily="18" charset="0"/>
              </a:rPr>
              <a:t> HR</a:t>
            </a:r>
            <a:r>
              <a:rPr lang="en-US" dirty="0"/>
              <a:t>, so if </a:t>
            </a:r>
            <a:r>
              <a:rPr lang="en-US" dirty="0">
                <a:latin typeface="Times New Roman" panose="02020603050405020304" pitchFamily="18" charset="0"/>
                <a:cs typeface="Times New Roman" panose="02020603050405020304" pitchFamily="18" charset="0"/>
              </a:rPr>
              <a:t>MAP = CO </a:t>
            </a:r>
            <a:r>
              <a:rPr lang="en-US" dirty="0">
                <a:latin typeface="Times New Roman"/>
                <a:cs typeface="Times New Roman"/>
                <a:sym typeface="Symbol" panose="05050102010706020507" pitchFamily="18" charset="2"/>
              </a:rPr>
              <a:t>×</a:t>
            </a:r>
            <a:r>
              <a:rPr lang="en-US" dirty="0">
                <a:latin typeface="Times New Roman" panose="02020603050405020304" pitchFamily="18" charset="0"/>
                <a:cs typeface="Times New Roman" panose="02020603050405020304" pitchFamily="18" charset="0"/>
              </a:rPr>
              <a:t> R</a:t>
            </a:r>
            <a:r>
              <a:rPr lang="en-US" dirty="0"/>
              <a:t>, then</a:t>
            </a:r>
          </a:p>
        </p:txBody>
      </p:sp>
      <p:graphicFrame>
        <p:nvGraphicFramePr>
          <p:cNvPr id="3" name="Object 2" descr="M A P = S V times H R times R"/>
          <p:cNvGraphicFramePr>
            <a:graphicFrameLocks noChangeAspect="1"/>
          </p:cNvGraphicFramePr>
          <p:nvPr>
            <p:extLst>
              <p:ext uri="{D42A27DB-BD31-4B8C-83A1-F6EECF244321}">
                <p14:modId xmlns:p14="http://schemas.microsoft.com/office/powerpoint/2010/main" val="3989627036"/>
              </p:ext>
            </p:extLst>
          </p:nvPr>
        </p:nvGraphicFramePr>
        <p:xfrm>
          <a:off x="3625850" y="2286000"/>
          <a:ext cx="1892300" cy="203200"/>
        </p:xfrm>
        <a:graphic>
          <a:graphicData uri="http://schemas.openxmlformats.org/presentationml/2006/ole">
            <mc:AlternateContent xmlns:mc="http://schemas.openxmlformats.org/markup-compatibility/2006">
              <mc:Choice xmlns:v="urn:schemas-microsoft-com:vml" Requires="v">
                <p:oleObj spid="_x0000_s3074" name="Equation" r:id="rId4" imgW="1892160" imgH="203040" progId="Equation.DSMT4">
                  <p:embed/>
                </p:oleObj>
              </mc:Choice>
              <mc:Fallback>
                <p:oleObj name="Equation" r:id="rId4" imgW="1892160" imgH="203040" progId="Equation.DSMT4">
                  <p:embed/>
                  <p:pic>
                    <p:nvPicPr>
                      <p:cNvPr id="0" name=""/>
                      <p:cNvPicPr/>
                      <p:nvPr/>
                    </p:nvPicPr>
                    <p:blipFill>
                      <a:blip r:embed="rId5"/>
                      <a:stretch>
                        <a:fillRect/>
                      </a:stretch>
                    </p:blipFill>
                    <p:spPr>
                      <a:xfrm>
                        <a:off x="3625850" y="2286000"/>
                        <a:ext cx="1892300" cy="203200"/>
                      </a:xfrm>
                      <a:prstGeom prst="rect">
                        <a:avLst/>
                      </a:prstGeom>
                    </p:spPr>
                  </p:pic>
                </p:oleObj>
              </mc:Fallback>
            </mc:AlternateContent>
          </a:graphicData>
        </a:graphic>
      </p:graphicFrame>
      <p:sp>
        <p:nvSpPr>
          <p:cNvPr id="2" name="Content Placeholder 1"/>
          <p:cNvSpPr>
            <a:spLocks noGrp="1"/>
          </p:cNvSpPr>
          <p:nvPr>
            <p:ph idx="13"/>
          </p:nvPr>
        </p:nvSpPr>
        <p:spPr>
          <a:xfrm>
            <a:off x="457200" y="2941721"/>
            <a:ext cx="8229600" cy="1477879"/>
          </a:xfrm>
        </p:spPr>
        <p:txBody>
          <a:bodyPr/>
          <a:lstStyle/>
          <a:p>
            <a:r>
              <a:rPr lang="en-US" dirty="0"/>
              <a:t>Anything that increases </a:t>
            </a:r>
            <a:r>
              <a:rPr lang="en-US" dirty="0">
                <a:latin typeface="Times New Roman" panose="02020603050405020304" pitchFamily="18" charset="0"/>
                <a:cs typeface="Times New Roman" panose="02020603050405020304" pitchFamily="18" charset="0"/>
              </a:rPr>
              <a:t>SV, HR</a:t>
            </a:r>
            <a:r>
              <a:rPr lang="en-US" dirty="0"/>
              <a:t>, or </a:t>
            </a:r>
            <a:r>
              <a:rPr lang="en-US" dirty="0">
                <a:latin typeface="Times New Roman" panose="02020603050405020304" pitchFamily="18" charset="0"/>
                <a:cs typeface="Times New Roman" panose="02020603050405020304" pitchFamily="18" charset="0"/>
              </a:rPr>
              <a:t>R</a:t>
            </a:r>
            <a:r>
              <a:rPr lang="en-US" dirty="0"/>
              <a:t> will also increase </a:t>
            </a:r>
            <a:r>
              <a:rPr lang="en-US" dirty="0">
                <a:latin typeface="Times New Roman" panose="02020603050405020304" pitchFamily="18" charset="0"/>
                <a:cs typeface="Times New Roman" panose="02020603050405020304" pitchFamily="18" charset="0"/>
              </a:rPr>
              <a:t>MAP</a:t>
            </a:r>
          </a:p>
          <a:p>
            <a:pPr lvl="1"/>
            <a:r>
              <a:rPr lang="en-US" dirty="0">
                <a:latin typeface="Times New Roman" panose="02020603050405020304" pitchFamily="18" charset="0"/>
                <a:cs typeface="Times New Roman" panose="02020603050405020304" pitchFamily="18" charset="0"/>
              </a:rPr>
              <a:t>SV</a:t>
            </a:r>
            <a:r>
              <a:rPr lang="en-US" dirty="0"/>
              <a:t> is effected by venous return (EDV)</a:t>
            </a:r>
          </a:p>
          <a:p>
            <a:pPr lvl="1"/>
            <a:r>
              <a:rPr lang="en-US" dirty="0">
                <a:latin typeface="Times New Roman" panose="02020603050405020304" pitchFamily="18" charset="0"/>
                <a:cs typeface="Times New Roman" panose="02020603050405020304" pitchFamily="18" charset="0"/>
              </a:rPr>
              <a:t>HR</a:t>
            </a:r>
            <a:r>
              <a:rPr lang="en-US" dirty="0"/>
              <a:t> is maintained by medullary centers </a:t>
            </a:r>
          </a:p>
          <a:p>
            <a:pPr lvl="1"/>
            <a:r>
              <a:rPr lang="en-US" dirty="0">
                <a:latin typeface="Times New Roman" panose="02020603050405020304" pitchFamily="18" charset="0"/>
                <a:cs typeface="Times New Roman" panose="02020603050405020304" pitchFamily="18" charset="0"/>
              </a:rPr>
              <a:t>R</a:t>
            </a:r>
            <a:r>
              <a:rPr lang="en-US" dirty="0"/>
              <a:t> is effected mostly by vessel diameter</a:t>
            </a:r>
            <a:endParaRPr lang="en-US" b="1" dirty="0"/>
          </a:p>
        </p:txBody>
      </p:sp>
    </p:spTree>
    <p:extLst>
      <p:ext uri="{BB962C8B-B14F-4D97-AF65-F5344CB8AC3E}">
        <p14:creationId xmlns:p14="http://schemas.microsoft.com/office/powerpoint/2010/main" val="96272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19.8 Regulation of Blood Pressure </a:t>
            </a:r>
            <a:r>
              <a:rPr lang="en-US" sz="2800" dirty="0">
                <a:latin typeface="Times New Roman"/>
              </a:rPr>
              <a:t>(4 of 4)</a:t>
            </a:r>
          </a:p>
        </p:txBody>
      </p:sp>
      <p:sp>
        <p:nvSpPr>
          <p:cNvPr id="4" name="Content Placeholder 3"/>
          <p:cNvSpPr>
            <a:spLocks noGrp="1"/>
          </p:cNvSpPr>
          <p:nvPr>
            <p:ph idx="1"/>
          </p:nvPr>
        </p:nvSpPr>
        <p:spPr>
          <a:xfrm>
            <a:off x="457200" y="1600201"/>
            <a:ext cx="8229600" cy="1215717"/>
          </a:xfrm>
        </p:spPr>
        <p:txBody>
          <a:bodyPr>
            <a:spAutoFit/>
          </a:bodyPr>
          <a:lstStyle/>
          <a:p>
            <a:r>
              <a:rPr lang="en-US" dirty="0"/>
              <a:t>Factors can be affected by:</a:t>
            </a:r>
          </a:p>
          <a:p>
            <a:pPr lvl="1"/>
            <a:r>
              <a:rPr lang="en-US" b="1" dirty="0"/>
              <a:t>Short-term regulation</a:t>
            </a:r>
            <a:r>
              <a:rPr lang="en-US" dirty="0"/>
              <a:t>:</a:t>
            </a:r>
            <a:r>
              <a:rPr lang="en-US" b="1" dirty="0"/>
              <a:t> neural controls</a:t>
            </a:r>
          </a:p>
          <a:p>
            <a:pPr lvl="1"/>
            <a:r>
              <a:rPr lang="en-US" b="1" dirty="0"/>
              <a:t>Short-term regulation</a:t>
            </a:r>
            <a:r>
              <a:rPr lang="en-US" dirty="0"/>
              <a:t>:</a:t>
            </a:r>
            <a:r>
              <a:rPr lang="en-US" b="1" dirty="0"/>
              <a:t> hormonal controls</a:t>
            </a:r>
          </a:p>
          <a:p>
            <a:pPr lvl="1"/>
            <a:r>
              <a:rPr lang="en-US" b="1" dirty="0"/>
              <a:t>Long-term regulation</a:t>
            </a:r>
            <a:r>
              <a:rPr lang="en-US" dirty="0"/>
              <a:t>:</a:t>
            </a:r>
            <a:r>
              <a:rPr lang="en-US" b="1" dirty="0"/>
              <a:t> renal controls</a:t>
            </a:r>
          </a:p>
        </p:txBody>
      </p:sp>
    </p:spTree>
    <p:extLst>
      <p:ext uri="{BB962C8B-B14F-4D97-AF65-F5344CB8AC3E}">
        <p14:creationId xmlns:p14="http://schemas.microsoft.com/office/powerpoint/2010/main" val="58146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92015" y="2675467"/>
            <a:ext cx="6148927" cy="1489639"/>
          </a:xfrm>
        </p:spPr>
        <p:txBody>
          <a:bodyPr wrap="square">
            <a:spAutoFit/>
          </a:bodyPr>
          <a:lstStyle/>
          <a:p>
            <a:pPr algn="ctr"/>
            <a:r>
              <a:rPr lang="en-US" sz="4400" dirty="0">
                <a:latin typeface="Times New Roman"/>
              </a:rPr>
              <a:t>19.6 Flow, Pressure, and Resistance</a:t>
            </a:r>
          </a:p>
        </p:txBody>
      </p:sp>
    </p:spTree>
    <p:extLst>
      <p:ext uri="{BB962C8B-B14F-4D97-AF65-F5344CB8AC3E}">
        <p14:creationId xmlns:p14="http://schemas.microsoft.com/office/powerpoint/2010/main" val="983838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Major Factors That Increase MAP</a:t>
            </a:r>
            <a:endParaRPr lang="en-IN" dirty="0">
              <a:latin typeface="Times New Roman"/>
            </a:endParaRPr>
          </a:p>
        </p:txBody>
      </p:sp>
      <p:pic>
        <p:nvPicPr>
          <p:cNvPr id="2" name="Picture 1" descr="Figure is a flowchart that summarizes important factors that increase mean arterial pressure (MAP).&#10;- MAP increases when:&#10;- Cardiac Output increases due to:&#10;- Increase in stroke volume&#10;- Increase in heart rate&#10;- Total peripheral resistance increases due to:&#10;- Diameter of blood vessels decreasing&#10;- Blood viscosity increasing&#10;- Blood vessel length increasing"/>
          <p:cNvPicPr>
            <a:picLocks noChangeAspect="1"/>
          </p:cNvPicPr>
          <p:nvPr/>
        </p:nvPicPr>
        <p:blipFill rotWithShape="1">
          <a:blip r:embed="rId3">
            <a:extLst>
              <a:ext uri="{28A0092B-C50C-407E-A947-70E740481C1C}">
                <a14:useLocalDpi xmlns:a14="http://schemas.microsoft.com/office/drawing/2010/main" val="0"/>
              </a:ext>
            </a:extLst>
          </a:blip>
          <a:srcRect b="5082"/>
          <a:stretch/>
        </p:blipFill>
        <p:spPr>
          <a:xfrm>
            <a:off x="897374" y="2362201"/>
            <a:ext cx="7349739" cy="2514600"/>
          </a:xfrm>
          <a:prstGeom prst="rect">
            <a:avLst/>
          </a:prstGeom>
        </p:spPr>
      </p:pic>
      <p:sp>
        <p:nvSpPr>
          <p:cNvPr id="4" name="Content Placeholder 3"/>
          <p:cNvSpPr>
            <a:spLocks noGrp="1"/>
          </p:cNvSpPr>
          <p:nvPr>
            <p:ph sz="quarter" idx="13"/>
          </p:nvPr>
        </p:nvSpPr>
        <p:spPr>
          <a:xfrm>
            <a:off x="457200" y="5925979"/>
            <a:ext cx="8686800" cy="246221"/>
          </a:xfrm>
        </p:spPr>
        <p:txBody>
          <a:bodyPr/>
          <a:lstStyle/>
          <a:p>
            <a:r>
              <a:rPr lang="en-US" b="1" dirty="0">
                <a:solidFill>
                  <a:srgbClr val="007FA3"/>
                </a:solidFill>
              </a:rPr>
              <a:t>Figure 19.10 </a:t>
            </a:r>
            <a:r>
              <a:rPr lang="en-US" dirty="0"/>
              <a:t>Major factors that increase MAP.</a:t>
            </a:r>
          </a:p>
        </p:txBody>
      </p:sp>
    </p:spTree>
    <p:extLst>
      <p:ext uri="{BB962C8B-B14F-4D97-AF65-F5344CB8AC3E}">
        <p14:creationId xmlns:p14="http://schemas.microsoft.com/office/powerpoint/2010/main" val="2023150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610600" cy="954107"/>
          </a:xfrm>
        </p:spPr>
        <p:txBody>
          <a:bodyPr wrap="square">
            <a:spAutoFit/>
          </a:bodyPr>
          <a:lstStyle/>
          <a:p>
            <a:r>
              <a:rPr lang="en-US" dirty="0">
                <a:latin typeface="Times New Roman"/>
              </a:rPr>
              <a:t>Short-Term Regulation: Neural Controls </a:t>
            </a:r>
            <a:br>
              <a:rPr lang="en-US" dirty="0">
                <a:latin typeface="Times New Roman"/>
              </a:rPr>
            </a:br>
            <a:r>
              <a:rPr lang="en-US" sz="2800" dirty="0">
                <a:latin typeface="Times New Roman"/>
              </a:rPr>
              <a:t>(1 of 9)</a:t>
            </a:r>
          </a:p>
        </p:txBody>
      </p:sp>
      <p:sp>
        <p:nvSpPr>
          <p:cNvPr id="4" name="Content Placeholder 3"/>
          <p:cNvSpPr>
            <a:spLocks noGrp="1"/>
          </p:cNvSpPr>
          <p:nvPr>
            <p:ph idx="1"/>
          </p:nvPr>
        </p:nvSpPr>
        <p:spPr>
          <a:xfrm>
            <a:off x="457200" y="1600201"/>
            <a:ext cx="8229600" cy="1461939"/>
          </a:xfrm>
        </p:spPr>
        <p:txBody>
          <a:bodyPr>
            <a:spAutoFit/>
          </a:bodyPr>
          <a:lstStyle/>
          <a:p>
            <a:r>
              <a:rPr lang="en-US" dirty="0"/>
              <a:t>Two main neural mechanisms control peripheral resistance</a:t>
            </a:r>
          </a:p>
          <a:p>
            <a:pPr marL="971550" lvl="1" indent="-514350">
              <a:buFont typeface="+mj-lt"/>
              <a:buAutoNum type="arabicPeriod"/>
            </a:pPr>
            <a:r>
              <a:rPr lang="en-US" dirty="0"/>
              <a:t>MAP is maintained by altering blood vessel diameter, which alters resistance</a:t>
            </a:r>
          </a:p>
          <a:p>
            <a:pPr lvl="2"/>
            <a:r>
              <a:rPr lang="en-US" dirty="0"/>
              <a:t>Example: If blood volume drops, all vessels constrict (except those to heart and brain)</a:t>
            </a:r>
          </a:p>
          <a:p>
            <a:pPr marL="971550" lvl="1" indent="-514350">
              <a:buFont typeface="+mj-lt"/>
              <a:buAutoNum type="arabicPeriod"/>
            </a:pPr>
            <a:r>
              <a:rPr lang="en-US" dirty="0"/>
              <a:t>Can alter blood distribution to organs in response to specific demands</a:t>
            </a:r>
          </a:p>
        </p:txBody>
      </p:sp>
    </p:spTree>
    <p:extLst>
      <p:ext uri="{BB962C8B-B14F-4D97-AF65-F5344CB8AC3E}">
        <p14:creationId xmlns:p14="http://schemas.microsoft.com/office/powerpoint/2010/main" val="3577694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534400" cy="954107"/>
          </a:xfrm>
        </p:spPr>
        <p:txBody>
          <a:bodyPr wrap="square">
            <a:spAutoFit/>
          </a:bodyPr>
          <a:lstStyle/>
          <a:p>
            <a:r>
              <a:rPr lang="en-US" dirty="0">
                <a:latin typeface="Times New Roman"/>
              </a:rPr>
              <a:t>Short-Term Regulation: Neural Controls </a:t>
            </a:r>
            <a:br>
              <a:rPr lang="en-US" dirty="0">
                <a:latin typeface="Times New Roman"/>
              </a:rPr>
            </a:br>
            <a:r>
              <a:rPr lang="en-US" sz="2800" dirty="0">
                <a:latin typeface="Times New Roman"/>
              </a:rPr>
              <a:t>(2 of 9)</a:t>
            </a:r>
          </a:p>
        </p:txBody>
      </p:sp>
      <p:sp>
        <p:nvSpPr>
          <p:cNvPr id="4" name="Content Placeholder 3"/>
          <p:cNvSpPr>
            <a:spLocks noGrp="1"/>
          </p:cNvSpPr>
          <p:nvPr>
            <p:ph idx="1"/>
          </p:nvPr>
        </p:nvSpPr>
        <p:spPr>
          <a:xfrm>
            <a:off x="457200" y="1600201"/>
            <a:ext cx="8229600" cy="1538883"/>
          </a:xfrm>
        </p:spPr>
        <p:txBody>
          <a:bodyPr>
            <a:spAutoFit/>
          </a:bodyPr>
          <a:lstStyle/>
          <a:p>
            <a:r>
              <a:rPr lang="en-US" dirty="0"/>
              <a:t>Neural controls operate via </a:t>
            </a:r>
            <a:r>
              <a:rPr lang="en-US" b="1" dirty="0"/>
              <a:t>reflex arcs </a:t>
            </a:r>
            <a:r>
              <a:rPr lang="en-US" dirty="0"/>
              <a:t>that involve:</a:t>
            </a:r>
          </a:p>
          <a:p>
            <a:pPr lvl="1"/>
            <a:r>
              <a:rPr lang="en-US" b="1" dirty="0"/>
              <a:t>Cardiovascular center of medulla </a:t>
            </a:r>
          </a:p>
          <a:p>
            <a:pPr lvl="1"/>
            <a:r>
              <a:rPr lang="en-US" b="1" dirty="0"/>
              <a:t>Baroreceptors</a:t>
            </a:r>
          </a:p>
          <a:p>
            <a:pPr lvl="1"/>
            <a:r>
              <a:rPr lang="en-US" b="1" dirty="0"/>
              <a:t>Chemoreceptors</a:t>
            </a:r>
          </a:p>
          <a:p>
            <a:pPr lvl="1"/>
            <a:r>
              <a:rPr lang="en-US" b="1" dirty="0"/>
              <a:t>Higher brain centers</a:t>
            </a:r>
          </a:p>
        </p:txBody>
      </p:sp>
    </p:spTree>
    <p:extLst>
      <p:ext uri="{BB962C8B-B14F-4D97-AF65-F5344CB8AC3E}">
        <p14:creationId xmlns:p14="http://schemas.microsoft.com/office/powerpoint/2010/main" val="2958987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458200" cy="954107"/>
          </a:xfrm>
        </p:spPr>
        <p:txBody>
          <a:bodyPr wrap="square">
            <a:spAutoFit/>
          </a:bodyPr>
          <a:lstStyle/>
          <a:p>
            <a:r>
              <a:rPr lang="en-US" dirty="0">
                <a:latin typeface="Times New Roman"/>
              </a:rPr>
              <a:t>Short-Term Regulation: Neural Controls </a:t>
            </a:r>
            <a:br>
              <a:rPr lang="en-US" dirty="0">
                <a:latin typeface="Times New Roman"/>
              </a:rPr>
            </a:br>
            <a:r>
              <a:rPr lang="en-US" sz="2800" dirty="0">
                <a:latin typeface="Times New Roman"/>
              </a:rPr>
              <a:t>(3 of 9)</a:t>
            </a:r>
          </a:p>
        </p:txBody>
      </p:sp>
      <p:sp>
        <p:nvSpPr>
          <p:cNvPr id="4" name="Content Placeholder 3"/>
          <p:cNvSpPr>
            <a:spLocks noGrp="1"/>
          </p:cNvSpPr>
          <p:nvPr>
            <p:ph idx="1"/>
          </p:nvPr>
        </p:nvSpPr>
        <p:spPr>
          <a:xfrm>
            <a:off x="457200" y="1600201"/>
            <a:ext cx="8229600" cy="2431435"/>
          </a:xfrm>
        </p:spPr>
        <p:txBody>
          <a:bodyPr>
            <a:spAutoFit/>
          </a:bodyPr>
          <a:lstStyle/>
          <a:p>
            <a:r>
              <a:rPr lang="en-US" b="1" dirty="0"/>
              <a:t>Role of the cardiovascular center</a:t>
            </a:r>
          </a:p>
          <a:p>
            <a:pPr lvl="1"/>
            <a:r>
              <a:rPr lang="en-US" b="1" dirty="0"/>
              <a:t>Cardiovascular center</a:t>
            </a:r>
            <a:r>
              <a:rPr lang="en-US" dirty="0"/>
              <a:t>: composed of clusters of sympathetic neurons in medulla </a:t>
            </a:r>
          </a:p>
          <a:p>
            <a:pPr lvl="1"/>
            <a:r>
              <a:rPr lang="en-US" dirty="0"/>
              <a:t>Consists of:</a:t>
            </a:r>
          </a:p>
          <a:p>
            <a:pPr lvl="2"/>
            <a:r>
              <a:rPr lang="en-US" i="1" dirty="0"/>
              <a:t>Cardiac centers</a:t>
            </a:r>
            <a:r>
              <a:rPr lang="en-US" dirty="0"/>
              <a:t>: cardioinhibitory and cardioacceleratory centers</a:t>
            </a:r>
          </a:p>
          <a:p>
            <a:pPr lvl="2"/>
            <a:r>
              <a:rPr lang="en-US" b="1" dirty="0"/>
              <a:t>Vasomotor center</a:t>
            </a:r>
            <a:r>
              <a:rPr lang="en-US" dirty="0"/>
              <a:t>: sends steady impulses via sympathetic efferents called </a:t>
            </a:r>
            <a:r>
              <a:rPr lang="en-US" b="1" dirty="0"/>
              <a:t>vasomotor fibers </a:t>
            </a:r>
            <a:r>
              <a:rPr lang="en-US" dirty="0"/>
              <a:t>to blood vessels</a:t>
            </a:r>
          </a:p>
          <a:p>
            <a:pPr lvl="3"/>
            <a:r>
              <a:rPr lang="en-US" dirty="0">
                <a:sym typeface="Wingdings" charset="0"/>
              </a:rPr>
              <a:t>Cause continuous moderate constriction called </a:t>
            </a:r>
            <a:r>
              <a:rPr lang="en-US" b="1" dirty="0">
                <a:sym typeface="Wingdings" charset="0"/>
              </a:rPr>
              <a:t>vasomotor tone</a:t>
            </a:r>
            <a:endParaRPr lang="en-US" b="1" dirty="0"/>
          </a:p>
          <a:p>
            <a:pPr lvl="1"/>
            <a:r>
              <a:rPr lang="en-US" dirty="0"/>
              <a:t>Receives inputs from baroreceptors, chemoreceptors, and higher brain centers</a:t>
            </a:r>
          </a:p>
        </p:txBody>
      </p:sp>
    </p:spTree>
    <p:extLst>
      <p:ext uri="{BB962C8B-B14F-4D97-AF65-F5344CB8AC3E}">
        <p14:creationId xmlns:p14="http://schemas.microsoft.com/office/powerpoint/2010/main" val="2977290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610600" cy="954107"/>
          </a:xfrm>
        </p:spPr>
        <p:txBody>
          <a:bodyPr wrap="square">
            <a:spAutoFit/>
          </a:bodyPr>
          <a:lstStyle/>
          <a:p>
            <a:r>
              <a:rPr lang="en-US" dirty="0">
                <a:latin typeface="Times New Roman"/>
              </a:rPr>
              <a:t>Short-Term Regulation: Neural Controls </a:t>
            </a:r>
            <a:br>
              <a:rPr lang="en-US" dirty="0">
                <a:latin typeface="Times New Roman"/>
              </a:rPr>
            </a:br>
            <a:r>
              <a:rPr lang="en-US" sz="2800" dirty="0">
                <a:latin typeface="Times New Roman"/>
              </a:rPr>
              <a:t>(4 of 9)</a:t>
            </a:r>
          </a:p>
        </p:txBody>
      </p:sp>
      <p:sp>
        <p:nvSpPr>
          <p:cNvPr id="4" name="Content Placeholder 3"/>
          <p:cNvSpPr>
            <a:spLocks noGrp="1"/>
          </p:cNvSpPr>
          <p:nvPr>
            <p:ph idx="1"/>
          </p:nvPr>
        </p:nvSpPr>
        <p:spPr>
          <a:xfrm>
            <a:off x="457200" y="1600201"/>
            <a:ext cx="8229600" cy="2677656"/>
          </a:xfrm>
        </p:spPr>
        <p:txBody>
          <a:bodyPr>
            <a:spAutoFit/>
          </a:bodyPr>
          <a:lstStyle/>
          <a:p>
            <a:r>
              <a:rPr lang="en-US" b="1" dirty="0"/>
              <a:t>Baroreceptor reflexes </a:t>
            </a:r>
          </a:p>
          <a:p>
            <a:pPr lvl="1"/>
            <a:r>
              <a:rPr lang="en-US" dirty="0"/>
              <a:t>Located in carotid sinuses, aortic arch, and walls of large arteries of neck and thorax</a:t>
            </a:r>
          </a:p>
          <a:p>
            <a:pPr lvl="1"/>
            <a:r>
              <a:rPr lang="en-US" dirty="0"/>
              <a:t>If MAP is high:</a:t>
            </a:r>
          </a:p>
          <a:p>
            <a:pPr lvl="2"/>
            <a:r>
              <a:rPr lang="en-US" dirty="0"/>
              <a:t>Increased blood pressure stimulates baroreceptors to increase input to vasomotor center</a:t>
            </a:r>
          </a:p>
          <a:p>
            <a:pPr lvl="2"/>
            <a:r>
              <a:rPr lang="en-US" dirty="0"/>
              <a:t>Inhibits vasomotor and cardioacceleratory centers</a:t>
            </a:r>
          </a:p>
          <a:p>
            <a:pPr lvl="2"/>
            <a:r>
              <a:rPr lang="en-US" dirty="0"/>
              <a:t>Stimulates cardioinhibitory center</a:t>
            </a:r>
          </a:p>
          <a:p>
            <a:pPr lvl="2"/>
            <a:r>
              <a:rPr lang="en-US" dirty="0">
                <a:sym typeface="Wingdings" charset="0"/>
              </a:rPr>
              <a:t>Results in decreased blood pressure</a:t>
            </a:r>
          </a:p>
        </p:txBody>
      </p:sp>
    </p:spTree>
    <p:extLst>
      <p:ext uri="{BB962C8B-B14F-4D97-AF65-F5344CB8AC3E}">
        <p14:creationId xmlns:p14="http://schemas.microsoft.com/office/powerpoint/2010/main" val="3374753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610600" cy="954107"/>
          </a:xfrm>
        </p:spPr>
        <p:txBody>
          <a:bodyPr wrap="square">
            <a:spAutoFit/>
          </a:bodyPr>
          <a:lstStyle/>
          <a:p>
            <a:r>
              <a:rPr lang="en-US" dirty="0">
                <a:latin typeface="Times New Roman"/>
              </a:rPr>
              <a:t>Short-Term Regulation: Neural Controls </a:t>
            </a:r>
            <a:br>
              <a:rPr lang="en-US" dirty="0">
                <a:latin typeface="Times New Roman"/>
              </a:rPr>
            </a:br>
            <a:r>
              <a:rPr lang="en-US" sz="2800" dirty="0">
                <a:latin typeface="Times New Roman"/>
              </a:rPr>
              <a:t>(5 of 9)</a:t>
            </a:r>
          </a:p>
        </p:txBody>
      </p:sp>
      <p:sp>
        <p:nvSpPr>
          <p:cNvPr id="4" name="Content Placeholder 3"/>
          <p:cNvSpPr>
            <a:spLocks noGrp="1"/>
          </p:cNvSpPr>
          <p:nvPr>
            <p:ph idx="1"/>
          </p:nvPr>
        </p:nvSpPr>
        <p:spPr>
          <a:xfrm>
            <a:off x="457200" y="1600201"/>
            <a:ext cx="8229600" cy="1785104"/>
          </a:xfrm>
        </p:spPr>
        <p:txBody>
          <a:bodyPr>
            <a:spAutoFit/>
          </a:bodyPr>
          <a:lstStyle/>
          <a:p>
            <a:r>
              <a:rPr lang="en-US" b="1" dirty="0"/>
              <a:t>Baroreceptor reflexes (cont.)</a:t>
            </a:r>
            <a:endParaRPr lang="en-US" dirty="0"/>
          </a:p>
          <a:p>
            <a:pPr lvl="1"/>
            <a:r>
              <a:rPr lang="en-US" dirty="0"/>
              <a:t>Resulting decrease in blood pressure due to two mechanisms:</a:t>
            </a:r>
          </a:p>
          <a:p>
            <a:pPr marL="1260475" lvl="2" indent="-346075">
              <a:buFont typeface="+mj-lt"/>
              <a:buAutoNum type="arabicPeriod"/>
            </a:pPr>
            <a:r>
              <a:rPr lang="en-US" dirty="0"/>
              <a:t> </a:t>
            </a:r>
            <a:r>
              <a:rPr lang="en-US" b="1" dirty="0"/>
              <a:t>Vasodilation</a:t>
            </a:r>
            <a:r>
              <a:rPr lang="en-US" dirty="0"/>
              <a:t>: decreased output from vasomotor center causes dilation</a:t>
            </a:r>
          </a:p>
          <a:p>
            <a:pPr lvl="3"/>
            <a:r>
              <a:rPr lang="en-US" b="1" dirty="0"/>
              <a:t>Arteriolar vasodilation</a:t>
            </a:r>
            <a:r>
              <a:rPr lang="en-US" dirty="0"/>
              <a:t>: reduces peripheral resistance, MAP falls</a:t>
            </a:r>
          </a:p>
          <a:p>
            <a:pPr lvl="3"/>
            <a:r>
              <a:rPr lang="en-US" b="1" dirty="0"/>
              <a:t>Venodilation</a:t>
            </a:r>
            <a:r>
              <a:rPr lang="en-US" dirty="0"/>
              <a:t>: shifts blood to venous reservoirs, decreasing venous return and </a:t>
            </a:r>
            <a:r>
              <a:rPr lang="en-US" dirty="0">
                <a:latin typeface="Times New Roman" panose="02020603050405020304" pitchFamily="18" charset="0"/>
                <a:cs typeface="Times New Roman" panose="02020603050405020304" pitchFamily="18" charset="0"/>
              </a:rPr>
              <a:t>CO</a:t>
            </a:r>
          </a:p>
        </p:txBody>
      </p:sp>
    </p:spTree>
    <p:extLst>
      <p:ext uri="{BB962C8B-B14F-4D97-AF65-F5344CB8AC3E}">
        <p14:creationId xmlns:p14="http://schemas.microsoft.com/office/powerpoint/2010/main" val="17807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686800" cy="954107"/>
          </a:xfrm>
        </p:spPr>
        <p:txBody>
          <a:bodyPr wrap="square">
            <a:spAutoFit/>
          </a:bodyPr>
          <a:lstStyle/>
          <a:p>
            <a:r>
              <a:rPr lang="en-US" dirty="0">
                <a:latin typeface="Times New Roman"/>
              </a:rPr>
              <a:t>Short-Term Regulation: Neural Controls </a:t>
            </a:r>
            <a:br>
              <a:rPr lang="en-US" dirty="0">
                <a:latin typeface="Times New Roman"/>
              </a:rPr>
            </a:br>
            <a:r>
              <a:rPr lang="en-US" sz="2800" dirty="0">
                <a:latin typeface="Times New Roman"/>
              </a:rPr>
              <a:t>(6 of 9)</a:t>
            </a:r>
          </a:p>
        </p:txBody>
      </p:sp>
      <p:sp>
        <p:nvSpPr>
          <p:cNvPr id="4" name="Content Placeholder 3"/>
          <p:cNvSpPr>
            <a:spLocks noGrp="1"/>
          </p:cNvSpPr>
          <p:nvPr>
            <p:ph idx="1"/>
          </p:nvPr>
        </p:nvSpPr>
        <p:spPr>
          <a:xfrm>
            <a:off x="457200" y="1600201"/>
            <a:ext cx="8229600" cy="1384995"/>
          </a:xfrm>
        </p:spPr>
        <p:txBody>
          <a:bodyPr>
            <a:spAutoFit/>
          </a:bodyPr>
          <a:lstStyle/>
          <a:p>
            <a:r>
              <a:rPr lang="en-US" b="1" dirty="0"/>
              <a:t>Baroreceptor reflexes (cont.)</a:t>
            </a:r>
            <a:endParaRPr lang="en-US" dirty="0"/>
          </a:p>
          <a:p>
            <a:pPr marL="1371600" lvl="2" indent="-457200">
              <a:buFont typeface="+mj-lt"/>
              <a:buAutoNum type="arabicPeriod" startAt="2"/>
            </a:pPr>
            <a:r>
              <a:rPr lang="en-US" dirty="0"/>
              <a:t> </a:t>
            </a:r>
            <a:r>
              <a:rPr lang="en-US" b="1" dirty="0"/>
              <a:t>Decreased cardiac output</a:t>
            </a:r>
            <a:r>
              <a:rPr lang="en-US" dirty="0"/>
              <a:t>: impulses to cardiac centers inhibit sympathetic activity and stimulate parasympathetic</a:t>
            </a:r>
          </a:p>
          <a:p>
            <a:pPr lvl="3"/>
            <a:r>
              <a:rPr lang="en-US" dirty="0"/>
              <a:t>Reduces heart rate and contractility; </a:t>
            </a:r>
            <a:r>
              <a:rPr lang="en-US" dirty="0">
                <a:latin typeface="Times New Roman" panose="02020603050405020304" pitchFamily="18" charset="0"/>
                <a:cs typeface="Times New Roman" panose="02020603050405020304" pitchFamily="18" charset="0"/>
              </a:rPr>
              <a:t>CO</a:t>
            </a:r>
            <a:r>
              <a:rPr lang="en-US" dirty="0"/>
              <a:t> decrease causes decrease in MAP</a:t>
            </a:r>
          </a:p>
        </p:txBody>
      </p:sp>
    </p:spTree>
    <p:extLst>
      <p:ext uri="{BB962C8B-B14F-4D97-AF65-F5344CB8AC3E}">
        <p14:creationId xmlns:p14="http://schemas.microsoft.com/office/powerpoint/2010/main" val="383329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686800" cy="954107"/>
          </a:xfrm>
        </p:spPr>
        <p:txBody>
          <a:bodyPr wrap="square">
            <a:spAutoFit/>
          </a:bodyPr>
          <a:lstStyle/>
          <a:p>
            <a:r>
              <a:rPr lang="en-US" dirty="0">
                <a:latin typeface="Times New Roman"/>
              </a:rPr>
              <a:t>Short-Term Regulation: Neural Controls </a:t>
            </a:r>
            <a:br>
              <a:rPr lang="en-US" dirty="0">
                <a:latin typeface="Times New Roman"/>
              </a:rPr>
            </a:br>
            <a:r>
              <a:rPr lang="en-US" sz="2800" dirty="0">
                <a:latin typeface="Times New Roman"/>
              </a:rPr>
              <a:t>(7 of 9)</a:t>
            </a:r>
          </a:p>
        </p:txBody>
      </p:sp>
      <p:sp>
        <p:nvSpPr>
          <p:cNvPr id="4" name="Content Placeholder 3"/>
          <p:cNvSpPr>
            <a:spLocks noGrp="1"/>
          </p:cNvSpPr>
          <p:nvPr>
            <p:ph idx="1"/>
          </p:nvPr>
        </p:nvSpPr>
        <p:spPr>
          <a:xfrm>
            <a:off x="457200" y="1600201"/>
            <a:ext cx="8229600" cy="2754600"/>
          </a:xfrm>
        </p:spPr>
        <p:txBody>
          <a:bodyPr>
            <a:spAutoFit/>
          </a:bodyPr>
          <a:lstStyle/>
          <a:p>
            <a:r>
              <a:rPr lang="en-US" b="1" dirty="0"/>
              <a:t>Baroreceptor reflexes (cont.)</a:t>
            </a:r>
            <a:endParaRPr lang="en-US" dirty="0"/>
          </a:p>
          <a:p>
            <a:pPr lvl="1"/>
            <a:r>
              <a:rPr lang="en-US" dirty="0"/>
              <a:t>If MAP is low:</a:t>
            </a:r>
          </a:p>
          <a:p>
            <a:pPr lvl="2"/>
            <a:r>
              <a:rPr lang="en-US" dirty="0">
                <a:sym typeface="Wingdings" charset="0"/>
              </a:rPr>
              <a:t>Reflex vasoconstriction is initiated that increases </a:t>
            </a:r>
            <a:r>
              <a:rPr lang="en-US" dirty="0">
                <a:latin typeface="Times New Roman" panose="02020603050405020304" pitchFamily="18" charset="0"/>
                <a:cs typeface="Times New Roman" panose="02020603050405020304" pitchFamily="18" charset="0"/>
                <a:sym typeface="Wingdings" charset="0"/>
              </a:rPr>
              <a:t>CO</a:t>
            </a:r>
            <a:r>
              <a:rPr lang="en-US" dirty="0">
                <a:sym typeface="Wingdings" charset="0"/>
              </a:rPr>
              <a:t> and blood pressure</a:t>
            </a:r>
          </a:p>
          <a:p>
            <a:pPr lvl="2"/>
            <a:r>
              <a:rPr lang="en-US" dirty="0">
                <a:sym typeface="Wingdings" charset="0"/>
              </a:rPr>
              <a:t>Example: upon standing, </a:t>
            </a:r>
            <a:r>
              <a:rPr lang="en-US" dirty="0">
                <a:latin typeface="Times New Roman" panose="02020603050405020304" pitchFamily="18" charset="0"/>
                <a:cs typeface="Times New Roman" panose="02020603050405020304" pitchFamily="18" charset="0"/>
                <a:sym typeface="Wingdings" charset="0"/>
              </a:rPr>
              <a:t>BP</a:t>
            </a:r>
            <a:r>
              <a:rPr lang="en-US" dirty="0">
                <a:sym typeface="Wingdings" charset="0"/>
              </a:rPr>
              <a:t> falls and triggers:</a:t>
            </a:r>
          </a:p>
          <a:p>
            <a:pPr lvl="3"/>
            <a:r>
              <a:rPr lang="en-US" b="1" dirty="0">
                <a:sym typeface="Wingdings" charset="0"/>
              </a:rPr>
              <a:t>Carotid sinus reflex</a:t>
            </a:r>
            <a:r>
              <a:rPr lang="en-US" dirty="0">
                <a:sym typeface="Wingdings" charset="0"/>
              </a:rPr>
              <a:t>: baroreceptors that monitor </a:t>
            </a:r>
            <a:r>
              <a:rPr lang="en-US" dirty="0">
                <a:latin typeface="Times New Roman" panose="02020603050405020304" pitchFamily="18" charset="0"/>
                <a:cs typeface="Times New Roman" panose="02020603050405020304" pitchFamily="18" charset="0"/>
                <a:sym typeface="Wingdings" charset="0"/>
              </a:rPr>
              <a:t>BP</a:t>
            </a:r>
            <a:r>
              <a:rPr lang="en-US" dirty="0">
                <a:sym typeface="Wingdings" charset="0"/>
              </a:rPr>
              <a:t> to ensure enough blood to brain </a:t>
            </a:r>
          </a:p>
          <a:p>
            <a:pPr lvl="3"/>
            <a:r>
              <a:rPr lang="en-US" b="1" dirty="0">
                <a:sym typeface="Wingdings" charset="0"/>
              </a:rPr>
              <a:t>Aortic reflex </a:t>
            </a:r>
            <a:r>
              <a:rPr lang="en-US" dirty="0">
                <a:sym typeface="Wingdings" charset="0"/>
              </a:rPr>
              <a:t>maintains </a:t>
            </a:r>
            <a:r>
              <a:rPr lang="en-US" dirty="0">
                <a:latin typeface="Times New Roman" panose="02020603050405020304" pitchFamily="18" charset="0"/>
                <a:cs typeface="Times New Roman" panose="02020603050405020304" pitchFamily="18" charset="0"/>
                <a:sym typeface="Wingdings" charset="0"/>
              </a:rPr>
              <a:t>BP</a:t>
            </a:r>
            <a:r>
              <a:rPr lang="en-US" dirty="0">
                <a:sym typeface="Wingdings" charset="0"/>
              </a:rPr>
              <a:t> in systemic circuit</a:t>
            </a:r>
          </a:p>
          <a:p>
            <a:pPr lvl="2"/>
            <a:r>
              <a:rPr lang="en-US" dirty="0"/>
              <a:t>Baroreceptors are ineffective if altered blood pressure is sustained</a:t>
            </a:r>
          </a:p>
          <a:p>
            <a:pPr lvl="3"/>
            <a:r>
              <a:rPr lang="en-US" dirty="0"/>
              <a:t>Become adapted to hypertension, so not triggered by elevated </a:t>
            </a:r>
            <a:r>
              <a:rPr lang="en-US" dirty="0">
                <a:latin typeface="Times New Roman" panose="02020603050405020304" pitchFamily="18" charset="0"/>
                <a:cs typeface="Times New Roman" panose="02020603050405020304" pitchFamily="18" charset="0"/>
              </a:rPr>
              <a:t>BP</a:t>
            </a:r>
            <a:r>
              <a:rPr lang="en-US" dirty="0"/>
              <a:t> levels</a:t>
            </a:r>
          </a:p>
        </p:txBody>
      </p:sp>
    </p:spTree>
    <p:extLst>
      <p:ext uri="{BB962C8B-B14F-4D97-AF65-F5344CB8AC3E}">
        <p14:creationId xmlns:p14="http://schemas.microsoft.com/office/powerpoint/2010/main" val="2744679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This diagram illustrates the process of maintaining blood pressure homeostasis as a seesaw that must remain in balance. When the balance is disturbed by rising or falling blood pressure, the diagram illustrates 5 events that act to restore homeostasis.&#10; - Increasing blood pressure: &#10;  - Step 1: Stimulus: increasing pressure above normal arterial blood pressure range.&#10;- Decreasing blood pressure:&#10;  - Step 1: Stimulus: Falling pressure below normal arterial blood pressure rang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248" y="676656"/>
            <a:ext cx="4416552" cy="53099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581" y="270935"/>
            <a:ext cx="4114419" cy="1969770"/>
          </a:xfrm>
        </p:spPr>
        <p:txBody>
          <a:bodyPr wrap="square">
            <a:spAutoFit/>
          </a:bodyPr>
          <a:lstStyle/>
          <a:p>
            <a:r>
              <a:rPr lang="en-US" sz="3200" dirty="0">
                <a:latin typeface="Times New Roman"/>
              </a:rPr>
              <a:t>Baroreceptor Reflexes that Help Maintain Blood Pressure Homeostasis </a:t>
            </a:r>
            <a:r>
              <a:rPr lang="en-US" sz="2600" dirty="0">
                <a:latin typeface="Times New Roman"/>
              </a:rPr>
              <a:t>(1 of 5)</a:t>
            </a:r>
            <a:endParaRPr lang="en-IN" sz="2600" dirty="0">
              <a:latin typeface="Times New Roman"/>
            </a:endParaRPr>
          </a:p>
        </p:txBody>
      </p:sp>
      <p:sp>
        <p:nvSpPr>
          <p:cNvPr id="4" name="Content Placeholder 3"/>
          <p:cNvSpPr>
            <a:spLocks noGrp="1"/>
          </p:cNvSpPr>
          <p:nvPr>
            <p:ph sz="quarter" idx="13"/>
          </p:nvPr>
        </p:nvSpPr>
        <p:spPr>
          <a:xfrm>
            <a:off x="457200" y="6045201"/>
            <a:ext cx="8686800" cy="246221"/>
          </a:xfrm>
        </p:spPr>
        <p:txBody>
          <a:bodyPr/>
          <a:lstStyle/>
          <a:p>
            <a:r>
              <a:rPr lang="en-US" b="1" dirty="0">
                <a:solidFill>
                  <a:srgbClr val="007FA3"/>
                </a:solidFill>
              </a:rPr>
              <a:t>Figure 19.11 </a:t>
            </a:r>
            <a:r>
              <a:rPr lang="en-US" dirty="0"/>
              <a:t>Baroreceptor reflexes that help maintain blood pressure homeostasis.</a:t>
            </a:r>
          </a:p>
        </p:txBody>
      </p:sp>
    </p:spTree>
    <p:extLst>
      <p:ext uri="{BB962C8B-B14F-4D97-AF65-F5344CB8AC3E}">
        <p14:creationId xmlns:p14="http://schemas.microsoft.com/office/powerpoint/2010/main" val="1341420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his diagram illustrates the process of maintaining blood pressure homeostasis as a seesaw that must remain in balance. When the balance is disturbed by rising or falling blood pressure, the diagram illustrates 5 events that act to restore homeostasis.&#10; - Increasing blood pressure: &#10;  - Step 1: Stimulus: increasing pressure above normal arterial blood pressure range.&#10;  - Step 2: Baroreceptors in carotid sinuses and aortic arch are stimulated.&#10;- Decreasing blood pressure:&#10;  - Step 1: Stimulus: Falling pressure below normal arterial blood pressure range.&#10;  - Step 2: Baroreceptors in the carotid sinuses and aortic arch are inhibi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9" y="677332"/>
            <a:ext cx="4416552" cy="530991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457200" y="6044514"/>
            <a:ext cx="8686800" cy="246221"/>
          </a:xfrm>
        </p:spPr>
        <p:txBody>
          <a:bodyPr/>
          <a:lstStyle/>
          <a:p>
            <a:r>
              <a:rPr lang="en-US" b="1" dirty="0">
                <a:solidFill>
                  <a:srgbClr val="007FA3"/>
                </a:solidFill>
              </a:rPr>
              <a:t>Figure 19.11 </a:t>
            </a:r>
            <a:r>
              <a:rPr lang="en-US" dirty="0"/>
              <a:t>Baroreceptor reflexes that help maintain blood pressure homeostasis.</a:t>
            </a:r>
          </a:p>
        </p:txBody>
      </p:sp>
      <p:sp>
        <p:nvSpPr>
          <p:cNvPr id="6" name="Title 2"/>
          <p:cNvSpPr>
            <a:spLocks noGrp="1"/>
          </p:cNvSpPr>
          <p:nvPr>
            <p:ph type="title"/>
          </p:nvPr>
        </p:nvSpPr>
        <p:spPr>
          <a:xfrm>
            <a:off x="457581" y="270935"/>
            <a:ext cx="4114419" cy="1969770"/>
          </a:xfrm>
        </p:spPr>
        <p:txBody>
          <a:bodyPr wrap="square">
            <a:spAutoFit/>
          </a:bodyPr>
          <a:lstStyle/>
          <a:p>
            <a:r>
              <a:rPr lang="en-US" sz="3200" dirty="0">
                <a:latin typeface="Times New Roman"/>
              </a:rPr>
              <a:t>Baroreceptor Reflexes that Help Maintain Blood Pressure Homeostasis </a:t>
            </a:r>
            <a:r>
              <a:rPr lang="en-US" sz="2600" dirty="0">
                <a:latin typeface="Times New Roman"/>
              </a:rPr>
              <a:t>(2 of 5)</a:t>
            </a:r>
            <a:endParaRPr lang="en-IN" sz="2600" dirty="0">
              <a:latin typeface="Times New Roman"/>
            </a:endParaRPr>
          </a:p>
        </p:txBody>
      </p:sp>
    </p:spTree>
    <p:extLst>
      <p:ext uri="{BB962C8B-B14F-4D97-AF65-F5344CB8AC3E}">
        <p14:creationId xmlns:p14="http://schemas.microsoft.com/office/powerpoint/2010/main" val="220840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3888"/>
            <a:ext cx="8229600" cy="523220"/>
          </a:xfrm>
        </p:spPr>
        <p:txBody>
          <a:bodyPr>
            <a:spAutoFit/>
          </a:bodyPr>
          <a:lstStyle/>
          <a:p>
            <a:pPr marL="0" indent="0"/>
            <a:r>
              <a:rPr lang="en-US" dirty="0">
                <a:latin typeface="Times New Roman"/>
              </a:rPr>
              <a:t>Definition of Terms </a:t>
            </a:r>
            <a:r>
              <a:rPr lang="en-US" sz="2800" dirty="0">
                <a:latin typeface="Times New Roman"/>
              </a:rPr>
              <a:t>(1 of 6)</a:t>
            </a:r>
          </a:p>
        </p:txBody>
      </p:sp>
      <p:sp>
        <p:nvSpPr>
          <p:cNvPr id="4" name="Content Placeholder 3"/>
          <p:cNvSpPr>
            <a:spLocks noGrp="1"/>
          </p:cNvSpPr>
          <p:nvPr>
            <p:ph idx="1"/>
          </p:nvPr>
        </p:nvSpPr>
        <p:spPr>
          <a:xfrm>
            <a:off x="457200" y="1600201"/>
            <a:ext cx="8229600" cy="1631216"/>
          </a:xfrm>
        </p:spPr>
        <p:txBody>
          <a:bodyPr>
            <a:spAutoFit/>
          </a:bodyPr>
          <a:lstStyle/>
          <a:p>
            <a:r>
              <a:rPr lang="en-US" b="1" dirty="0"/>
              <a:t>Blood flow</a:t>
            </a:r>
            <a:r>
              <a:rPr lang="en-US" dirty="0"/>
              <a:t>: volume of blood flowing through vessel, organ, or entire circulation in given period</a:t>
            </a:r>
          </a:p>
          <a:p>
            <a:pPr lvl="1"/>
            <a:r>
              <a:rPr lang="en-US" dirty="0"/>
              <a:t>Measured in ml/min, it is equivalent to cardiac output </a:t>
            </a:r>
            <a:r>
              <a:rPr lang="en-US" dirty="0">
                <a:latin typeface="Times New Roman" panose="02020603050405020304" pitchFamily="18" charset="0"/>
                <a:cs typeface="Times New Roman" panose="02020603050405020304" pitchFamily="18" charset="0"/>
              </a:rPr>
              <a:t>(CO)</a:t>
            </a:r>
            <a:r>
              <a:rPr lang="en-US" dirty="0"/>
              <a:t> for entire vascular system</a:t>
            </a:r>
          </a:p>
          <a:p>
            <a:pPr lvl="1"/>
            <a:r>
              <a:rPr lang="en-US" dirty="0"/>
              <a:t>Overall is relatively constant when at rest, but at any given moment, varies at individual organ level, based on needs</a:t>
            </a:r>
          </a:p>
        </p:txBody>
      </p:sp>
    </p:spTree>
    <p:extLst>
      <p:ext uri="{BB962C8B-B14F-4D97-AF65-F5344CB8AC3E}">
        <p14:creationId xmlns:p14="http://schemas.microsoft.com/office/powerpoint/2010/main" val="4100833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is diagram illustrates the process of maintaining blood pressure homeostasis as a seesaw that must remain in balance. When the balance is disturbed by rising or falling blood pressure, the diagram illustrates 5 events that act to restore homeostasis.&#10; - Increasing blood pressure: &#10;  - Step 1: Stimulus: increasing pressure above normal arterial blood pressure range.&#10;  - Step 2: Baroreceptors in carotid sinuses and aortic arch are stimulated.&#10;  - Step 3: Increasing impulses from baroreceptors stimulate the cardioinhibitory center     (and inhibit the cardioacceleratory center), and also inhibit the vasomotor center.&#10;- Decreasing blood pressure:&#10;  - Step 1: Stimulus: Falling pressure below normal arterial blood pressure range.&#10;  - Step 2: Baroreceptors in the carotid sinuses and aortic arch are inhibited.&#10;  - Step 3: Decreasing impulses from baroreceptors activate the cardioacceleratory center     (and inhibit the cardioinhibitory center), and also stimulate the vasomotor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677332"/>
            <a:ext cx="4419600" cy="531357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457200" y="6044511"/>
            <a:ext cx="8686800" cy="246221"/>
          </a:xfrm>
        </p:spPr>
        <p:txBody>
          <a:bodyPr/>
          <a:lstStyle/>
          <a:p>
            <a:r>
              <a:rPr lang="en-US" b="1" dirty="0">
                <a:solidFill>
                  <a:srgbClr val="007FA3"/>
                </a:solidFill>
              </a:rPr>
              <a:t>Figure 19.11 </a:t>
            </a:r>
            <a:r>
              <a:rPr lang="en-US" dirty="0"/>
              <a:t>Baroreceptor reflexes that help maintain blood pressure homeostasis.</a:t>
            </a:r>
          </a:p>
        </p:txBody>
      </p:sp>
      <p:sp>
        <p:nvSpPr>
          <p:cNvPr id="6" name="Title 2"/>
          <p:cNvSpPr>
            <a:spLocks noGrp="1"/>
          </p:cNvSpPr>
          <p:nvPr>
            <p:ph type="title"/>
          </p:nvPr>
        </p:nvSpPr>
        <p:spPr>
          <a:xfrm>
            <a:off x="457581" y="270935"/>
            <a:ext cx="4114419" cy="1969770"/>
          </a:xfrm>
        </p:spPr>
        <p:txBody>
          <a:bodyPr wrap="square">
            <a:spAutoFit/>
          </a:bodyPr>
          <a:lstStyle/>
          <a:p>
            <a:r>
              <a:rPr lang="en-US" sz="3200" dirty="0">
                <a:latin typeface="Times New Roman"/>
              </a:rPr>
              <a:t>Baroreceptor Reflexes that Help Maintain Blood Pressure Homeostasis </a:t>
            </a:r>
            <a:r>
              <a:rPr lang="en-US" sz="2600" dirty="0">
                <a:latin typeface="Times New Roman"/>
              </a:rPr>
              <a:t>(3 of 5)</a:t>
            </a:r>
            <a:endParaRPr lang="en-IN" sz="2600" dirty="0">
              <a:latin typeface="Times New Roman"/>
            </a:endParaRPr>
          </a:p>
        </p:txBody>
      </p:sp>
    </p:spTree>
    <p:extLst>
      <p:ext uri="{BB962C8B-B14F-4D97-AF65-F5344CB8AC3E}">
        <p14:creationId xmlns:p14="http://schemas.microsoft.com/office/powerpoint/2010/main" val="1251404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This diagram illustrates the process of maintaining blood pressure homeostasis as a seesaw that must remain in balance. When the balance is disturbed by rising or falling blood pressure, the diagram illustrates 5 events that act to restore homeostasis.&#10; - Increasing blood pressure: &#10;  - Step 1: Stimulus: increasing pressure above normal arterial blood pressure range.&#10;  - Step 2: Baroreceptors in carotid sinuses and aortic arch are stimulated.&#10;  - Step 3: Increasing impulses from baroreceptors stimulate the cardioinhibitory center     (and inhibit the cardioacceleratory center), and also inhibit the vasomotor center.&#10;  - Step 4a: Decreasing sympathetic impulses to heart lower heart rate, contractility, and     cardiac output. &#10;  - Step 4b:  At the same time, decreasing rate of vasomotor impulses allows vasodilation,    which decreases total peripheral resistance.&#10;- Decreasing blood pressure:&#10;  - Step 1: Stimulus: Falling pressure below normal arterial blood pressure range.&#10;  - Step 2: Baroreceptors in the carotid sinuses and aortic arch are inhibited.&#10;  - Step 3: Decreasing impulses from baroreceptors activate the cardioacceleratory center     (and inhibit the cardioinhibitory center), and also stimulate the vasomotor center.&#10;  - Step 4a: Increasing sympathetic impulses to the heart raise the heart rate, contractility,     and cardiac output. &#10;  - Step 4b:  At the same time, vasomotor fibers stimulate vasoconstriction, which      increases total peripheral resist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6" y="677331"/>
            <a:ext cx="4420108" cy="531418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457200" y="6044511"/>
            <a:ext cx="8686800" cy="246221"/>
          </a:xfrm>
        </p:spPr>
        <p:txBody>
          <a:bodyPr/>
          <a:lstStyle/>
          <a:p>
            <a:r>
              <a:rPr lang="en-US" b="1" dirty="0">
                <a:solidFill>
                  <a:srgbClr val="007FA3"/>
                </a:solidFill>
              </a:rPr>
              <a:t>Figure 19.11 </a:t>
            </a:r>
            <a:r>
              <a:rPr lang="en-US" dirty="0"/>
              <a:t>Baroreceptor reflexes that help maintain blood pressure homeostasis.</a:t>
            </a:r>
          </a:p>
        </p:txBody>
      </p:sp>
      <p:sp>
        <p:nvSpPr>
          <p:cNvPr id="6" name="Title 2"/>
          <p:cNvSpPr>
            <a:spLocks noGrp="1"/>
          </p:cNvSpPr>
          <p:nvPr>
            <p:ph type="title"/>
          </p:nvPr>
        </p:nvSpPr>
        <p:spPr>
          <a:xfrm>
            <a:off x="457581" y="270935"/>
            <a:ext cx="4114419" cy="1969770"/>
          </a:xfrm>
        </p:spPr>
        <p:txBody>
          <a:bodyPr wrap="square">
            <a:spAutoFit/>
          </a:bodyPr>
          <a:lstStyle/>
          <a:p>
            <a:r>
              <a:rPr lang="en-US" sz="3200" dirty="0">
                <a:latin typeface="Times New Roman"/>
              </a:rPr>
              <a:t>Baroreceptor Reflexes that Help Maintain Blood Pressure Homeostasis </a:t>
            </a:r>
            <a:r>
              <a:rPr lang="en-US" sz="2600" dirty="0">
                <a:latin typeface="Times New Roman"/>
              </a:rPr>
              <a:t>(4 of 5)</a:t>
            </a:r>
            <a:endParaRPr lang="en-IN" sz="2600" dirty="0">
              <a:latin typeface="Times New Roman"/>
            </a:endParaRPr>
          </a:p>
        </p:txBody>
      </p:sp>
    </p:spTree>
    <p:extLst>
      <p:ext uri="{BB962C8B-B14F-4D97-AF65-F5344CB8AC3E}">
        <p14:creationId xmlns:p14="http://schemas.microsoft.com/office/powerpoint/2010/main" val="607912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his diagram illustrates the process of maintaining blood pressure homeostasis as a seesaw that must remain in balance. When the balance is disturbed by rising or falling blood pressure, the diagram illustrates 5 events that act to restore homeostasis.&#10; - Increasing blood pressure: &#10;  - Step 1: Stimulus: increasing pressure above normal arterial blood pressure range.&#10;  - Step 2: Baroreceptors in carotid sinuses and aortic arch are stimulated.&#10;  - Step 3: Increasing impulses from baroreceptors stimulate the cardioinhibitory center     (and inhibit the cardioacceleratory center), and also inhibit the vasomotor center.&#10;  - Step 4a: Decreasing sympathetic impulses to heart lower heart rate, contractility, and     cardiac output. &#10;  - Step 4b:  At the same time, decreasing rate of vasomotor impulses allows vasodilation,    which decreases total peripheral resistance.&#10;  - Step 5: Decreasing cardiac output and decreasing total peripheral resistance return     blood pressure to its homeostatic range. Balance is restored.&#10; - Decreasing blood pressure:&#10;  - Step 1: Stimulus: Falling pressure below normal arterial blood pressure range.&#10;  - Step 2: Baroreceptors in the carotid sinuses and aortic arch are inhibited.&#10;  - Step 3: Decreasing impulses from baroreceptors activate the cardioacceleratory center     (and inhibit the cardioinhibitory center), and also stimulate the vasomotor center.&#10;  - Step 4a: Increasing sympathetic impulses to the heart raise the heart rate, contractility,     and cardiac output. &#10;  - Step 4b:  At the same time, vasomotor fibers stimulate vasoconstriction, which      increases total peripheral resistance.&#10;  - Step 5: Increasing cardiac output and increasing total peripheral resistance return     blood pressure to its homeostatic range. Balance is restored."/>
          <p:cNvPicPr>
            <a:picLocks noChangeAspect="1" noChangeArrowheads="1"/>
          </p:cNvPicPr>
          <p:nvPr/>
        </p:nvPicPr>
        <p:blipFill rotWithShape="1">
          <a:blip r:embed="rId3">
            <a:extLst>
              <a:ext uri="{28A0092B-C50C-407E-A947-70E740481C1C}">
                <a14:useLocalDpi xmlns:a14="http://schemas.microsoft.com/office/drawing/2010/main" val="0"/>
              </a:ext>
            </a:extLst>
          </a:blip>
          <a:srcRect b="2561"/>
          <a:stretch/>
        </p:blipFill>
        <p:spPr bwMode="auto">
          <a:xfrm>
            <a:off x="4268679" y="687052"/>
            <a:ext cx="4429354" cy="525394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457200" y="6044514"/>
            <a:ext cx="8686800" cy="246221"/>
          </a:xfrm>
        </p:spPr>
        <p:txBody>
          <a:bodyPr/>
          <a:lstStyle/>
          <a:p>
            <a:r>
              <a:rPr lang="en-US" b="1" dirty="0">
                <a:solidFill>
                  <a:srgbClr val="007FA3"/>
                </a:solidFill>
              </a:rPr>
              <a:t>Figure 19.11 </a:t>
            </a:r>
            <a:r>
              <a:rPr lang="en-US" dirty="0"/>
              <a:t>Baroreceptor reflexes that help maintain blood pressure homeostasis.</a:t>
            </a:r>
          </a:p>
        </p:txBody>
      </p:sp>
      <p:sp>
        <p:nvSpPr>
          <p:cNvPr id="6" name="Title 2"/>
          <p:cNvSpPr>
            <a:spLocks noGrp="1"/>
          </p:cNvSpPr>
          <p:nvPr>
            <p:ph type="title"/>
          </p:nvPr>
        </p:nvSpPr>
        <p:spPr>
          <a:xfrm>
            <a:off x="457581" y="270935"/>
            <a:ext cx="4114419" cy="1969770"/>
          </a:xfrm>
        </p:spPr>
        <p:txBody>
          <a:bodyPr wrap="square">
            <a:spAutoFit/>
          </a:bodyPr>
          <a:lstStyle/>
          <a:p>
            <a:r>
              <a:rPr lang="en-US" sz="3200" dirty="0">
                <a:latin typeface="Times New Roman"/>
              </a:rPr>
              <a:t>Baroreceptor Reflexes that Help Maintain Blood Pressure Homeostasis </a:t>
            </a:r>
            <a:r>
              <a:rPr lang="en-US" sz="2600" dirty="0">
                <a:latin typeface="Times New Roman"/>
              </a:rPr>
              <a:t>(5 of 5)</a:t>
            </a:r>
            <a:endParaRPr lang="en-IN" sz="2600" dirty="0">
              <a:latin typeface="Times New Roman"/>
            </a:endParaRPr>
          </a:p>
        </p:txBody>
      </p:sp>
    </p:spTree>
    <p:extLst>
      <p:ext uri="{BB962C8B-B14F-4D97-AF65-F5344CB8AC3E}">
        <p14:creationId xmlns:p14="http://schemas.microsoft.com/office/powerpoint/2010/main" val="3992756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534400" cy="954107"/>
          </a:xfrm>
        </p:spPr>
        <p:txBody>
          <a:bodyPr wrap="square">
            <a:spAutoFit/>
          </a:bodyPr>
          <a:lstStyle/>
          <a:p>
            <a:r>
              <a:rPr lang="en-US" dirty="0">
                <a:latin typeface="Times New Roman"/>
              </a:rPr>
              <a:t>Short-Term Regulation: Neural Controls </a:t>
            </a:r>
            <a:br>
              <a:rPr lang="en-US" dirty="0">
                <a:latin typeface="Times New Roman"/>
              </a:rPr>
            </a:br>
            <a:r>
              <a:rPr lang="en-US" sz="2800" dirty="0">
                <a:latin typeface="Times New Roman"/>
              </a:rPr>
              <a:t>(8 of 9)</a:t>
            </a:r>
          </a:p>
        </p:txBody>
      </p:sp>
      <p:sp>
        <p:nvSpPr>
          <p:cNvPr id="4" name="Content Placeholder 3"/>
          <p:cNvSpPr>
            <a:spLocks noGrp="1"/>
          </p:cNvSpPr>
          <p:nvPr>
            <p:ph idx="1"/>
          </p:nvPr>
        </p:nvSpPr>
        <p:spPr>
          <a:xfrm>
            <a:off x="457200" y="1600201"/>
            <a:ext cx="8229600" cy="1538883"/>
          </a:xfrm>
        </p:spPr>
        <p:txBody>
          <a:bodyPr>
            <a:spAutoFit/>
          </a:bodyPr>
          <a:lstStyle/>
          <a:p>
            <a:r>
              <a:rPr lang="en-US" b="1" dirty="0"/>
              <a:t>Chemoreceptor reflexes</a:t>
            </a:r>
          </a:p>
          <a:p>
            <a:pPr lvl="1"/>
            <a:r>
              <a:rPr lang="en-US" dirty="0"/>
              <a:t>Aortic arch and large arteries of neck detect increase in </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2</a:t>
            </a:r>
            <a:r>
              <a:rPr lang="en-US" dirty="0"/>
              <a:t>, or drop in </a:t>
            </a:r>
            <a:r>
              <a:rPr lang="en-US" dirty="0">
                <a:latin typeface="Times New Roman" panose="02020603050405020304" pitchFamily="18" charset="0"/>
                <a:cs typeface="Times New Roman" panose="02020603050405020304" pitchFamily="18" charset="0"/>
              </a:rPr>
              <a:t>pH</a:t>
            </a:r>
            <a:r>
              <a:rPr lang="en-US" dirty="0"/>
              <a:t> or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p>
          <a:p>
            <a:pPr lvl="1"/>
            <a:r>
              <a:rPr lang="en-US" dirty="0"/>
              <a:t>Cause increased blood pressure by:</a:t>
            </a:r>
          </a:p>
          <a:p>
            <a:pPr lvl="2"/>
            <a:r>
              <a:rPr lang="en-US" dirty="0"/>
              <a:t>Signaling cardioacceleratory center </a:t>
            </a:r>
            <a:r>
              <a:rPr lang="en-US" dirty="0">
                <a:sym typeface="Wingdings" charset="0"/>
              </a:rPr>
              <a:t>to increase </a:t>
            </a:r>
            <a:r>
              <a:rPr lang="en-US" dirty="0">
                <a:latin typeface="Times New Roman" panose="02020603050405020304" pitchFamily="18" charset="0"/>
                <a:cs typeface="Times New Roman" panose="02020603050405020304" pitchFamily="18" charset="0"/>
                <a:sym typeface="Wingdings" charset="0"/>
              </a:rPr>
              <a:t>CO</a:t>
            </a:r>
          </a:p>
          <a:p>
            <a:pPr lvl="2"/>
            <a:r>
              <a:rPr lang="en-US" dirty="0">
                <a:sym typeface="Wingdings" charset="0"/>
              </a:rPr>
              <a:t>Signaling vasomotor center to increase vasoconstriction</a:t>
            </a:r>
            <a:endParaRPr lang="en-US" dirty="0"/>
          </a:p>
        </p:txBody>
      </p:sp>
    </p:spTree>
    <p:extLst>
      <p:ext uri="{BB962C8B-B14F-4D97-AF65-F5344CB8AC3E}">
        <p14:creationId xmlns:p14="http://schemas.microsoft.com/office/powerpoint/2010/main" val="402274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610600" cy="954107"/>
          </a:xfrm>
        </p:spPr>
        <p:txBody>
          <a:bodyPr wrap="square">
            <a:spAutoFit/>
          </a:bodyPr>
          <a:lstStyle/>
          <a:p>
            <a:r>
              <a:rPr lang="en-US" dirty="0">
                <a:latin typeface="Times New Roman"/>
              </a:rPr>
              <a:t>Short-Term Regulation: Neural Controls </a:t>
            </a:r>
            <a:br>
              <a:rPr lang="en-US" dirty="0">
                <a:latin typeface="Times New Roman"/>
              </a:rPr>
            </a:br>
            <a:r>
              <a:rPr lang="en-US" sz="2800" dirty="0">
                <a:latin typeface="Times New Roman"/>
              </a:rPr>
              <a:t>(9 of 9)</a:t>
            </a:r>
          </a:p>
        </p:txBody>
      </p:sp>
      <p:sp>
        <p:nvSpPr>
          <p:cNvPr id="4" name="Content Placeholder 3"/>
          <p:cNvSpPr>
            <a:spLocks noGrp="1"/>
          </p:cNvSpPr>
          <p:nvPr>
            <p:ph idx="1"/>
          </p:nvPr>
        </p:nvSpPr>
        <p:spPr>
          <a:xfrm>
            <a:off x="457200" y="1600201"/>
            <a:ext cx="8229600" cy="2031325"/>
          </a:xfrm>
        </p:spPr>
        <p:txBody>
          <a:bodyPr>
            <a:spAutoFit/>
          </a:bodyPr>
          <a:lstStyle/>
          <a:p>
            <a:r>
              <a:rPr lang="en-US" b="1" dirty="0"/>
              <a:t>Influence of higher brain centers</a:t>
            </a:r>
          </a:p>
          <a:p>
            <a:pPr lvl="1"/>
            <a:r>
              <a:rPr lang="en-US" dirty="0"/>
              <a:t>Reflexes that regulate BP are found in medulla</a:t>
            </a:r>
          </a:p>
          <a:p>
            <a:pPr lvl="1"/>
            <a:r>
              <a:rPr lang="en-US" dirty="0"/>
              <a:t>Hypothalamus and cerebral cortex can modify arterial pressure via relays to medulla</a:t>
            </a:r>
          </a:p>
          <a:p>
            <a:pPr lvl="1"/>
            <a:r>
              <a:rPr lang="en-US" dirty="0"/>
              <a:t>Hypothalamus increases blood pressure during stress</a:t>
            </a:r>
          </a:p>
          <a:p>
            <a:pPr lvl="1"/>
            <a:r>
              <a:rPr lang="en-US" dirty="0"/>
              <a:t>Hypothalamus mediates redistribution of blood flow during exercise and changes in body temperature</a:t>
            </a:r>
          </a:p>
        </p:txBody>
      </p:sp>
    </p:spTree>
    <p:extLst>
      <p:ext uri="{BB962C8B-B14F-4D97-AF65-F5344CB8AC3E}">
        <p14:creationId xmlns:p14="http://schemas.microsoft.com/office/powerpoint/2010/main" val="151341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534400" cy="523220"/>
          </a:xfrm>
        </p:spPr>
        <p:txBody>
          <a:bodyPr wrap="square">
            <a:spAutoFit/>
          </a:bodyPr>
          <a:lstStyle/>
          <a:p>
            <a:r>
              <a:rPr lang="en-US" dirty="0">
                <a:latin typeface="Times New Roman"/>
              </a:rPr>
              <a:t>Short-Term Mechanisms: Hormonal Controls</a:t>
            </a:r>
            <a:endParaRPr lang="en-US" b="0" kern="0" dirty="0">
              <a:latin typeface="Times New Roman"/>
            </a:endParaRPr>
          </a:p>
        </p:txBody>
      </p:sp>
      <p:sp>
        <p:nvSpPr>
          <p:cNvPr id="4" name="Content Placeholder 3"/>
          <p:cNvSpPr>
            <a:spLocks noGrp="1"/>
          </p:cNvSpPr>
          <p:nvPr>
            <p:ph idx="1"/>
          </p:nvPr>
        </p:nvSpPr>
        <p:spPr>
          <a:xfrm>
            <a:off x="457200" y="1600201"/>
            <a:ext cx="8534400" cy="3139321"/>
          </a:xfrm>
        </p:spPr>
        <p:txBody>
          <a:bodyPr wrap="square">
            <a:spAutoFit/>
          </a:bodyPr>
          <a:lstStyle/>
          <a:p>
            <a:r>
              <a:rPr lang="en-US" dirty="0"/>
              <a:t>Hormones regulate BP in short term via changes in peripheral resistance or long term via changes in blood volume</a:t>
            </a:r>
          </a:p>
          <a:p>
            <a:r>
              <a:rPr lang="en-US" b="1" dirty="0"/>
              <a:t>Adrenal medulla hormones</a:t>
            </a:r>
          </a:p>
          <a:p>
            <a:pPr lvl="1"/>
            <a:r>
              <a:rPr lang="en-US" b="1" dirty="0"/>
              <a:t>Epinephrine</a:t>
            </a:r>
            <a:r>
              <a:rPr lang="en-US" dirty="0"/>
              <a:t> and </a:t>
            </a:r>
            <a:r>
              <a:rPr lang="en-US" b="1" dirty="0"/>
              <a:t>norepinephrine</a:t>
            </a:r>
            <a:r>
              <a:rPr lang="en-US" dirty="0"/>
              <a:t> from adrenal gland </a:t>
            </a:r>
            <a:r>
              <a:rPr lang="en-US" dirty="0">
                <a:sym typeface="Wingdings" charset="0"/>
              </a:rPr>
              <a:t>increase CO and vasoconstriction</a:t>
            </a:r>
          </a:p>
          <a:p>
            <a:r>
              <a:rPr lang="en-US" b="1" dirty="0">
                <a:sym typeface="Wingdings" charset="0"/>
              </a:rPr>
              <a:t>Angiotensin II</a:t>
            </a:r>
            <a:r>
              <a:rPr lang="en-US" dirty="0">
                <a:sym typeface="Wingdings" charset="0"/>
              </a:rPr>
              <a:t> stimulates vasoconstriction</a:t>
            </a:r>
          </a:p>
          <a:p>
            <a:r>
              <a:rPr lang="en-US" b="1" dirty="0">
                <a:sym typeface="Wingdings" charset="0"/>
              </a:rPr>
              <a:t>ADH</a:t>
            </a:r>
            <a:r>
              <a:rPr lang="en-US" dirty="0">
                <a:sym typeface="Wingdings" charset="0"/>
              </a:rPr>
              <a:t>: high levels can cause vasoconstriction</a:t>
            </a:r>
          </a:p>
          <a:p>
            <a:r>
              <a:rPr lang="en-US" b="1" dirty="0"/>
              <a:t>Atrial natriuretic peptide </a:t>
            </a:r>
            <a:r>
              <a:rPr lang="en-US" dirty="0"/>
              <a:t>decreases BP by antagonizing aldosterone, causing decreased blood volume</a:t>
            </a:r>
          </a:p>
        </p:txBody>
      </p:sp>
    </p:spTree>
    <p:extLst>
      <p:ext uri="{BB962C8B-B14F-4D97-AF65-F5344CB8AC3E}">
        <p14:creationId xmlns:p14="http://schemas.microsoft.com/office/powerpoint/2010/main" val="2484380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spAutoFit/>
          </a:bodyPr>
          <a:lstStyle/>
          <a:p>
            <a:r>
              <a:rPr lang="en-IN" dirty="0">
                <a:latin typeface="Times New Roman"/>
              </a:rPr>
              <a:t>Table 19.2 </a:t>
            </a:r>
            <a:r>
              <a:rPr lang="en-US" dirty="0">
                <a:latin typeface="Times New Roman"/>
              </a:rPr>
              <a:t>Effects of Selected Hormones on Blood Pressure</a:t>
            </a:r>
            <a:endParaRPr lang="en-IN" dirty="0">
              <a:latin typeface="Times New Roman"/>
            </a:endParaRPr>
          </a:p>
        </p:txBody>
      </p:sp>
      <p:pic>
        <p:nvPicPr>
          <p:cNvPr id="2" name="Picture 1" descr="  Table 19.2.Epinephrine and norepinephrine (N E) increase B P. Variables affected are increased C O (H R and contractility) in the heart (beta subscript 1 receptors) and increased total peripheral resistance (vasoconstriction) in the arterioles (alpha receptors). Angiotensin 2 increases B P. Variable affected is increased total peripheral resistance (vasoconstriction) in arterioles. Antidiuretic hormone (A D H) increases B P. Variables affected are increased total peripheral resistance (vasoconstriction) in arterioles and increased blood volume (decreased water loss) in kidney tubule cells. Aldosterone increases B P. Variable affected is increased blood volume (decreased salt and water loss) in kidney tubule cells. Atrial natriuretic peptide (A N P) decreases B P. Variables affected are decreased blood volume (increased salt and water loss) and decreased total peripheral resistance (vasoconstriction) in arteriol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73" y="2514600"/>
            <a:ext cx="8022336" cy="2328672"/>
          </a:xfrm>
          <a:prstGeom prst="rect">
            <a:avLst/>
          </a:prstGeom>
        </p:spPr>
      </p:pic>
      <p:sp>
        <p:nvSpPr>
          <p:cNvPr id="4" name="Content Placeholder 3"/>
          <p:cNvSpPr>
            <a:spLocks noGrp="1"/>
          </p:cNvSpPr>
          <p:nvPr>
            <p:ph idx="1"/>
          </p:nvPr>
        </p:nvSpPr>
        <p:spPr>
          <a:xfrm>
            <a:off x="457200" y="5952067"/>
            <a:ext cx="8229600" cy="285314"/>
          </a:xfrm>
        </p:spPr>
        <p:txBody>
          <a:bodyPr/>
          <a:lstStyle/>
          <a:p>
            <a:pPr marL="0" indent="0">
              <a:buNone/>
            </a:pPr>
            <a:r>
              <a:rPr lang="en-IN" b="1" dirty="0">
                <a:solidFill>
                  <a:srgbClr val="007FA3"/>
                </a:solidFill>
              </a:rPr>
              <a:t>Table 19.2</a:t>
            </a:r>
            <a:r>
              <a:rPr lang="en-IN" dirty="0">
                <a:latin typeface="Times New Roman"/>
              </a:rPr>
              <a:t> </a:t>
            </a:r>
            <a:r>
              <a:rPr lang="en-US" dirty="0"/>
              <a:t>Effects of Selected Hormones on Blood Pressure</a:t>
            </a:r>
            <a:endParaRPr lang="en-IN" dirty="0"/>
          </a:p>
        </p:txBody>
      </p:sp>
    </p:spTree>
    <p:extLst>
      <p:ext uri="{BB962C8B-B14F-4D97-AF65-F5344CB8AC3E}">
        <p14:creationId xmlns:p14="http://schemas.microsoft.com/office/powerpoint/2010/main" val="2140332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954107"/>
          </a:xfrm>
        </p:spPr>
        <p:txBody>
          <a:bodyPr>
            <a:spAutoFit/>
          </a:bodyPr>
          <a:lstStyle/>
          <a:p>
            <a:r>
              <a:rPr lang="en-US" dirty="0">
                <a:latin typeface="Times New Roman"/>
              </a:rPr>
              <a:t>Long-Term Mechanisms: Renal Regulation </a:t>
            </a:r>
            <a:r>
              <a:rPr lang="en-US" sz="2800" dirty="0">
                <a:latin typeface="Times New Roman"/>
              </a:rPr>
              <a:t>(1 of 4)</a:t>
            </a:r>
          </a:p>
        </p:txBody>
      </p:sp>
      <p:sp>
        <p:nvSpPr>
          <p:cNvPr id="4" name="Content Placeholder 3"/>
          <p:cNvSpPr>
            <a:spLocks noGrp="1"/>
          </p:cNvSpPr>
          <p:nvPr>
            <p:ph idx="1"/>
          </p:nvPr>
        </p:nvSpPr>
        <p:spPr>
          <a:xfrm>
            <a:off x="457200" y="1600201"/>
            <a:ext cx="8229600" cy="2015936"/>
          </a:xfrm>
        </p:spPr>
        <p:txBody>
          <a:bodyPr>
            <a:spAutoFit/>
          </a:bodyPr>
          <a:lstStyle/>
          <a:p>
            <a:r>
              <a:rPr lang="en-US" dirty="0"/>
              <a:t>Baroreceptors quickly adapt to chronic high or low BP so are ineffective for long-term regulation</a:t>
            </a:r>
          </a:p>
          <a:p>
            <a:r>
              <a:rPr lang="en-US" dirty="0"/>
              <a:t>Long-term mechanisms control BP by altering blood volume via kidneys</a:t>
            </a:r>
          </a:p>
          <a:p>
            <a:r>
              <a:rPr lang="en-US" dirty="0"/>
              <a:t>Kidneys regulate arterial blood pressure by:</a:t>
            </a:r>
          </a:p>
          <a:p>
            <a:pPr marL="971550" lvl="1" indent="-514350">
              <a:buFont typeface="+mj-lt"/>
              <a:buAutoNum type="arabicPeriod"/>
            </a:pPr>
            <a:r>
              <a:rPr lang="en-US" dirty="0"/>
              <a:t>Direct renal mechanism </a:t>
            </a:r>
          </a:p>
          <a:p>
            <a:pPr marL="971550" lvl="1" indent="-514350">
              <a:buFont typeface="+mj-lt"/>
              <a:buAutoNum type="arabicPeriod"/>
            </a:pPr>
            <a:r>
              <a:rPr lang="en-US" dirty="0"/>
              <a:t>Indirect renal mechanism (renin-angiotensin-aldosterone)</a:t>
            </a:r>
          </a:p>
        </p:txBody>
      </p:sp>
    </p:spTree>
    <p:extLst>
      <p:ext uri="{BB962C8B-B14F-4D97-AF65-F5344CB8AC3E}">
        <p14:creationId xmlns:p14="http://schemas.microsoft.com/office/powerpoint/2010/main" val="1660065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954107"/>
          </a:xfrm>
        </p:spPr>
        <p:txBody>
          <a:bodyPr>
            <a:spAutoFit/>
          </a:bodyPr>
          <a:lstStyle/>
          <a:p>
            <a:r>
              <a:rPr lang="en-US" dirty="0">
                <a:latin typeface="Times New Roman"/>
              </a:rPr>
              <a:t>Long-Term Mechanisms: Renal Regulation </a:t>
            </a:r>
            <a:r>
              <a:rPr lang="en-US" sz="2800" dirty="0">
                <a:latin typeface="Times New Roman"/>
              </a:rPr>
              <a:t>(2 of 4)</a:t>
            </a:r>
          </a:p>
        </p:txBody>
      </p:sp>
      <p:sp>
        <p:nvSpPr>
          <p:cNvPr id="4" name="Content Placeholder 3"/>
          <p:cNvSpPr>
            <a:spLocks noGrp="1"/>
          </p:cNvSpPr>
          <p:nvPr>
            <p:ph idx="1"/>
          </p:nvPr>
        </p:nvSpPr>
        <p:spPr>
          <a:xfrm>
            <a:off x="457200" y="1600201"/>
            <a:ext cx="8229600" cy="1708160"/>
          </a:xfrm>
        </p:spPr>
        <p:txBody>
          <a:bodyPr>
            <a:spAutoFit/>
          </a:bodyPr>
          <a:lstStyle/>
          <a:p>
            <a:r>
              <a:rPr lang="en-US" b="1" dirty="0"/>
              <a:t>Direct renal mechanism</a:t>
            </a:r>
          </a:p>
          <a:p>
            <a:pPr lvl="1"/>
            <a:r>
              <a:rPr lang="en-US" dirty="0"/>
              <a:t>Alters blood volume independently of hormones</a:t>
            </a:r>
          </a:p>
          <a:p>
            <a:pPr lvl="2"/>
            <a:r>
              <a:rPr lang="en-US" dirty="0"/>
              <a:t>Increased BP or blood volume causes elimination of more urine, thus reducing BP</a:t>
            </a:r>
          </a:p>
          <a:p>
            <a:pPr lvl="2"/>
            <a:r>
              <a:rPr lang="en-US" dirty="0"/>
              <a:t>Decreased BP or blood volume causes kidneys to conserve water, and BP rises</a:t>
            </a:r>
          </a:p>
        </p:txBody>
      </p:sp>
    </p:spTree>
    <p:extLst>
      <p:ext uri="{BB962C8B-B14F-4D97-AF65-F5344CB8AC3E}">
        <p14:creationId xmlns:p14="http://schemas.microsoft.com/office/powerpoint/2010/main" val="679587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309330"/>
            <a:ext cx="3352419" cy="2154436"/>
          </a:xfrm>
        </p:spPr>
        <p:txBody>
          <a:bodyPr wrap="square">
            <a:spAutoFit/>
          </a:bodyPr>
          <a:lstStyle/>
          <a:p>
            <a:r>
              <a:rPr lang="en-US" sz="2800" dirty="0">
                <a:latin typeface="Times New Roman"/>
              </a:rPr>
              <a:t>Direct and Indirect (Hormonal) Mechanisms for Renal Control of Blood Pressure </a:t>
            </a:r>
            <a:r>
              <a:rPr lang="en-US" sz="2200" dirty="0">
                <a:latin typeface="Times New Roman"/>
              </a:rPr>
              <a:t>(1 of 2)</a:t>
            </a:r>
            <a:endParaRPr lang="en-IN" sz="2200" dirty="0">
              <a:latin typeface="Times New Roman"/>
            </a:endParaRPr>
          </a:p>
        </p:txBody>
      </p:sp>
      <p:pic>
        <p:nvPicPr>
          <p:cNvPr id="2" name="Picture 1" descr="Figure is a flowchart showing direct and indirect renal control of blood pressure.&#10;- Direct renal mechanism:&#10;- Arterial pressure decreases&#10;- Filtration by kidneys decreases&#10;- Urine formation decreases&#10;- Blood volume increases&#10;- Mean arterial pressure increases&#10;- Indirect renal mechanism (renin-angiotensin-aldosterone)&#10;- Arterial pressure decreases&#10;- Baroreceptors are inhibited&#10;- Sympathetic nervous system activity is increased&#10;- Renin is released from kidneys to blood&#10;- Renin converts blood angiotensinogen to angiotensin I&#10;- Angiotensin I is converted to angiotensin II by Angiotensin converting enzyme (ACE)&#10;- Angiotensin II effects multiple systems:&#10;- Adrenal cortex is stimulated to secrete aldosterone&#10;- Aldosterone causes kidneys to increase sodium reabsorption&#10;- Leads to increased water reabsorption by kidneys&#10;- Blood volume is increased&#10;- Mean artieral pressure increases&#10;- Posterior pituitary is stimulated to increase release of ADH&#10;- ADH causes increased water reabsorption by kidneys&#10;- Blood volume is increased&#10;- Mean artieral pressure increases&#10;- Hypothalamus is stimulated to increase thirst reflex&#10;- Water intake is increased&#10;- Blood volume is increased&#10;- Mean artieral pressure increases&#10;- Vasoconstriction of arterial system leads to increased total peripheral resistance&#10;- Mean arterial pressure increases&#10;"/>
          <p:cNvPicPr>
            <a:picLocks noChangeAspect="1"/>
          </p:cNvPicPr>
          <p:nvPr/>
        </p:nvPicPr>
        <p:blipFill rotWithShape="1">
          <a:blip r:embed="rId3" cstate="print">
            <a:extLst>
              <a:ext uri="{28A0092B-C50C-407E-A947-70E740481C1C}">
                <a14:useLocalDpi xmlns:a14="http://schemas.microsoft.com/office/drawing/2010/main" val="0"/>
              </a:ext>
            </a:extLst>
          </a:blip>
          <a:srcRect b="2050"/>
          <a:stretch/>
        </p:blipFill>
        <p:spPr>
          <a:xfrm>
            <a:off x="3810001" y="685801"/>
            <a:ext cx="4876800" cy="4430506"/>
          </a:xfrm>
          <a:prstGeom prst="rect">
            <a:avLst/>
          </a:prstGeom>
        </p:spPr>
      </p:pic>
      <p:sp>
        <p:nvSpPr>
          <p:cNvPr id="4" name="Content Placeholder 3"/>
          <p:cNvSpPr>
            <a:spLocks noGrp="1"/>
          </p:cNvSpPr>
          <p:nvPr>
            <p:ph sz="quarter" idx="13"/>
          </p:nvPr>
        </p:nvSpPr>
        <p:spPr>
          <a:xfrm>
            <a:off x="457200" y="5925979"/>
            <a:ext cx="8686800" cy="246221"/>
          </a:xfrm>
        </p:spPr>
        <p:txBody>
          <a:bodyPr/>
          <a:lstStyle/>
          <a:p>
            <a:r>
              <a:rPr lang="en-US" b="1" dirty="0">
                <a:solidFill>
                  <a:srgbClr val="007FA3"/>
                </a:solidFill>
              </a:rPr>
              <a:t>Figure 19.12 </a:t>
            </a:r>
            <a:r>
              <a:rPr lang="en-US" dirty="0"/>
              <a:t>Direct and indirect (hormonal) mechanisms for renal control of blood pressure.</a:t>
            </a:r>
          </a:p>
        </p:txBody>
      </p:sp>
    </p:spTree>
    <p:extLst>
      <p:ext uri="{BB962C8B-B14F-4D97-AF65-F5344CB8AC3E}">
        <p14:creationId xmlns:p14="http://schemas.microsoft.com/office/powerpoint/2010/main" val="394142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3888"/>
            <a:ext cx="8229600" cy="523220"/>
          </a:xfrm>
        </p:spPr>
        <p:txBody>
          <a:bodyPr>
            <a:spAutoFit/>
          </a:bodyPr>
          <a:lstStyle/>
          <a:p>
            <a:r>
              <a:rPr lang="en-US" dirty="0">
                <a:latin typeface="Times New Roman"/>
              </a:rPr>
              <a:t>Definition of Terms </a:t>
            </a:r>
            <a:r>
              <a:rPr lang="en-US" sz="2800" dirty="0">
                <a:latin typeface="Times New Roman"/>
              </a:rPr>
              <a:t>(2 of 6)</a:t>
            </a:r>
          </a:p>
        </p:txBody>
      </p:sp>
      <p:sp>
        <p:nvSpPr>
          <p:cNvPr id="4" name="Content Placeholder 3"/>
          <p:cNvSpPr>
            <a:spLocks noGrp="1"/>
          </p:cNvSpPr>
          <p:nvPr>
            <p:ph idx="1"/>
          </p:nvPr>
        </p:nvSpPr>
        <p:spPr>
          <a:xfrm>
            <a:off x="457200" y="1600201"/>
            <a:ext cx="8229600" cy="1461939"/>
          </a:xfrm>
        </p:spPr>
        <p:txBody>
          <a:bodyPr>
            <a:spAutoFit/>
          </a:bodyPr>
          <a:lstStyle/>
          <a:p>
            <a:r>
              <a:rPr lang="en-US" b="1" dirty="0"/>
              <a:t>Blood pressure </a:t>
            </a:r>
            <a:r>
              <a:rPr lang="en-US" dirty="0"/>
              <a:t>(</a:t>
            </a:r>
            <a:r>
              <a:rPr lang="en-US" b="1" dirty="0"/>
              <a:t>BP</a:t>
            </a:r>
            <a:r>
              <a:rPr lang="en-US" dirty="0"/>
              <a:t>): force per unit area exerted on wall of blood vessel by blood </a:t>
            </a:r>
          </a:p>
          <a:p>
            <a:pPr lvl="1"/>
            <a:r>
              <a:rPr lang="en-US" dirty="0"/>
              <a:t>Expressed in mm Hg</a:t>
            </a:r>
          </a:p>
          <a:p>
            <a:pPr lvl="1"/>
            <a:r>
              <a:rPr lang="en-US" dirty="0"/>
              <a:t>Measured as systemic arterial BP in large arteries near heart</a:t>
            </a:r>
          </a:p>
          <a:p>
            <a:pPr lvl="1"/>
            <a:r>
              <a:rPr lang="en-US" dirty="0"/>
              <a:t>Pressure gradient provides driving force that keeps blood moving from higher- to </a:t>
            </a:r>
            <a:br>
              <a:rPr lang="en-US" dirty="0"/>
            </a:br>
            <a:r>
              <a:rPr lang="en-US" dirty="0"/>
              <a:t>lower-pressure areas</a:t>
            </a:r>
          </a:p>
        </p:txBody>
      </p:sp>
    </p:spTree>
    <p:extLst>
      <p:ext uri="{BB962C8B-B14F-4D97-AF65-F5344CB8AC3E}">
        <p14:creationId xmlns:p14="http://schemas.microsoft.com/office/powerpoint/2010/main" val="1004896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954107"/>
          </a:xfrm>
        </p:spPr>
        <p:txBody>
          <a:bodyPr>
            <a:spAutoFit/>
          </a:bodyPr>
          <a:lstStyle/>
          <a:p>
            <a:r>
              <a:rPr lang="en-US" dirty="0">
                <a:latin typeface="Times New Roman"/>
              </a:rPr>
              <a:t>Long-Term Mechanisms: Renal Regulation </a:t>
            </a:r>
            <a:r>
              <a:rPr lang="en-US" sz="2800" dirty="0">
                <a:latin typeface="Times New Roman"/>
              </a:rPr>
              <a:t>(3 of 4)</a:t>
            </a:r>
          </a:p>
        </p:txBody>
      </p:sp>
      <p:sp>
        <p:nvSpPr>
          <p:cNvPr id="4" name="Content Placeholder 3"/>
          <p:cNvSpPr>
            <a:spLocks noGrp="1"/>
          </p:cNvSpPr>
          <p:nvPr>
            <p:ph idx="1"/>
          </p:nvPr>
        </p:nvSpPr>
        <p:spPr>
          <a:xfrm>
            <a:off x="457200" y="1600201"/>
            <a:ext cx="8229600" cy="2031325"/>
          </a:xfrm>
        </p:spPr>
        <p:txBody>
          <a:bodyPr>
            <a:spAutoFit/>
          </a:bodyPr>
          <a:lstStyle/>
          <a:p>
            <a:r>
              <a:rPr lang="en-US" b="1" dirty="0"/>
              <a:t>Indirect mechanism</a:t>
            </a:r>
          </a:p>
          <a:p>
            <a:pPr lvl="1"/>
            <a:r>
              <a:rPr lang="en-US" dirty="0"/>
              <a:t>The renin-angiotensin-aldosterone mechanism</a:t>
            </a:r>
          </a:p>
          <a:p>
            <a:pPr lvl="2"/>
            <a:r>
              <a:rPr lang="en-US" dirty="0">
                <a:sym typeface="Symbol" charset="0"/>
              </a:rPr>
              <a:t>Decreased a</a:t>
            </a:r>
            <a:r>
              <a:rPr lang="en-US" dirty="0"/>
              <a:t>rterial blood pressure </a:t>
            </a:r>
            <a:r>
              <a:rPr lang="en-US" dirty="0">
                <a:sym typeface="Symbol" charset="0"/>
              </a:rPr>
              <a:t>causes </a:t>
            </a:r>
            <a:r>
              <a:rPr lang="en-US" dirty="0"/>
              <a:t>release of renin from kidneys</a:t>
            </a:r>
          </a:p>
          <a:p>
            <a:pPr lvl="2"/>
            <a:r>
              <a:rPr lang="en-US" dirty="0"/>
              <a:t>Renin enters blood and catalyzes conversion of angiotensinogen from liver to angiotensin I</a:t>
            </a:r>
          </a:p>
          <a:p>
            <a:pPr lvl="2"/>
            <a:r>
              <a:rPr lang="en-US" dirty="0"/>
              <a:t>Angiotensin-converting enzyme, especially from lungs, converts angiotensin I to angiotensin II</a:t>
            </a:r>
          </a:p>
        </p:txBody>
      </p:sp>
    </p:spTree>
    <p:extLst>
      <p:ext uri="{BB962C8B-B14F-4D97-AF65-F5344CB8AC3E}">
        <p14:creationId xmlns:p14="http://schemas.microsoft.com/office/powerpoint/2010/main" val="2477882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954107"/>
          </a:xfrm>
        </p:spPr>
        <p:txBody>
          <a:bodyPr>
            <a:spAutoFit/>
          </a:bodyPr>
          <a:lstStyle/>
          <a:p>
            <a:r>
              <a:rPr lang="en-US" dirty="0">
                <a:latin typeface="Times New Roman"/>
              </a:rPr>
              <a:t>Long-Term Mechanisms: Renal Regulation </a:t>
            </a:r>
            <a:r>
              <a:rPr lang="en-US" sz="2800" dirty="0">
                <a:latin typeface="Times New Roman"/>
              </a:rPr>
              <a:t>(4 of 4)</a:t>
            </a:r>
          </a:p>
        </p:txBody>
      </p:sp>
      <p:sp>
        <p:nvSpPr>
          <p:cNvPr id="4" name="Content Placeholder 3"/>
          <p:cNvSpPr>
            <a:spLocks noGrp="1"/>
          </p:cNvSpPr>
          <p:nvPr>
            <p:ph idx="1"/>
          </p:nvPr>
        </p:nvSpPr>
        <p:spPr>
          <a:xfrm>
            <a:off x="457200" y="1600201"/>
            <a:ext cx="8229600" cy="1862048"/>
          </a:xfrm>
        </p:spPr>
        <p:txBody>
          <a:bodyPr>
            <a:spAutoFit/>
          </a:bodyPr>
          <a:lstStyle/>
          <a:p>
            <a:r>
              <a:rPr lang="en-US" b="1" dirty="0"/>
              <a:t>Indirect mechanism (cont.)</a:t>
            </a:r>
          </a:p>
          <a:p>
            <a:pPr lvl="1"/>
            <a:r>
              <a:rPr lang="en-US" dirty="0"/>
              <a:t>Angiotensin II acts in four ways to stabilize arterial BP and ECF:</a:t>
            </a:r>
          </a:p>
          <a:p>
            <a:pPr lvl="2"/>
            <a:r>
              <a:rPr lang="en-US" dirty="0"/>
              <a:t>Stimulates </a:t>
            </a:r>
            <a:r>
              <a:rPr lang="en-US" b="1" dirty="0"/>
              <a:t>aldosterone</a:t>
            </a:r>
            <a:r>
              <a:rPr lang="en-US" dirty="0"/>
              <a:t> secretion</a:t>
            </a:r>
          </a:p>
          <a:p>
            <a:pPr lvl="2"/>
            <a:r>
              <a:rPr lang="en-US" dirty="0"/>
              <a:t>Causes ADH release from posterior pituitary</a:t>
            </a:r>
          </a:p>
          <a:p>
            <a:pPr lvl="2"/>
            <a:r>
              <a:rPr lang="en-US" dirty="0"/>
              <a:t>Triggers hypothalamic thirst center to drink more water</a:t>
            </a:r>
          </a:p>
          <a:p>
            <a:pPr lvl="2"/>
            <a:r>
              <a:rPr lang="en-US" dirty="0"/>
              <a:t>Acts as a potent vasoconstrictor, directly increasing blood pressure</a:t>
            </a:r>
          </a:p>
        </p:txBody>
      </p:sp>
    </p:spTree>
    <p:extLst>
      <p:ext uri="{BB962C8B-B14F-4D97-AF65-F5344CB8AC3E}">
        <p14:creationId xmlns:p14="http://schemas.microsoft.com/office/powerpoint/2010/main" val="3063860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is a flowchart showing direct and indirect renal control of blood pressure.&#10;- Direct renal mechanism:&#10;- Arterial pressure decreases&#10;- Filtration by kidneys decreases&#10;- Urine formation decreases&#10;- Blood volume increases&#10;- Mean arterial pressure increases&#10;- Indirect renal mechanism (renin-angiotensin-aldosterone)&#10;- Arterial pressure decreases&#10;- Baroreceptors are inhibited&#10;- Sympathetic nervous system activity is increased&#10;- Renin is released from kidneys to blood&#10;- Renin converts blood angiotensinogen to angiotensin I&#10;- Angiotensin I is converted to angiotensin II by Angiotensin converting enzyme (ACE)&#10;- Angiotensin II effects multiple systems:&#10;- Adrenal cortex is stimulated to secrete aldosterone&#10;- Aldosterone causes kidneys to increase sodium reabsorption&#10;- Leads to increased water reabsorption by kidneys&#10;- Blood volume is increased&#10;- Mean artieral pressure increases&#10;- Posterior pituitary is stimulated to increase release of ADH&#10;- ADH causes increased water reabsorption by kidneys&#10;- Blood volume is increased&#10;- Mean artieral pressure increases&#10;- Hypothalamus is stimulated to increase thirst reflex&#10;- Water intake is increased&#10;- Blood volume is increased&#10;- Mean artieral pressure increases&#10;- Vasoconstriction of arterial system leads to increased total peripheral resistance&#10;- Mean arterial pressure increases"/>
          <p:cNvPicPr>
            <a:picLocks noChangeAspect="1"/>
          </p:cNvPicPr>
          <p:nvPr/>
        </p:nvPicPr>
        <p:blipFill rotWithShape="1">
          <a:blip r:embed="rId3" cstate="print">
            <a:extLst>
              <a:ext uri="{28A0092B-C50C-407E-A947-70E740481C1C}">
                <a14:useLocalDpi xmlns:a14="http://schemas.microsoft.com/office/drawing/2010/main" val="0"/>
              </a:ext>
            </a:extLst>
          </a:blip>
          <a:srcRect b="2050"/>
          <a:stretch/>
        </p:blipFill>
        <p:spPr>
          <a:xfrm>
            <a:off x="3813048" y="685800"/>
            <a:ext cx="4895149" cy="4447165"/>
          </a:xfrm>
          <a:prstGeom prst="rect">
            <a:avLst/>
          </a:prstGeom>
        </p:spPr>
      </p:pic>
      <p:sp>
        <p:nvSpPr>
          <p:cNvPr id="4" name="Content Placeholder 3"/>
          <p:cNvSpPr>
            <a:spLocks noGrp="1"/>
          </p:cNvSpPr>
          <p:nvPr>
            <p:ph sz="quarter" idx="13"/>
          </p:nvPr>
        </p:nvSpPr>
        <p:spPr>
          <a:xfrm>
            <a:off x="457200" y="5925979"/>
            <a:ext cx="8686800" cy="246221"/>
          </a:xfrm>
        </p:spPr>
        <p:txBody>
          <a:bodyPr/>
          <a:lstStyle/>
          <a:p>
            <a:r>
              <a:rPr lang="en-US" b="1" dirty="0">
                <a:solidFill>
                  <a:srgbClr val="007FA3"/>
                </a:solidFill>
              </a:rPr>
              <a:t>Figure 19.12 </a:t>
            </a:r>
            <a:r>
              <a:rPr lang="en-US" dirty="0"/>
              <a:t>Direct and indirect (hormonal) mechanisms for renal control of blood pressure.</a:t>
            </a:r>
          </a:p>
        </p:txBody>
      </p:sp>
      <p:sp>
        <p:nvSpPr>
          <p:cNvPr id="6" name="Title 2"/>
          <p:cNvSpPr>
            <a:spLocks noGrp="1"/>
          </p:cNvSpPr>
          <p:nvPr>
            <p:ph type="title"/>
          </p:nvPr>
        </p:nvSpPr>
        <p:spPr>
          <a:xfrm>
            <a:off x="457581" y="309330"/>
            <a:ext cx="3352419" cy="2154436"/>
          </a:xfrm>
        </p:spPr>
        <p:txBody>
          <a:bodyPr wrap="square">
            <a:spAutoFit/>
          </a:bodyPr>
          <a:lstStyle/>
          <a:p>
            <a:r>
              <a:rPr lang="en-US" sz="2800" dirty="0">
                <a:latin typeface="Times New Roman"/>
              </a:rPr>
              <a:t>Direct and Indirect (Hormonal) Mechanisms for Renal Control of Blood Pressure </a:t>
            </a:r>
            <a:r>
              <a:rPr lang="en-US" sz="2200" dirty="0">
                <a:latin typeface="Times New Roman"/>
              </a:rPr>
              <a:t>(2 of 2)</a:t>
            </a:r>
            <a:endParaRPr lang="en-IN" sz="2200" dirty="0">
              <a:latin typeface="Times New Roman"/>
            </a:endParaRPr>
          </a:p>
        </p:txBody>
      </p:sp>
    </p:spTree>
    <p:extLst>
      <p:ext uri="{BB962C8B-B14F-4D97-AF65-F5344CB8AC3E}">
        <p14:creationId xmlns:p14="http://schemas.microsoft.com/office/powerpoint/2010/main" val="1317597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Summary of Blood Pressure Regulation</a:t>
            </a:r>
            <a:endParaRPr lang="en-US" b="0" kern="0" dirty="0">
              <a:latin typeface="Times New Roman"/>
            </a:endParaRPr>
          </a:p>
        </p:txBody>
      </p:sp>
      <p:sp>
        <p:nvSpPr>
          <p:cNvPr id="4" name="Content Placeholder 3"/>
          <p:cNvSpPr>
            <a:spLocks noGrp="1"/>
          </p:cNvSpPr>
          <p:nvPr>
            <p:ph idx="1"/>
          </p:nvPr>
        </p:nvSpPr>
        <p:spPr>
          <a:xfrm>
            <a:off x="457200" y="1600201"/>
            <a:ext cx="8229600" cy="1384995"/>
          </a:xfrm>
        </p:spPr>
        <p:txBody>
          <a:bodyPr>
            <a:spAutoFit/>
          </a:bodyPr>
          <a:lstStyle/>
          <a:p>
            <a:r>
              <a:rPr lang="en-US" dirty="0"/>
              <a:t>Goal of blood pressure regulation is to keep blood pressure high enough to provide adequate tissue perfusion, but not so high that blood vessels are damaged</a:t>
            </a:r>
          </a:p>
          <a:p>
            <a:pPr lvl="1"/>
            <a:r>
              <a:rPr lang="en-US" dirty="0"/>
              <a:t>Example: If BP to brain is too low, perfusion is inadequate, and person loses consciousness</a:t>
            </a:r>
          </a:p>
          <a:p>
            <a:pPr lvl="1"/>
            <a:r>
              <a:rPr lang="en-US" dirty="0"/>
              <a:t>If BP to brain is too high, person could have stroke</a:t>
            </a:r>
          </a:p>
        </p:txBody>
      </p:sp>
    </p:spTree>
    <p:extLst>
      <p:ext uri="{BB962C8B-B14F-4D97-AF65-F5344CB8AC3E}">
        <p14:creationId xmlns:p14="http://schemas.microsoft.com/office/powerpoint/2010/main" val="3961086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en-US" altLang="en-US" dirty="0"/>
              <a:t>IP2: Factors Affecting Blood Pressure: Summary</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Animation:</a:t>
            </a:r>
          </a:p>
          <a:p>
            <a:pPr marL="0" indent="0" algn="ctr">
              <a:spcBef>
                <a:spcPts val="0"/>
              </a:spcBef>
              <a:buNone/>
            </a:pPr>
            <a:r>
              <a:rPr lang="en-US" altLang="en-US" sz="1400" b="1" dirty="0"/>
              <a:t>IP2: Factors Affecting Blood Pressure: Summary</a:t>
            </a:r>
          </a:p>
          <a:p>
            <a:pPr marL="0" indent="0" algn="ctr">
              <a:spcBef>
                <a:spcPts val="0"/>
              </a:spcBef>
              <a:buNone/>
            </a:pPr>
            <a:endParaRPr lang="en-IN" sz="1400" b="1" dirty="0"/>
          </a:p>
          <a:p>
            <a:pPr marL="0" indent="0" algn="ctr">
              <a:spcBef>
                <a:spcPts val="600"/>
              </a:spcBef>
              <a:buNone/>
            </a:pPr>
            <a:r>
              <a:rPr lang="en-IN" sz="1200" b="0" i="0" u="sng" strike="noStrike" dirty="0">
                <a:solidFill>
                  <a:srgbClr val="0563C1"/>
                </a:solidFill>
                <a:effectLst/>
                <a:hlinkClick r:id="rId2" tooltip="https://mediaplayer.pearsoncmg.com/assets/secs-ip2-fabp-sc11-summary"/>
              </a:rPr>
              <a:t>https://mediaplayer.pearsoncmg.com/assets/secs-ip2-fabp-sc11-summary</a:t>
            </a:r>
            <a:r>
              <a:rPr lang="en-IN" sz="1200" dirty="0">
                <a:hlinkClick r:id="rId3" tooltip="https://mediaplayer.pearsoncmg.com/assets/Yde4USMB5tBZP6AuZoscpCMU23Z89oKE"/>
              </a:rPr>
              <a:t> </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1801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Factors that Increase MAP</a:t>
            </a:r>
            <a:endParaRPr lang="en-IN" dirty="0">
              <a:latin typeface="Times New Roman"/>
            </a:endParaRPr>
          </a:p>
        </p:txBody>
      </p:sp>
      <p:pic>
        <p:nvPicPr>
          <p:cNvPr id="2" name="Picture 1" descr="This figure is a flowchart that summarizes how seven key factors work to increase mean arterial pressure (MAP). &#10;- 1.  Activity of muscular pump and respiratory pump is increased that causes an:&#10;- Increase in venous return that causes an:&#10;- Increase in stroke volume that causes an:&#10;- Increase in cardiac output that causes an:&#10;- Increase in MAP&#10;- 2.  Decrease of release of ANP that causes an:&#10;- Increase in conservation of sodium and water by kidneys that causes an:&#10;-Increase in blood volume that causes an:&#10;- Increase in venous return that causes an:&#10;- Increase in stroke volume that causes an:&#10;- Increase in cardiac output that causes an:&#10;- Increase in MAP&#10;- 3.  Fluid loss from hemorrhage, excessive sweating causes a:&#10;- Decrease in blood volume and blood pressure that causes:&#10;- Baroreceptors to be triggered that cause:&#10;- Activation of vasomotor and cardioacceleratory centers in brain stem causing: &#10;- Increase in stroke volume that causes:&#10;- Increase in cardiac output that causes:&#10;- Increase in MAP&#10;      - Increase in heart rate that causes:&#10;&#10;- Increase in cardiac output that causes:&#10;- Increase in MAP&#10;- Decrease in blood vessel diameter that causes:&#10;- Decrease in total peripheral resistance that causes:&#10;- Increase in MAP&#10;- Increase in conservation of sodium and water by kidneys that causes an:&#10;-Increase in blood volume that causes an:&#10;- Increase in venous return that causes an:&#10;- Increase in stroke volume that causes an:&#10;- Increase in cardiac output that causes an:&#10;- Increase in MAP&#10;&#10;- 4.  Crisis stressors such as exercise, trauma, or increased body temperature can cause:&#10;- Decrease in blood pH and oxygen, as well as an increase in carbon dioxide which causes:&#10;- Chemoreceptors to be triggered which causes:&#10;- Activation of vasomotor and cardioacceleratory centers in brain stem causing: &#10;- Increase in stroke volume that causes:&#10;- Increase in cardiac output that causes:&#10;- Increase in MAP&#10;- Increase in heart rate that causes:&#10;- Increase in cardiac output that causes:&#10;- Increase in MAP&#10;- Decrease in blood vessel diameter that causes:&#10;- Decrease in total peripheral resistance that causes:&#10;- Increase in MAP&#10;- Direct activation of vasomotor and cardioacceleratory centers in brain stem causing: &#10;- Increase in stroke volume that causes:&#10;- Increase in cardiac output that causes:&#10;- Increase in MAP&#10;- Increase in heart rate that causes:&#10;- Increase in cardiac output that causes:&#10;- Increase in MAP&#10;- Decrease in blood vessel diameter that causes:&#10;- Decrease in total peripheral resistance that causes:&#10;- Increase in MAP&#10;- 5.  Increased vasomotor tone or bloodborne chemicals (epinephrine, NE, ADH, angiotensin II) can cause:&#10;- Decreased diameter of blood vessels causing:&#10;- Increased total peripheral resistance causing:&#10;- Increased MAP&#10;- 6.  Dehydration, high hematocrit can cause:&#10;- Increased blood viscosity causing:&#10;- Increased total peripheral resistance causing:&#10;- Increased MAP&#10;- 7.  Increased body size causes:&#10;- Increased blood vessel length causing:&#10;- Increased total peripheral resistance causing&#10;- Increased MAP&#10;"/>
          <p:cNvPicPr>
            <a:picLocks noChangeAspect="1"/>
          </p:cNvPicPr>
          <p:nvPr/>
        </p:nvPicPr>
        <p:blipFill rotWithShape="1">
          <a:blip r:embed="rId3">
            <a:extLst>
              <a:ext uri="{28A0092B-C50C-407E-A947-70E740481C1C}">
                <a14:useLocalDpi xmlns:a14="http://schemas.microsoft.com/office/drawing/2010/main" val="0"/>
              </a:ext>
            </a:extLst>
          </a:blip>
          <a:srcRect b="2246"/>
          <a:stretch/>
        </p:blipFill>
        <p:spPr>
          <a:xfrm>
            <a:off x="1618384" y="1532467"/>
            <a:ext cx="5907231" cy="4106333"/>
          </a:xfrm>
          <a:prstGeom prst="rect">
            <a:avLst/>
          </a:prstGeom>
        </p:spPr>
      </p:pic>
      <p:sp>
        <p:nvSpPr>
          <p:cNvPr id="4" name="Content Placeholder 3"/>
          <p:cNvSpPr>
            <a:spLocks noGrp="1"/>
          </p:cNvSpPr>
          <p:nvPr>
            <p:ph sz="quarter" idx="13"/>
          </p:nvPr>
        </p:nvSpPr>
        <p:spPr>
          <a:xfrm>
            <a:off x="457200" y="5925979"/>
            <a:ext cx="8686800" cy="246221"/>
          </a:xfrm>
        </p:spPr>
        <p:txBody>
          <a:bodyPr/>
          <a:lstStyle/>
          <a:p>
            <a:r>
              <a:rPr lang="en-US" b="1" dirty="0">
                <a:solidFill>
                  <a:srgbClr val="007FA3"/>
                </a:solidFill>
              </a:rPr>
              <a:t>Figure 19.13 </a:t>
            </a:r>
            <a:r>
              <a:rPr lang="en-US" dirty="0"/>
              <a:t>Factors that increase MAP.</a:t>
            </a:r>
          </a:p>
        </p:txBody>
      </p:sp>
    </p:spTree>
    <p:extLst>
      <p:ext uri="{BB962C8B-B14F-4D97-AF65-F5344CB8AC3E}">
        <p14:creationId xmlns:p14="http://schemas.microsoft.com/office/powerpoint/2010/main" val="564001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9402" y="2994539"/>
            <a:ext cx="8577377" cy="840862"/>
          </a:xfrm>
        </p:spPr>
        <p:txBody>
          <a:bodyPr wrap="square">
            <a:spAutoFit/>
          </a:bodyPr>
          <a:lstStyle/>
          <a:p>
            <a:pPr algn="ctr"/>
            <a:r>
              <a:rPr lang="en-US" sz="4400" dirty="0">
                <a:latin typeface="Times New Roman"/>
              </a:rPr>
              <a:t>19.8  Regulation of Blood Pressure</a:t>
            </a:r>
            <a:endParaRPr lang="en-US" sz="4400" b="0" kern="0" dirty="0">
              <a:latin typeface="Times New Roman"/>
            </a:endParaRPr>
          </a:p>
        </p:txBody>
      </p:sp>
    </p:spTree>
    <p:extLst>
      <p:ext uri="{BB962C8B-B14F-4D97-AF65-F5344CB8AC3E}">
        <p14:creationId xmlns:p14="http://schemas.microsoft.com/office/powerpoint/2010/main" val="3901362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954107"/>
          </a:xfrm>
        </p:spPr>
        <p:txBody>
          <a:bodyPr>
            <a:spAutoFit/>
          </a:bodyPr>
          <a:lstStyle/>
          <a:p>
            <a:pPr>
              <a:defRPr/>
            </a:pPr>
            <a:r>
              <a:rPr lang="en-US" dirty="0">
                <a:latin typeface="Times New Roman"/>
                <a:ea typeface="Arial" pitchFamily="-108" charset="0"/>
              </a:rPr>
              <a:t>Homeostatic Imbalances in Blood Pressure </a:t>
            </a:r>
            <a:br>
              <a:rPr lang="en-US" dirty="0">
                <a:latin typeface="Times New Roman"/>
                <a:ea typeface="Arial" pitchFamily="-108" charset="0"/>
              </a:rPr>
            </a:br>
            <a:r>
              <a:rPr lang="en-US" sz="2800" dirty="0">
                <a:latin typeface="Times New Roman"/>
              </a:rPr>
              <a:t>(1 of 8)</a:t>
            </a:r>
          </a:p>
        </p:txBody>
      </p:sp>
      <p:sp>
        <p:nvSpPr>
          <p:cNvPr id="4" name="Content Placeholder 3"/>
          <p:cNvSpPr>
            <a:spLocks noGrp="1"/>
          </p:cNvSpPr>
          <p:nvPr>
            <p:ph idx="1"/>
          </p:nvPr>
        </p:nvSpPr>
        <p:spPr>
          <a:xfrm>
            <a:off x="457200" y="1600201"/>
            <a:ext cx="8229600" cy="931024"/>
          </a:xfrm>
        </p:spPr>
        <p:txBody>
          <a:bodyPr>
            <a:spAutoFit/>
          </a:bodyPr>
          <a:lstStyle/>
          <a:p>
            <a:r>
              <a:rPr lang="en-US" dirty="0"/>
              <a:t>Transient elevations in BP occur during changes in posture, physical exertion, emotional upset, fever</a:t>
            </a:r>
          </a:p>
          <a:p>
            <a:r>
              <a:rPr lang="en-US" dirty="0"/>
              <a:t>Age, sex, weight, race, mood, and posture may also cause BP to vary </a:t>
            </a:r>
          </a:p>
        </p:txBody>
      </p:sp>
    </p:spTree>
    <p:extLst>
      <p:ext uri="{BB962C8B-B14F-4D97-AF65-F5344CB8AC3E}">
        <p14:creationId xmlns:p14="http://schemas.microsoft.com/office/powerpoint/2010/main" val="37283149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954107"/>
          </a:xfrm>
        </p:spPr>
        <p:txBody>
          <a:bodyPr>
            <a:spAutoFit/>
          </a:bodyPr>
          <a:lstStyle/>
          <a:p>
            <a:pPr>
              <a:defRPr/>
            </a:pPr>
            <a:r>
              <a:rPr lang="en-US" dirty="0">
                <a:latin typeface="Times New Roman"/>
                <a:ea typeface="Arial" pitchFamily="-108" charset="0"/>
              </a:rPr>
              <a:t>Homeostatic Imbalances in Blood Pressure </a:t>
            </a:r>
            <a:br>
              <a:rPr lang="en-US" dirty="0">
                <a:latin typeface="Times New Roman"/>
                <a:ea typeface="Arial" pitchFamily="-108" charset="0"/>
              </a:rPr>
            </a:br>
            <a:r>
              <a:rPr lang="en-US" sz="2800" dirty="0">
                <a:latin typeface="Times New Roman"/>
              </a:rPr>
              <a:t>(2 of 8)</a:t>
            </a:r>
          </a:p>
        </p:txBody>
      </p:sp>
      <p:sp>
        <p:nvSpPr>
          <p:cNvPr id="4" name="Content Placeholder 3"/>
          <p:cNvSpPr>
            <a:spLocks noGrp="1"/>
          </p:cNvSpPr>
          <p:nvPr>
            <p:ph idx="1"/>
          </p:nvPr>
        </p:nvSpPr>
        <p:spPr>
          <a:xfrm>
            <a:off x="457200" y="1600200"/>
            <a:ext cx="8229600" cy="1785104"/>
          </a:xfrm>
        </p:spPr>
        <p:txBody>
          <a:bodyPr>
            <a:spAutoFit/>
          </a:bodyPr>
          <a:lstStyle/>
          <a:p>
            <a:r>
              <a:rPr lang="en-US" b="1" dirty="0"/>
              <a:t>Hypertension</a:t>
            </a:r>
          </a:p>
          <a:p>
            <a:pPr lvl="1"/>
            <a:r>
              <a:rPr lang="en-US" dirty="0"/>
              <a:t>Sustained elevated arterial pressure of 140/90 mm Hg or higher</a:t>
            </a:r>
          </a:p>
          <a:p>
            <a:pPr lvl="1">
              <a:tabLst>
                <a:tab pos="654050" algn="l"/>
              </a:tabLst>
            </a:pPr>
            <a:r>
              <a:rPr lang="en-US" b="1" dirty="0"/>
              <a:t>Prehypertension</a:t>
            </a:r>
            <a:r>
              <a:rPr lang="en-US" dirty="0"/>
              <a:t> if values elevated but not yet in hypertension range</a:t>
            </a:r>
          </a:p>
          <a:p>
            <a:pPr lvl="2"/>
            <a:r>
              <a:rPr lang="en-US" dirty="0"/>
              <a:t>May be transient adaptations during fever, physical exertion, and emotional upset</a:t>
            </a:r>
          </a:p>
          <a:p>
            <a:pPr lvl="2"/>
            <a:r>
              <a:rPr lang="en-US" dirty="0"/>
              <a:t>Often persistent in obese people</a:t>
            </a:r>
          </a:p>
        </p:txBody>
      </p:sp>
    </p:spTree>
    <p:extLst>
      <p:ext uri="{BB962C8B-B14F-4D97-AF65-F5344CB8AC3E}">
        <p14:creationId xmlns:p14="http://schemas.microsoft.com/office/powerpoint/2010/main" val="969029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954107"/>
          </a:xfrm>
        </p:spPr>
        <p:txBody>
          <a:bodyPr>
            <a:spAutoFit/>
          </a:bodyPr>
          <a:lstStyle/>
          <a:p>
            <a:pPr>
              <a:defRPr/>
            </a:pPr>
            <a:r>
              <a:rPr lang="en-US" dirty="0">
                <a:latin typeface="Times New Roman"/>
                <a:ea typeface="Arial" pitchFamily="-108" charset="0"/>
              </a:rPr>
              <a:t>Homeostatic Imbalances in Blood Pressure </a:t>
            </a:r>
            <a:br>
              <a:rPr lang="en-US" dirty="0">
                <a:latin typeface="Times New Roman"/>
                <a:ea typeface="Arial" pitchFamily="-108" charset="0"/>
              </a:rPr>
            </a:br>
            <a:r>
              <a:rPr lang="en-US" sz="2800" dirty="0">
                <a:latin typeface="Times New Roman"/>
              </a:rPr>
              <a:t>(3 of 8)</a:t>
            </a:r>
          </a:p>
        </p:txBody>
      </p:sp>
      <p:sp>
        <p:nvSpPr>
          <p:cNvPr id="4" name="Content Placeholder 3"/>
          <p:cNvSpPr>
            <a:spLocks noGrp="1"/>
          </p:cNvSpPr>
          <p:nvPr>
            <p:ph idx="1"/>
          </p:nvPr>
        </p:nvSpPr>
        <p:spPr>
          <a:xfrm>
            <a:off x="457200" y="1600201"/>
            <a:ext cx="8229600" cy="1461939"/>
          </a:xfrm>
        </p:spPr>
        <p:txBody>
          <a:bodyPr>
            <a:spAutoFit/>
          </a:bodyPr>
          <a:lstStyle/>
          <a:p>
            <a:r>
              <a:rPr lang="en-US" b="1" dirty="0"/>
              <a:t>Hypertension (cont.)</a:t>
            </a:r>
            <a:endParaRPr lang="en-US" dirty="0"/>
          </a:p>
          <a:p>
            <a:pPr lvl="1"/>
            <a:r>
              <a:rPr lang="en-US" dirty="0"/>
              <a:t>Prolonged hypertension is major cause of heart failure, vascular disease, renal failure, and stroke</a:t>
            </a:r>
          </a:p>
          <a:p>
            <a:pPr lvl="2"/>
            <a:r>
              <a:rPr lang="en-US" dirty="0"/>
              <a:t>Heart must work harder;</a:t>
            </a:r>
            <a:r>
              <a:rPr lang="en-US" dirty="0">
                <a:sym typeface="Wingdings" charset="0"/>
              </a:rPr>
              <a:t> myocardium enlarges, weakens, and becomes flabby</a:t>
            </a:r>
          </a:p>
          <a:p>
            <a:pPr lvl="2"/>
            <a:r>
              <a:rPr lang="en-US" dirty="0">
                <a:sym typeface="Wingdings" charset="0"/>
              </a:rPr>
              <a:t>Also accelerates atherosclerosis</a:t>
            </a:r>
            <a:endParaRPr lang="en-US" dirty="0"/>
          </a:p>
        </p:txBody>
      </p:sp>
    </p:spTree>
    <p:extLst>
      <p:ext uri="{BB962C8B-B14F-4D97-AF65-F5344CB8AC3E}">
        <p14:creationId xmlns:p14="http://schemas.microsoft.com/office/powerpoint/2010/main" val="222573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3888"/>
            <a:ext cx="8229600" cy="523220"/>
          </a:xfrm>
        </p:spPr>
        <p:txBody>
          <a:bodyPr>
            <a:spAutoFit/>
          </a:bodyPr>
          <a:lstStyle/>
          <a:p>
            <a:r>
              <a:rPr lang="en-US" dirty="0">
                <a:latin typeface="Times New Roman"/>
              </a:rPr>
              <a:t>Definition of Terms </a:t>
            </a:r>
            <a:r>
              <a:rPr lang="en-US" sz="2800" dirty="0">
                <a:latin typeface="Times New Roman"/>
              </a:rPr>
              <a:t>(3 of 6)</a:t>
            </a:r>
          </a:p>
        </p:txBody>
      </p:sp>
      <p:sp>
        <p:nvSpPr>
          <p:cNvPr id="4" name="Content Placeholder 3"/>
          <p:cNvSpPr>
            <a:spLocks noGrp="1"/>
          </p:cNvSpPr>
          <p:nvPr>
            <p:ph idx="1"/>
          </p:nvPr>
        </p:nvSpPr>
        <p:spPr>
          <a:xfrm>
            <a:off x="457200" y="1600201"/>
            <a:ext cx="8229600" cy="2108269"/>
          </a:xfrm>
        </p:spPr>
        <p:txBody>
          <a:bodyPr>
            <a:spAutoFit/>
          </a:bodyPr>
          <a:lstStyle/>
          <a:p>
            <a:r>
              <a:rPr lang="en-US" b="1" dirty="0"/>
              <a:t>Resistance </a:t>
            </a:r>
            <a:r>
              <a:rPr lang="en-US" dirty="0"/>
              <a:t>(</a:t>
            </a:r>
            <a:r>
              <a:rPr lang="en-US" b="1" dirty="0"/>
              <a:t>peripheral resistance</a:t>
            </a:r>
            <a:r>
              <a:rPr lang="en-US" dirty="0"/>
              <a:t>): opposition to flow </a:t>
            </a:r>
          </a:p>
          <a:p>
            <a:pPr lvl="1"/>
            <a:r>
              <a:rPr lang="en-US" dirty="0"/>
              <a:t>Measurement of amount of friction blood encounters with vessel walls, generally in peripheral (systemic) circulation</a:t>
            </a:r>
          </a:p>
          <a:p>
            <a:pPr lvl="1"/>
            <a:r>
              <a:rPr lang="en-US" dirty="0"/>
              <a:t>Three important sources of resistance</a:t>
            </a:r>
          </a:p>
          <a:p>
            <a:pPr lvl="2"/>
            <a:r>
              <a:rPr lang="en-US" b="1" dirty="0"/>
              <a:t>Blood viscosity</a:t>
            </a:r>
          </a:p>
          <a:p>
            <a:pPr lvl="2"/>
            <a:r>
              <a:rPr lang="en-US" b="1" dirty="0"/>
              <a:t>Total blood vessel length</a:t>
            </a:r>
          </a:p>
          <a:p>
            <a:pPr lvl="2"/>
            <a:r>
              <a:rPr lang="en-US" b="1" dirty="0"/>
              <a:t>Blood vessel diameter</a:t>
            </a:r>
          </a:p>
        </p:txBody>
      </p:sp>
    </p:spTree>
    <p:extLst>
      <p:ext uri="{BB962C8B-B14F-4D97-AF65-F5344CB8AC3E}">
        <p14:creationId xmlns:p14="http://schemas.microsoft.com/office/powerpoint/2010/main" val="1983338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954107"/>
          </a:xfrm>
        </p:spPr>
        <p:txBody>
          <a:bodyPr>
            <a:spAutoFit/>
          </a:bodyPr>
          <a:lstStyle/>
          <a:p>
            <a:pPr>
              <a:defRPr/>
            </a:pPr>
            <a:r>
              <a:rPr lang="en-US" dirty="0">
                <a:latin typeface="Times New Roman"/>
                <a:ea typeface="Arial" pitchFamily="-108" charset="0"/>
              </a:rPr>
              <a:t>Homeostatic Imbalances in Blood Pressure </a:t>
            </a:r>
            <a:br>
              <a:rPr lang="en-US" dirty="0">
                <a:latin typeface="Times New Roman"/>
                <a:ea typeface="Arial" pitchFamily="-108" charset="0"/>
              </a:rPr>
            </a:br>
            <a:r>
              <a:rPr lang="en-US" sz="2800" dirty="0">
                <a:latin typeface="Times New Roman"/>
              </a:rPr>
              <a:t>(4 of 8)</a:t>
            </a:r>
          </a:p>
        </p:txBody>
      </p:sp>
      <p:sp>
        <p:nvSpPr>
          <p:cNvPr id="4" name="Content Placeholder 3"/>
          <p:cNvSpPr>
            <a:spLocks noGrp="1"/>
          </p:cNvSpPr>
          <p:nvPr>
            <p:ph idx="1"/>
          </p:nvPr>
        </p:nvSpPr>
        <p:spPr>
          <a:xfrm>
            <a:off x="457200" y="1600201"/>
            <a:ext cx="8229600" cy="2754600"/>
          </a:xfrm>
        </p:spPr>
        <p:txBody>
          <a:bodyPr>
            <a:spAutoFit/>
          </a:bodyPr>
          <a:lstStyle/>
          <a:p>
            <a:pPr lvl="1"/>
            <a:r>
              <a:rPr lang="en-US" b="1" dirty="0"/>
              <a:t>Primary hypertension</a:t>
            </a:r>
          </a:p>
          <a:p>
            <a:pPr lvl="2"/>
            <a:r>
              <a:rPr lang="en-US" dirty="0"/>
              <a:t>90% of hypertensive conditions</a:t>
            </a:r>
          </a:p>
          <a:p>
            <a:pPr lvl="2"/>
            <a:r>
              <a:rPr lang="en-US" dirty="0"/>
              <a:t>No underlying cause identified</a:t>
            </a:r>
          </a:p>
          <a:p>
            <a:pPr lvl="2"/>
            <a:r>
              <a:rPr lang="en-US" dirty="0"/>
              <a:t>Risk factors include heredity, diet, obesity, age, diabetes mellitus, stress, and smoking</a:t>
            </a:r>
          </a:p>
          <a:p>
            <a:pPr lvl="2"/>
            <a:r>
              <a:rPr lang="en-US" dirty="0"/>
              <a:t>No cure but can be controlled</a:t>
            </a:r>
          </a:p>
          <a:p>
            <a:pPr lvl="3"/>
            <a:r>
              <a:rPr lang="en-US" dirty="0"/>
              <a:t>Restrict salt, fat, cholesterol intake</a:t>
            </a:r>
          </a:p>
          <a:p>
            <a:pPr lvl="3"/>
            <a:r>
              <a:rPr lang="en-US" dirty="0"/>
              <a:t>Increase exercise, lose weight, stop smoking</a:t>
            </a:r>
          </a:p>
          <a:p>
            <a:pPr lvl="3"/>
            <a:r>
              <a:rPr lang="en-US" dirty="0"/>
              <a:t>Antihypertensive drugs</a:t>
            </a:r>
          </a:p>
        </p:txBody>
      </p:sp>
    </p:spTree>
    <p:extLst>
      <p:ext uri="{BB962C8B-B14F-4D97-AF65-F5344CB8AC3E}">
        <p14:creationId xmlns:p14="http://schemas.microsoft.com/office/powerpoint/2010/main" val="3197111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954107"/>
          </a:xfrm>
        </p:spPr>
        <p:txBody>
          <a:bodyPr>
            <a:spAutoFit/>
          </a:bodyPr>
          <a:lstStyle/>
          <a:p>
            <a:pPr>
              <a:defRPr/>
            </a:pPr>
            <a:r>
              <a:rPr lang="en-US" dirty="0">
                <a:latin typeface="Times New Roman"/>
                <a:ea typeface="Arial" pitchFamily="-108" charset="0"/>
              </a:rPr>
              <a:t>Homeostatic Imbalances in Blood Pressure </a:t>
            </a:r>
            <a:br>
              <a:rPr lang="en-US" dirty="0">
                <a:latin typeface="Times New Roman"/>
                <a:ea typeface="Arial" pitchFamily="-108" charset="0"/>
              </a:rPr>
            </a:br>
            <a:r>
              <a:rPr lang="en-US" sz="2800" dirty="0">
                <a:latin typeface="Times New Roman"/>
              </a:rPr>
              <a:t>(5 of 8)</a:t>
            </a:r>
          </a:p>
        </p:txBody>
      </p:sp>
      <p:sp>
        <p:nvSpPr>
          <p:cNvPr id="4" name="Content Placeholder 3"/>
          <p:cNvSpPr>
            <a:spLocks noGrp="1"/>
          </p:cNvSpPr>
          <p:nvPr>
            <p:ph idx="1"/>
          </p:nvPr>
        </p:nvSpPr>
        <p:spPr>
          <a:xfrm>
            <a:off x="457200" y="1600201"/>
            <a:ext cx="8229600" cy="1708160"/>
          </a:xfrm>
        </p:spPr>
        <p:txBody>
          <a:bodyPr>
            <a:spAutoFit/>
          </a:bodyPr>
          <a:lstStyle/>
          <a:p>
            <a:pPr lvl="1"/>
            <a:r>
              <a:rPr lang="en-US" b="1" dirty="0"/>
              <a:t>Secondary hypertension </a:t>
            </a:r>
          </a:p>
          <a:p>
            <a:pPr lvl="2"/>
            <a:r>
              <a:rPr lang="en-US" dirty="0"/>
              <a:t>Less common</a:t>
            </a:r>
          </a:p>
          <a:p>
            <a:pPr lvl="2"/>
            <a:r>
              <a:rPr lang="en-US" dirty="0"/>
              <a:t>Due to identifiable disorders including obstructed renal arteries, kidney disease, and endocrine disorders such as hyperthyroidism and Cushing’s syndrome</a:t>
            </a:r>
          </a:p>
          <a:p>
            <a:pPr lvl="2"/>
            <a:r>
              <a:rPr lang="en-US" dirty="0"/>
              <a:t>Treatment focuses on correcting underlying cause</a:t>
            </a:r>
          </a:p>
        </p:txBody>
      </p:sp>
    </p:spTree>
    <p:extLst>
      <p:ext uri="{BB962C8B-B14F-4D97-AF65-F5344CB8AC3E}">
        <p14:creationId xmlns:p14="http://schemas.microsoft.com/office/powerpoint/2010/main" val="445387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954107"/>
          </a:xfrm>
        </p:spPr>
        <p:txBody>
          <a:bodyPr>
            <a:spAutoFit/>
          </a:bodyPr>
          <a:lstStyle/>
          <a:p>
            <a:pPr>
              <a:defRPr/>
            </a:pPr>
            <a:r>
              <a:rPr lang="en-US" dirty="0">
                <a:latin typeface="Times New Roman"/>
                <a:ea typeface="Arial" pitchFamily="-108" charset="0"/>
              </a:rPr>
              <a:t>Homeostatic Imbalances in Blood Pressure </a:t>
            </a:r>
            <a:br>
              <a:rPr lang="en-US" dirty="0">
                <a:latin typeface="Times New Roman"/>
                <a:ea typeface="Arial" pitchFamily="-108" charset="0"/>
              </a:rPr>
            </a:br>
            <a:r>
              <a:rPr lang="en-US" sz="2800" dirty="0">
                <a:latin typeface="Times New Roman"/>
              </a:rPr>
              <a:t>(6 of 8)</a:t>
            </a:r>
          </a:p>
        </p:txBody>
      </p:sp>
      <p:sp>
        <p:nvSpPr>
          <p:cNvPr id="4" name="Content Placeholder 3"/>
          <p:cNvSpPr>
            <a:spLocks noGrp="1"/>
          </p:cNvSpPr>
          <p:nvPr>
            <p:ph idx="1"/>
          </p:nvPr>
        </p:nvSpPr>
        <p:spPr>
          <a:xfrm>
            <a:off x="457200" y="1600201"/>
            <a:ext cx="8229600" cy="1215717"/>
          </a:xfrm>
        </p:spPr>
        <p:txBody>
          <a:bodyPr>
            <a:spAutoFit/>
          </a:bodyPr>
          <a:lstStyle/>
          <a:p>
            <a:r>
              <a:rPr lang="en-US" b="1" dirty="0"/>
              <a:t>Hypotension</a:t>
            </a:r>
          </a:p>
          <a:p>
            <a:pPr lvl="1"/>
            <a:r>
              <a:rPr lang="en-US" dirty="0"/>
              <a:t>Low blood pressure below 90/60 mm Hg</a:t>
            </a:r>
          </a:p>
          <a:p>
            <a:pPr lvl="1"/>
            <a:r>
              <a:rPr lang="en-US" dirty="0"/>
              <a:t>Usually not a concern unless it causes inadequate blood flow to tissues</a:t>
            </a:r>
          </a:p>
          <a:p>
            <a:pPr lvl="1"/>
            <a:r>
              <a:rPr lang="en-US" dirty="0"/>
              <a:t>Often associated with long life and lack of cardiovascular illness</a:t>
            </a:r>
          </a:p>
        </p:txBody>
      </p:sp>
    </p:spTree>
    <p:extLst>
      <p:ext uri="{BB962C8B-B14F-4D97-AF65-F5344CB8AC3E}">
        <p14:creationId xmlns:p14="http://schemas.microsoft.com/office/powerpoint/2010/main" val="13899122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954107"/>
          </a:xfrm>
        </p:spPr>
        <p:txBody>
          <a:bodyPr>
            <a:spAutoFit/>
          </a:bodyPr>
          <a:lstStyle/>
          <a:p>
            <a:pPr>
              <a:defRPr/>
            </a:pPr>
            <a:r>
              <a:rPr lang="en-US" dirty="0">
                <a:latin typeface="Times New Roman"/>
                <a:ea typeface="Arial" pitchFamily="-108" charset="0"/>
              </a:rPr>
              <a:t>Homeostatic Imbalances in Blood Pressure </a:t>
            </a:r>
            <a:br>
              <a:rPr lang="en-US" dirty="0">
                <a:latin typeface="Times New Roman"/>
                <a:ea typeface="Arial" pitchFamily="-108" charset="0"/>
              </a:rPr>
            </a:br>
            <a:r>
              <a:rPr lang="en-US" sz="2800" dirty="0">
                <a:latin typeface="Times New Roman"/>
              </a:rPr>
              <a:t>(7 of 8)</a:t>
            </a:r>
          </a:p>
        </p:txBody>
      </p:sp>
      <p:sp>
        <p:nvSpPr>
          <p:cNvPr id="4" name="Content Placeholder 3"/>
          <p:cNvSpPr>
            <a:spLocks noGrp="1"/>
          </p:cNvSpPr>
          <p:nvPr>
            <p:ph idx="1"/>
          </p:nvPr>
        </p:nvSpPr>
        <p:spPr>
          <a:xfrm>
            <a:off x="457200" y="1600201"/>
            <a:ext cx="8229600" cy="1708160"/>
          </a:xfrm>
        </p:spPr>
        <p:txBody>
          <a:bodyPr>
            <a:spAutoFit/>
          </a:bodyPr>
          <a:lstStyle/>
          <a:p>
            <a:r>
              <a:rPr lang="en-US" b="1" dirty="0"/>
              <a:t>Hypotension (cont.)</a:t>
            </a:r>
            <a:endParaRPr lang="en-US" dirty="0"/>
          </a:p>
          <a:p>
            <a:pPr lvl="1"/>
            <a:r>
              <a:rPr lang="en-US" i="1" dirty="0"/>
              <a:t>Orthostatic hypotension</a:t>
            </a:r>
            <a:r>
              <a:rPr lang="en-US" dirty="0"/>
              <a:t>: temporary low BP and dizziness when suddenly rising from sitting or reclining position </a:t>
            </a:r>
          </a:p>
          <a:p>
            <a:pPr lvl="1"/>
            <a:r>
              <a:rPr lang="en-US" i="1" dirty="0"/>
              <a:t>Chronic hypotension</a:t>
            </a:r>
            <a:r>
              <a:rPr lang="en-US" dirty="0"/>
              <a:t>: hint of poor nutrition and warning sign for Addison’s disease or hypothyroidism</a:t>
            </a:r>
          </a:p>
          <a:p>
            <a:pPr lvl="1"/>
            <a:r>
              <a:rPr lang="en-US" i="1" dirty="0"/>
              <a:t>Acute hypotension</a:t>
            </a:r>
            <a:r>
              <a:rPr lang="en-US" dirty="0"/>
              <a:t>: important sign of circulatory shock</a:t>
            </a:r>
          </a:p>
        </p:txBody>
      </p:sp>
    </p:spTree>
    <p:extLst>
      <p:ext uri="{BB962C8B-B14F-4D97-AF65-F5344CB8AC3E}">
        <p14:creationId xmlns:p14="http://schemas.microsoft.com/office/powerpoint/2010/main" val="2914701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46888"/>
            <a:ext cx="8229600" cy="954107"/>
          </a:xfrm>
        </p:spPr>
        <p:txBody>
          <a:bodyPr>
            <a:spAutoFit/>
          </a:bodyPr>
          <a:lstStyle/>
          <a:p>
            <a:pPr>
              <a:defRPr/>
            </a:pPr>
            <a:r>
              <a:rPr lang="en-US" dirty="0">
                <a:latin typeface="Times New Roman"/>
                <a:ea typeface="Arial" pitchFamily="-108" charset="0"/>
              </a:rPr>
              <a:t>Homeostatic Imbalances in Blood Pressure </a:t>
            </a:r>
            <a:br>
              <a:rPr lang="en-US" dirty="0">
                <a:latin typeface="Times New Roman"/>
                <a:ea typeface="Arial" pitchFamily="-108" charset="0"/>
              </a:rPr>
            </a:br>
            <a:r>
              <a:rPr lang="en-US" sz="2800" dirty="0">
                <a:latin typeface="Times New Roman"/>
              </a:rPr>
              <a:t>(8 of 8)</a:t>
            </a:r>
          </a:p>
        </p:txBody>
      </p:sp>
      <p:sp>
        <p:nvSpPr>
          <p:cNvPr id="4" name="Content Placeholder 3"/>
          <p:cNvSpPr>
            <a:spLocks noGrp="1"/>
          </p:cNvSpPr>
          <p:nvPr>
            <p:ph idx="1"/>
          </p:nvPr>
        </p:nvSpPr>
        <p:spPr>
          <a:xfrm>
            <a:off x="457200" y="1600201"/>
            <a:ext cx="8229600" cy="2354491"/>
          </a:xfrm>
        </p:spPr>
        <p:txBody>
          <a:bodyPr>
            <a:spAutoFit/>
          </a:bodyPr>
          <a:lstStyle/>
          <a:p>
            <a:r>
              <a:rPr lang="en-US" b="1" dirty="0"/>
              <a:t>Circulatory shock</a:t>
            </a:r>
          </a:p>
          <a:p>
            <a:pPr lvl="1"/>
            <a:r>
              <a:rPr lang="en-US" dirty="0"/>
              <a:t>Condition where blood vessels inadequately fill and cannot circulate blood normally </a:t>
            </a:r>
          </a:p>
          <a:p>
            <a:pPr lvl="2"/>
            <a:r>
              <a:rPr lang="en-US" dirty="0"/>
              <a:t>Inadequate blood flow cannot meet tissue needs</a:t>
            </a:r>
          </a:p>
          <a:p>
            <a:pPr lvl="1"/>
            <a:r>
              <a:rPr lang="en-US" b="1" dirty="0"/>
              <a:t>Hypovolemic shock </a:t>
            </a:r>
            <a:r>
              <a:rPr lang="en-US" dirty="0"/>
              <a:t>results from large-scale blood loss </a:t>
            </a:r>
          </a:p>
          <a:p>
            <a:pPr lvl="1"/>
            <a:r>
              <a:rPr lang="en-US" b="1" dirty="0"/>
              <a:t>Vascular shock </a:t>
            </a:r>
            <a:r>
              <a:rPr lang="en-US" dirty="0"/>
              <a:t>results from extreme vasodilation and decreased peripheral resistance</a:t>
            </a:r>
          </a:p>
          <a:p>
            <a:pPr lvl="1"/>
            <a:r>
              <a:rPr lang="en-US" b="1" dirty="0"/>
              <a:t>Cardiogenic shock </a:t>
            </a:r>
            <a:r>
              <a:rPr lang="en-US" dirty="0"/>
              <a:t>results when an inefficient heart cannot sustain adequate circulation</a:t>
            </a:r>
          </a:p>
        </p:txBody>
      </p:sp>
    </p:spTree>
    <p:extLst>
      <p:ext uri="{BB962C8B-B14F-4D97-AF65-F5344CB8AC3E}">
        <p14:creationId xmlns:p14="http://schemas.microsoft.com/office/powerpoint/2010/main" val="123607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ea typeface="Tahoma" panose="020B0604030504040204" pitchFamily="34" charset="0"/>
              </a:rPr>
              <a:t>Copyright</a:t>
            </a:r>
          </a:p>
        </p:txBody>
      </p:sp>
      <p:pic>
        <p:nvPicPr>
          <p:cNvPr id="5" name="Picture 4"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7" y="2209800"/>
            <a:ext cx="8051824" cy="2589840"/>
          </a:xfrm>
          <a:prstGeom prst="rect">
            <a:avLst/>
          </a:prstGeom>
        </p:spPr>
      </p:pic>
    </p:spTree>
    <p:extLst>
      <p:ext uri="{BB962C8B-B14F-4D97-AF65-F5344CB8AC3E}">
        <p14:creationId xmlns:p14="http://schemas.microsoft.com/office/powerpoint/2010/main" val="256536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3888"/>
            <a:ext cx="8229600" cy="523220"/>
          </a:xfrm>
        </p:spPr>
        <p:txBody>
          <a:bodyPr>
            <a:spAutoFit/>
          </a:bodyPr>
          <a:lstStyle/>
          <a:p>
            <a:r>
              <a:rPr lang="en-US" dirty="0">
                <a:latin typeface="Times New Roman"/>
              </a:rPr>
              <a:t>Definition of Terms </a:t>
            </a:r>
            <a:r>
              <a:rPr lang="en-US" sz="2800" dirty="0">
                <a:latin typeface="Times New Roman"/>
              </a:rPr>
              <a:t>(4 of 6)</a:t>
            </a:r>
          </a:p>
        </p:txBody>
      </p:sp>
      <p:sp>
        <p:nvSpPr>
          <p:cNvPr id="4" name="Content Placeholder 3"/>
          <p:cNvSpPr>
            <a:spLocks noGrp="1"/>
          </p:cNvSpPr>
          <p:nvPr>
            <p:ph idx="1"/>
          </p:nvPr>
        </p:nvSpPr>
        <p:spPr>
          <a:xfrm>
            <a:off x="457200" y="1600201"/>
            <a:ext cx="8229600" cy="2354491"/>
          </a:xfrm>
        </p:spPr>
        <p:txBody>
          <a:bodyPr>
            <a:spAutoFit/>
          </a:bodyPr>
          <a:lstStyle/>
          <a:p>
            <a:pPr lvl="1"/>
            <a:r>
              <a:rPr lang="en-US" b="1" dirty="0"/>
              <a:t>Blood viscosity</a:t>
            </a:r>
          </a:p>
          <a:p>
            <a:pPr lvl="2"/>
            <a:r>
              <a:rPr lang="en-US" dirty="0"/>
              <a:t>The thickness or “stickiness” of blood due to formed elements and plasma proteins</a:t>
            </a:r>
          </a:p>
          <a:p>
            <a:pPr lvl="3"/>
            <a:r>
              <a:rPr lang="en-US" dirty="0"/>
              <a:t>The greater the viscosity, the less easily molecules are able to slide past each other </a:t>
            </a:r>
          </a:p>
          <a:p>
            <a:pPr lvl="2"/>
            <a:r>
              <a:rPr lang="en-US" dirty="0"/>
              <a:t>Increased viscosity equals increased resistance </a:t>
            </a:r>
          </a:p>
          <a:p>
            <a:pPr lvl="1"/>
            <a:r>
              <a:rPr lang="en-US" b="1" dirty="0"/>
              <a:t>Total blood vessel length</a:t>
            </a:r>
          </a:p>
          <a:p>
            <a:pPr lvl="2"/>
            <a:r>
              <a:rPr lang="en-US" dirty="0"/>
              <a:t>The longer the vessel, the greater the resistance encountered</a:t>
            </a:r>
          </a:p>
        </p:txBody>
      </p:sp>
    </p:spTree>
    <p:extLst>
      <p:ext uri="{BB962C8B-B14F-4D97-AF65-F5344CB8AC3E}">
        <p14:creationId xmlns:p14="http://schemas.microsoft.com/office/powerpoint/2010/main" val="118197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3888"/>
            <a:ext cx="8229600" cy="523220"/>
          </a:xfrm>
        </p:spPr>
        <p:txBody>
          <a:bodyPr>
            <a:spAutoFit/>
          </a:bodyPr>
          <a:lstStyle/>
          <a:p>
            <a:r>
              <a:rPr lang="en-US" dirty="0">
                <a:latin typeface="Times New Roman"/>
              </a:rPr>
              <a:t>Definition of Terms </a:t>
            </a:r>
            <a:r>
              <a:rPr lang="en-US" sz="2800" dirty="0">
                <a:latin typeface="Times New Roman"/>
              </a:rPr>
              <a:t>(5 of 6)</a:t>
            </a:r>
          </a:p>
        </p:txBody>
      </p:sp>
      <p:sp>
        <p:nvSpPr>
          <p:cNvPr id="4" name="Content Placeholder 3"/>
          <p:cNvSpPr>
            <a:spLocks noGrp="1"/>
          </p:cNvSpPr>
          <p:nvPr>
            <p:ph idx="1"/>
          </p:nvPr>
        </p:nvSpPr>
        <p:spPr>
          <a:xfrm>
            <a:off x="457200" y="1600201"/>
            <a:ext cx="8229600" cy="2754600"/>
          </a:xfrm>
        </p:spPr>
        <p:txBody>
          <a:bodyPr>
            <a:spAutoFit/>
          </a:bodyPr>
          <a:lstStyle/>
          <a:p>
            <a:pPr lvl="1"/>
            <a:r>
              <a:rPr lang="en-US" b="1" dirty="0"/>
              <a:t>Blood vessel diameter</a:t>
            </a:r>
          </a:p>
          <a:p>
            <a:pPr lvl="2"/>
            <a:r>
              <a:rPr lang="en-US" dirty="0"/>
              <a:t>Has greatest influence on resistance</a:t>
            </a:r>
          </a:p>
          <a:p>
            <a:pPr lvl="2"/>
            <a:r>
              <a:rPr lang="en-US" dirty="0"/>
              <a:t>Frequent changes alter peripheral resistance</a:t>
            </a:r>
          </a:p>
          <a:p>
            <a:pPr lvl="3"/>
            <a:r>
              <a:rPr lang="en-US" dirty="0"/>
              <a:t>Viscosity and blood vessel length are relatively constant</a:t>
            </a:r>
          </a:p>
          <a:p>
            <a:pPr lvl="2"/>
            <a:r>
              <a:rPr lang="en-US" dirty="0"/>
              <a:t>Fluid close to walls moves more slowly than in middle of tube (called </a:t>
            </a:r>
            <a:r>
              <a:rPr lang="en-US" i="1" dirty="0"/>
              <a:t>laminar flow</a:t>
            </a:r>
            <a:r>
              <a:rPr lang="en-US" dirty="0"/>
              <a:t>)</a:t>
            </a:r>
          </a:p>
          <a:p>
            <a:pPr lvl="2"/>
            <a:r>
              <a:rPr lang="en-US" dirty="0"/>
              <a:t>Resistance varies inversely with fourth power of vessel radius</a:t>
            </a:r>
          </a:p>
          <a:p>
            <a:pPr lvl="3"/>
            <a:r>
              <a:rPr lang="en-US" dirty="0"/>
              <a:t>If radius increases, resistance decreases, and vice-versa</a:t>
            </a:r>
          </a:p>
          <a:p>
            <a:pPr lvl="3"/>
            <a:r>
              <a:rPr lang="en-US" dirty="0"/>
              <a:t>Example: if radius is doubled, resistance drops to 1/16 as much</a:t>
            </a:r>
          </a:p>
        </p:txBody>
      </p:sp>
    </p:spTree>
    <p:extLst>
      <p:ext uri="{BB962C8B-B14F-4D97-AF65-F5344CB8AC3E}">
        <p14:creationId xmlns:p14="http://schemas.microsoft.com/office/powerpoint/2010/main" val="31360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83888"/>
            <a:ext cx="8229600" cy="523220"/>
          </a:xfrm>
        </p:spPr>
        <p:txBody>
          <a:bodyPr>
            <a:spAutoFit/>
          </a:bodyPr>
          <a:lstStyle/>
          <a:p>
            <a:r>
              <a:rPr lang="en-US" dirty="0">
                <a:latin typeface="Times New Roman"/>
              </a:rPr>
              <a:t>Definition of Terms </a:t>
            </a:r>
            <a:r>
              <a:rPr lang="en-US" sz="2800" dirty="0">
                <a:latin typeface="Times New Roman"/>
              </a:rPr>
              <a:t>(6 of 6)</a:t>
            </a:r>
          </a:p>
        </p:txBody>
      </p:sp>
      <p:sp>
        <p:nvSpPr>
          <p:cNvPr id="4" name="Content Placeholder 3"/>
          <p:cNvSpPr>
            <a:spLocks noGrp="1"/>
          </p:cNvSpPr>
          <p:nvPr>
            <p:ph idx="1"/>
          </p:nvPr>
        </p:nvSpPr>
        <p:spPr>
          <a:xfrm>
            <a:off x="457200" y="1600201"/>
            <a:ext cx="8229600" cy="2277547"/>
          </a:xfrm>
        </p:spPr>
        <p:txBody>
          <a:bodyPr>
            <a:spAutoFit/>
          </a:bodyPr>
          <a:lstStyle/>
          <a:p>
            <a:pPr lvl="1"/>
            <a:r>
              <a:rPr lang="en-US" b="1" dirty="0"/>
              <a:t>Blood vessel diameter (cont.)</a:t>
            </a:r>
          </a:p>
          <a:p>
            <a:pPr lvl="2"/>
            <a:r>
              <a:rPr lang="en-US" dirty="0"/>
              <a:t>Small-diameter arterioles are major determinants of peripheral resistance</a:t>
            </a:r>
          </a:p>
          <a:p>
            <a:pPr lvl="3"/>
            <a:r>
              <a:rPr lang="en-US" dirty="0"/>
              <a:t>Radius changes frequently, in contrast to larger arteries that do not change often  </a:t>
            </a:r>
          </a:p>
          <a:p>
            <a:pPr lvl="2"/>
            <a:r>
              <a:rPr lang="en-US" dirty="0"/>
              <a:t>Abrupt changes in vessel diameter or obstacles such as fatty plaques from atherosclerosis dramatically increase resistance </a:t>
            </a:r>
          </a:p>
          <a:p>
            <a:pPr lvl="3"/>
            <a:r>
              <a:rPr lang="en-US" dirty="0"/>
              <a:t>Laminar flow is disrupted and becomes </a:t>
            </a:r>
            <a:r>
              <a:rPr lang="en-US" i="1" dirty="0"/>
              <a:t>turbulent flow</a:t>
            </a:r>
            <a:r>
              <a:rPr lang="en-US" dirty="0"/>
              <a:t>, irregular flow that causes</a:t>
            </a:r>
            <a:r>
              <a:rPr lang="en-US" dirty="0">
                <a:sym typeface="Wingdings" charset="0"/>
              </a:rPr>
              <a:t> increased resistance</a:t>
            </a:r>
            <a:endParaRPr lang="en-US" dirty="0"/>
          </a:p>
        </p:txBody>
      </p:sp>
    </p:spTree>
    <p:extLst>
      <p:ext uri="{BB962C8B-B14F-4D97-AF65-F5344CB8AC3E}">
        <p14:creationId xmlns:p14="http://schemas.microsoft.com/office/powerpoint/2010/main" val="228032971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1447</TotalTime>
  <Words>3001</Words>
  <Application>Microsoft Office PowerPoint</Application>
  <PresentationFormat>On-screen Show (4:3)</PresentationFormat>
  <Paragraphs>380</Paragraphs>
  <Slides>65</Slides>
  <Notes>63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4" baseType="lpstr">
      <vt:lpstr>Arial</vt:lpstr>
      <vt:lpstr>Calibri</vt:lpstr>
      <vt:lpstr>Symbol</vt:lpstr>
      <vt:lpstr>Tahoma</vt:lpstr>
      <vt:lpstr>Times New Roman</vt:lpstr>
      <vt:lpstr>Verdana</vt:lpstr>
      <vt:lpstr>Wingdings</vt:lpstr>
      <vt:lpstr>508 Lecture</vt:lpstr>
      <vt:lpstr>Equation</vt:lpstr>
      <vt:lpstr>Human Anatomy and Physiology</vt:lpstr>
      <vt:lpstr>Part 2 Physiology of Circulation</vt:lpstr>
      <vt:lpstr>19.6 Flow, Pressure, and Resistance</vt:lpstr>
      <vt:lpstr>Definition of Terms (1 of 6)</vt:lpstr>
      <vt:lpstr>Definition of Terms (2 of 6)</vt:lpstr>
      <vt:lpstr>Definition of Terms (3 of 6)</vt:lpstr>
      <vt:lpstr>Definition of Terms (4 of 6)</vt:lpstr>
      <vt:lpstr>Definition of Terms (5 of 6)</vt:lpstr>
      <vt:lpstr>Definition of Terms (6 of 6)</vt:lpstr>
      <vt:lpstr>Milk Shake and 2 Different Straws</vt:lpstr>
      <vt:lpstr>Relationship Between Flow, Pressure, and Resistance </vt:lpstr>
      <vt:lpstr>19.7 Systemic Blood Pressure </vt:lpstr>
      <vt:lpstr>Blood Pressure in Various Blood Vessels of the Systemic Circulation</vt:lpstr>
      <vt:lpstr>Arterial Blood Pressure (1 of 7)</vt:lpstr>
      <vt:lpstr>Arterial Blood Pressure (2 of 7)</vt:lpstr>
      <vt:lpstr>Arterial Blood Pressure (3 of 7)</vt:lpstr>
      <vt:lpstr>Arterial Blood Pressure (4 of 7)</vt:lpstr>
      <vt:lpstr>Arterial Blood Pressure (5 of 7)</vt:lpstr>
      <vt:lpstr>Body Sites Where the Pulse is Most Easily Palpated</vt:lpstr>
      <vt:lpstr>Arterial Blood Pressure (6 of 7)</vt:lpstr>
      <vt:lpstr>Arterial Blood Pressure (7 of 7)</vt:lpstr>
      <vt:lpstr>Capillary Blood Pressure</vt:lpstr>
      <vt:lpstr>Venous Blood Pressure (1 of 2)</vt:lpstr>
      <vt:lpstr>Venous Blood Pressure (2 of 2)</vt:lpstr>
      <vt:lpstr>The Muscular Pump</vt:lpstr>
      <vt:lpstr>19.8 Regulation of Blood Pressure (1 of 4)</vt:lpstr>
      <vt:lpstr>19.8 Regulation of Blood Pressure (2 of 4)</vt:lpstr>
      <vt:lpstr>19.8 Regulation of Blood Pressure (3 of 4)</vt:lpstr>
      <vt:lpstr>19.8 Regulation of Blood Pressure (4 of 4)</vt:lpstr>
      <vt:lpstr>Major Factors That Increase MAP</vt:lpstr>
      <vt:lpstr>Short-Term Regulation: Neural Controls  (1 of 9)</vt:lpstr>
      <vt:lpstr>Short-Term Regulation: Neural Controls  (2 of 9)</vt:lpstr>
      <vt:lpstr>Short-Term Regulation: Neural Controls  (3 of 9)</vt:lpstr>
      <vt:lpstr>Short-Term Regulation: Neural Controls  (4 of 9)</vt:lpstr>
      <vt:lpstr>Short-Term Regulation: Neural Controls  (5 of 9)</vt:lpstr>
      <vt:lpstr>Short-Term Regulation: Neural Controls  (6 of 9)</vt:lpstr>
      <vt:lpstr>Short-Term Regulation: Neural Controls  (7 of 9)</vt:lpstr>
      <vt:lpstr>Baroreceptor Reflexes that Help Maintain Blood Pressure Homeostasis (1 of 5)</vt:lpstr>
      <vt:lpstr>Baroreceptor Reflexes that Help Maintain Blood Pressure Homeostasis (2 of 5)</vt:lpstr>
      <vt:lpstr>Baroreceptor Reflexes that Help Maintain Blood Pressure Homeostasis (3 of 5)</vt:lpstr>
      <vt:lpstr>Baroreceptor Reflexes that Help Maintain Blood Pressure Homeostasis (4 of 5)</vt:lpstr>
      <vt:lpstr>Baroreceptor Reflexes that Help Maintain Blood Pressure Homeostasis (5 of 5)</vt:lpstr>
      <vt:lpstr>Short-Term Regulation: Neural Controls  (8 of 9)</vt:lpstr>
      <vt:lpstr>Short-Term Regulation: Neural Controls  (9 of 9)</vt:lpstr>
      <vt:lpstr>Short-Term Mechanisms: Hormonal Controls</vt:lpstr>
      <vt:lpstr>Table 19.2 Effects of Selected Hormones on Blood Pressure</vt:lpstr>
      <vt:lpstr>Long-Term Mechanisms: Renal Regulation (1 of 4)</vt:lpstr>
      <vt:lpstr>Long-Term Mechanisms: Renal Regulation (2 of 4)</vt:lpstr>
      <vt:lpstr>Direct and Indirect (Hormonal) Mechanisms for Renal Control of Blood Pressure (1 of 2)</vt:lpstr>
      <vt:lpstr>Long-Term Mechanisms: Renal Regulation (3 of 4)</vt:lpstr>
      <vt:lpstr>Long-Term Mechanisms: Renal Regulation (4 of 4)</vt:lpstr>
      <vt:lpstr>Direct and Indirect (Hormonal) Mechanisms for Renal Control of Blood Pressure (2 of 2)</vt:lpstr>
      <vt:lpstr>Summary of Blood Pressure Regulation</vt:lpstr>
      <vt:lpstr>IP2: Factors Affecting Blood Pressure: Summary</vt:lpstr>
      <vt:lpstr>Factors that Increase MAP</vt:lpstr>
      <vt:lpstr>19.8  Regulation of Blood Pressure</vt:lpstr>
      <vt:lpstr>Homeostatic Imbalances in Blood Pressure  (1 of 8)</vt:lpstr>
      <vt:lpstr>Homeostatic Imbalances in Blood Pressure  (2 of 8)</vt:lpstr>
      <vt:lpstr>Homeostatic Imbalances in Blood Pressure  (3 of 8)</vt:lpstr>
      <vt:lpstr>Homeostatic Imbalances in Blood Pressure  (4 of 8)</vt:lpstr>
      <vt:lpstr>Homeostatic Imbalances in Blood Pressure  (5 of 8)</vt:lpstr>
      <vt:lpstr>Homeostatic Imbalances in Blood Pressure  (6 of 8)</vt:lpstr>
      <vt:lpstr>Homeostatic Imbalances in Blood Pressure  (7 of 8)</vt:lpstr>
      <vt:lpstr>Homeostatic Imbalances in Blood Pressure  (8 of 8)</vt:lpstr>
      <vt:lpstr>Copyright</vt:lpstr>
    </vt:vector>
  </TitlesOfParts>
  <Company>Integra Software Services Pvt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Chellapandi Murugan</cp:lastModifiedBy>
  <cp:revision>478</cp:revision>
  <dcterms:created xsi:type="dcterms:W3CDTF">2014-07-14T20:04:21Z</dcterms:created>
  <dcterms:modified xsi:type="dcterms:W3CDTF">2021-06-02T18:37:02Z</dcterms:modified>
</cp:coreProperties>
</file>