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09" r:id="rId2"/>
    <p:sldId id="305" r:id="rId3"/>
    <p:sldId id="430" r:id="rId4"/>
    <p:sldId id="306" r:id="rId5"/>
    <p:sldId id="419" r:id="rId6"/>
    <p:sldId id="459" r:id="rId7"/>
    <p:sldId id="468" r:id="rId8"/>
    <p:sldId id="469" r:id="rId9"/>
    <p:sldId id="470"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503" r:id="rId30"/>
    <p:sldId id="504"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768">
          <p15:clr>
            <a:srgbClr val="A4A3A4"/>
          </p15:clr>
        </p15:guide>
        <p15:guide id="5" orient="horz" pos="432">
          <p15:clr>
            <a:srgbClr val="A4A3A4"/>
          </p15:clr>
        </p15:guide>
        <p15:guide id="6" pos="288">
          <p15:clr>
            <a:srgbClr val="A4A3A4"/>
          </p15:clr>
        </p15:guide>
        <p15:guide id="7" pos="5472">
          <p15:clr>
            <a:srgbClr val="A4A3A4"/>
          </p15:clr>
        </p15:guide>
        <p15:guide id="8" orient="horz" pos="22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6796" autoAdjust="0"/>
  </p:normalViewPr>
  <p:slideViewPr>
    <p:cSldViewPr>
      <p:cViewPr varScale="1">
        <p:scale>
          <a:sx n="106" d="100"/>
          <a:sy n="106" d="100"/>
        </p:scale>
        <p:origin x="1710" y="108"/>
      </p:cViewPr>
      <p:guideLst>
        <p:guide orient="horz" pos="2160"/>
        <p:guide pos="2880"/>
        <p:guide orient="horz" pos="3984"/>
        <p:guide orient="horz" pos="768"/>
        <p:guide orient="horz" pos="432"/>
        <p:guide pos="288"/>
        <p:guide pos="5472"/>
        <p:guide orient="horz" pos="2256"/>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114524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84110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426488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84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2713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867400"/>
            <a:ext cx="86868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59" r:id="rId6"/>
    <p:sldLayoutId id="2147483658" r:id="rId7"/>
    <p:sldLayoutId id="2147483660" r:id="rId8"/>
    <p:sldLayoutId id="2147483651" r:id="rId9"/>
    <p:sldLayoutId id="2147483654" r:id="rId10"/>
    <p:sldLayoutId id="2147483655" r:id="rId11"/>
    <p:sldLayoutId id="2147483666" r:id="rId12"/>
    <p:sldLayoutId id="2147483670" r:id="rId13"/>
    <p:sldLayoutId id="2147483671" r:id="rId14"/>
    <p:sldLayoutId id="2147483672"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mediaplayer.pearsoncmg.com/assets/secs_wtm_ch_19_peter_v2"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19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3657600" cy="677108"/>
          </a:xfrm>
        </p:spPr>
        <p:txBody>
          <a:bodyPr wrap="square">
            <a:spAutoFit/>
          </a:bodyPr>
          <a:lstStyle/>
          <a:p>
            <a:r>
              <a:rPr lang="en-IN" sz="2200" dirty="0"/>
              <a:t>The Cardiovascular System: </a:t>
            </a:r>
          </a:p>
          <a:p>
            <a:r>
              <a:rPr lang="en-IN" sz="2200" dirty="0"/>
              <a:t>Blood Vessels</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314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Generalized Structure of Arteries, Veins, and Capillaries </a:t>
            </a:r>
            <a:r>
              <a:rPr lang="en-US" sz="2800" dirty="0">
                <a:latin typeface="Times New Roman"/>
              </a:rPr>
              <a:t>(1 of 3)</a:t>
            </a:r>
            <a:endParaRPr lang="en-IN" sz="2800" dirty="0">
              <a:latin typeface="Times New Roman"/>
            </a:endParaRPr>
          </a:p>
        </p:txBody>
      </p:sp>
      <p:pic>
        <p:nvPicPr>
          <p:cNvPr id="2050" name="Picture 2" descr="- Part (b) is an illustration showing comparison of wall structures of arteries, veins and capillaries. Of note, tunica media is thicker than tunica externa in arteries and the opposite   is true in veins.  Labels include:&#10;- Tunica intima:  consisting of endothelium, subendothelial layer, and internal elastic membrane.&#10;- Tunica media:  consisting of smooth muscle and elastic fibers, including external elastic membrane.&#10;- Tunica externa:  consisting of collagen fibers and vasa vasorum.&#10;- Also shown are capillary network, lumen and valve of vein."/>
          <p:cNvPicPr>
            <a:picLocks noChangeAspect="1" noChangeArrowheads="1"/>
          </p:cNvPicPr>
          <p:nvPr/>
        </p:nvPicPr>
        <p:blipFill rotWithShape="1">
          <a:blip r:embed="rId3">
            <a:extLst>
              <a:ext uri="{28A0092B-C50C-407E-A947-70E740481C1C}">
                <a14:useLocalDpi xmlns:a14="http://schemas.microsoft.com/office/drawing/2010/main" val="0"/>
              </a:ext>
            </a:extLst>
          </a:blip>
          <a:srcRect b="1901"/>
          <a:stretch/>
        </p:blipFill>
        <p:spPr bwMode="auto">
          <a:xfrm>
            <a:off x="1390599" y="1356715"/>
            <a:ext cx="6362801" cy="458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19.2b </a:t>
            </a:r>
            <a:r>
              <a:rPr lang="en-US" dirty="0"/>
              <a:t>Generalized structure of arteries, veins, and capillaries.</a:t>
            </a:r>
          </a:p>
        </p:txBody>
      </p:sp>
    </p:spTree>
    <p:extLst>
      <p:ext uri="{BB962C8B-B14F-4D97-AF65-F5344CB8AC3E}">
        <p14:creationId xmlns:p14="http://schemas.microsoft.com/office/powerpoint/2010/main" val="301250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IN" dirty="0">
                <a:latin typeface="Times New Roman"/>
              </a:rPr>
              <a:t>Table 19.1-1 Summary of Blood Vessel  Anatomy </a:t>
            </a:r>
            <a:r>
              <a:rPr lang="en-US" sz="2800" dirty="0">
                <a:latin typeface="Times New Roman"/>
              </a:rPr>
              <a:t>(1 of 4)</a:t>
            </a:r>
            <a:endParaRPr lang="en-IN" sz="2800" dirty="0">
              <a:latin typeface="Times New Roman"/>
            </a:endParaRPr>
          </a:p>
        </p:txBody>
      </p:sp>
      <p:pic>
        <p:nvPicPr>
          <p:cNvPr id="6" name="Picture 3" descr="Table 19.1-1. A 3-column table with 3 rows. The first column is labeled Vessel Type/Illustration. Size relationships are not proportional. Smaller vessels are drawn relatively larger so detail  can be seen. See column 2 for actual dimensions. Column 1 entries are elastic artery, which has a large opening; muscular artery, which has a small opening; and arteriole, which is longer and thinner than the previous 2 arteries with a large opening. The second column is labeled Average Lumen Diameter (D) and Wall Thickness (T) with entries D: 1.5 centimeters and T: 1.0 millimeters; D: 6.0 millimeters and T: 1.0 millimeters; and D: 37.0 micrometers and T: 6.0 micrometers. The third column is labeled Relative Tissue Makeup with graphs showing endothelium, elastic tissues, smooth muscles, and fibrous (collagenous tissues). From least to most, elastic artery makeup is endothelium, fibrous (collagenous) tissues, elastic tissues, and smooth muscles. From least to most, muscular artery makeup is endothelium, elastic tissues, fibrous (collagenous) tissues, and smooth muscles. From least to most, arteriole makeup is endothelium, elastic tissues, fibrous (collagenous) tissues, and smooth musc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868" y="1360471"/>
            <a:ext cx="2709022" cy="468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57200" y="6088804"/>
            <a:ext cx="8229600" cy="235796"/>
          </a:xfrm>
        </p:spPr>
        <p:txBody>
          <a:bodyPr/>
          <a:lstStyle/>
          <a:p>
            <a:pPr marL="0" indent="0">
              <a:buNone/>
            </a:pPr>
            <a:r>
              <a:rPr lang="en-IN" b="1" dirty="0">
                <a:solidFill>
                  <a:srgbClr val="007FA3"/>
                </a:solidFill>
              </a:rPr>
              <a:t>Table 19.1-1</a:t>
            </a:r>
            <a:r>
              <a:rPr lang="en-IN" dirty="0"/>
              <a:t> Summary of Blood Vessel  Anatomy.</a:t>
            </a:r>
          </a:p>
        </p:txBody>
      </p:sp>
    </p:spTree>
    <p:extLst>
      <p:ext uri="{BB962C8B-B14F-4D97-AF65-F5344CB8AC3E}">
        <p14:creationId xmlns:p14="http://schemas.microsoft.com/office/powerpoint/2010/main" val="14410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IN" dirty="0">
                <a:latin typeface="Times New Roman"/>
              </a:rPr>
              <a:t>Table 19.1-2 Summary of Blood Vessel Anatomy </a:t>
            </a:r>
            <a:r>
              <a:rPr lang="en-US" sz="2800" dirty="0">
                <a:latin typeface="Times New Roman"/>
              </a:rPr>
              <a:t>(2 of 4)</a:t>
            </a:r>
            <a:endParaRPr lang="en-IN" sz="2800" dirty="0">
              <a:latin typeface="Times New Roman"/>
            </a:endParaRPr>
          </a:p>
        </p:txBody>
      </p:sp>
      <p:pic>
        <p:nvPicPr>
          <p:cNvPr id="4100" name="Picture 4" descr="Table 19.1-2. A 3-column table with 3 rows. The first column is labeled Vessel Type/Illustration. Size relationships are not proportional. Smaller vessels are drawn relatively larger so detail  can be seen. See column 2 for actual dimensions. Column 1 entries are capillaries, venule, and vein. The second column is labeled Average Lumen Diameter (D) and Wall Thickness (T) with entries D: 9.0 micrometers and T: 0.5 micrometers; D: 20.0 micrometers and T: 1.0 micrometers; and D: 5.0 millimeters and T: 0.5 millimeters. The third column is labeled Relative Tissue Makeup with graphs showing endothelium, elastic tissues, smooth muscles, and fibrous (collagenous tissues). Capillaries makeup is endothelium only. From least to most, venule makeup is endothelium, smooth muscles, and fibrous (collagenous) tissues with no elastic tissues. From least to most, vein makeup is elastic tissues, endothelium, smooth muscles, and fibrous (collagenous) tiss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777" y="1341876"/>
            <a:ext cx="2992444" cy="471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6086123"/>
            <a:ext cx="8229600" cy="259376"/>
          </a:xfrm>
        </p:spPr>
        <p:txBody>
          <a:bodyPr/>
          <a:lstStyle/>
          <a:p>
            <a:pPr marL="0" indent="0">
              <a:buNone/>
            </a:pPr>
            <a:r>
              <a:rPr lang="en-IN" b="1" dirty="0">
                <a:solidFill>
                  <a:srgbClr val="007FA3"/>
                </a:solidFill>
              </a:rPr>
              <a:t>Table 19.1-2</a:t>
            </a:r>
            <a:r>
              <a:rPr lang="en-IN" dirty="0"/>
              <a:t> Summary of Blood Vessel  Anatomy.</a:t>
            </a:r>
          </a:p>
        </p:txBody>
      </p:sp>
    </p:spTree>
    <p:extLst>
      <p:ext uri="{BB962C8B-B14F-4D97-AF65-F5344CB8AC3E}">
        <p14:creationId xmlns:p14="http://schemas.microsoft.com/office/powerpoint/2010/main" val="14571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19.2  Arteries</a:t>
            </a:r>
            <a:endParaRPr lang="en-US" b="0" kern="0" dirty="0">
              <a:latin typeface="Times New Roman"/>
            </a:endParaRPr>
          </a:p>
        </p:txBody>
      </p:sp>
      <p:sp>
        <p:nvSpPr>
          <p:cNvPr id="4" name="Content Placeholder 3"/>
          <p:cNvSpPr>
            <a:spLocks noGrp="1"/>
          </p:cNvSpPr>
          <p:nvPr>
            <p:ph idx="1"/>
          </p:nvPr>
        </p:nvSpPr>
        <p:spPr>
          <a:xfrm>
            <a:off x="457581" y="1643126"/>
            <a:ext cx="8229600" cy="1215717"/>
          </a:xfrm>
        </p:spPr>
        <p:txBody>
          <a:bodyPr>
            <a:spAutoFit/>
          </a:bodyPr>
          <a:lstStyle/>
          <a:p>
            <a:r>
              <a:rPr lang="en-US" dirty="0">
                <a:latin typeface="Arial"/>
              </a:rPr>
              <a:t>Arteries divided into three groups, based on size and function</a:t>
            </a:r>
          </a:p>
          <a:p>
            <a:pPr lvl="1"/>
            <a:r>
              <a:rPr lang="en-US" b="1" dirty="0">
                <a:latin typeface="Arial"/>
              </a:rPr>
              <a:t>Elastic arteries</a:t>
            </a:r>
          </a:p>
          <a:p>
            <a:pPr lvl="1"/>
            <a:r>
              <a:rPr lang="en-US" b="1" dirty="0">
                <a:latin typeface="Arial"/>
              </a:rPr>
              <a:t>Muscular arteries</a:t>
            </a:r>
          </a:p>
          <a:p>
            <a:pPr lvl="1"/>
            <a:r>
              <a:rPr lang="en-US" b="1" dirty="0">
                <a:latin typeface="Arial"/>
              </a:rPr>
              <a:t>Arterioles</a:t>
            </a:r>
          </a:p>
        </p:txBody>
      </p:sp>
    </p:spTree>
    <p:extLst>
      <p:ext uri="{BB962C8B-B14F-4D97-AF65-F5344CB8AC3E}">
        <p14:creationId xmlns:p14="http://schemas.microsoft.com/office/powerpoint/2010/main" val="348686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Elastic Arteries </a:t>
            </a:r>
            <a:r>
              <a:rPr lang="en-US" sz="2800" dirty="0">
                <a:latin typeface="Times New Roman"/>
              </a:rPr>
              <a:t>(1 of 2)</a:t>
            </a:r>
          </a:p>
        </p:txBody>
      </p:sp>
      <p:sp>
        <p:nvSpPr>
          <p:cNvPr id="4" name="Content Placeholder 3"/>
          <p:cNvSpPr>
            <a:spLocks noGrp="1"/>
          </p:cNvSpPr>
          <p:nvPr>
            <p:ph idx="1"/>
          </p:nvPr>
        </p:nvSpPr>
        <p:spPr>
          <a:xfrm>
            <a:off x="457581" y="1643126"/>
            <a:ext cx="8229600" cy="1692771"/>
          </a:xfrm>
        </p:spPr>
        <p:txBody>
          <a:bodyPr>
            <a:spAutoFit/>
          </a:bodyPr>
          <a:lstStyle/>
          <a:p>
            <a:pPr>
              <a:tabLst>
                <a:tab pos="1436688" algn="l"/>
              </a:tabLst>
            </a:pPr>
            <a:r>
              <a:rPr lang="en-US" b="1" dirty="0">
                <a:latin typeface="Arial"/>
              </a:rPr>
              <a:t>Elastic arteries</a:t>
            </a:r>
            <a:r>
              <a:rPr lang="en-US" dirty="0">
                <a:latin typeface="Arial"/>
              </a:rPr>
              <a:t>: thick-walled with large, low-resistance lumen</a:t>
            </a:r>
          </a:p>
          <a:p>
            <a:pPr lvl="1"/>
            <a:r>
              <a:rPr lang="en-US" dirty="0">
                <a:latin typeface="Arial"/>
              </a:rPr>
              <a:t>Aorta and its major branches: also called </a:t>
            </a:r>
            <a:r>
              <a:rPr lang="en-US" i="1" dirty="0">
                <a:latin typeface="Arial"/>
              </a:rPr>
              <a:t>conducting</a:t>
            </a:r>
            <a:r>
              <a:rPr lang="en-US" dirty="0">
                <a:latin typeface="Arial"/>
              </a:rPr>
              <a:t> arteries because they conduct blood from heart to medium sized vessels</a:t>
            </a:r>
          </a:p>
          <a:p>
            <a:r>
              <a:rPr lang="en-US" dirty="0">
                <a:latin typeface="Arial"/>
              </a:rPr>
              <a:t>Elastin found in all three tunics, mostly tunica media</a:t>
            </a:r>
          </a:p>
          <a:p>
            <a:r>
              <a:rPr lang="en-US" dirty="0">
                <a:latin typeface="Arial"/>
              </a:rPr>
              <a:t>Contain substantial smooth muscle, but inactive in vasoconstriction</a:t>
            </a:r>
          </a:p>
        </p:txBody>
      </p:sp>
    </p:spTree>
    <p:extLst>
      <p:ext uri="{BB962C8B-B14F-4D97-AF65-F5344CB8AC3E}">
        <p14:creationId xmlns:p14="http://schemas.microsoft.com/office/powerpoint/2010/main" val="170583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Elastic Arteries </a:t>
            </a:r>
            <a:r>
              <a:rPr lang="en-US" sz="2800" dirty="0">
                <a:latin typeface="Times New Roman"/>
              </a:rPr>
              <a:t>(2 of 2)</a:t>
            </a:r>
          </a:p>
        </p:txBody>
      </p:sp>
      <p:sp>
        <p:nvSpPr>
          <p:cNvPr id="4" name="Content Placeholder 3"/>
          <p:cNvSpPr>
            <a:spLocks noGrp="1"/>
          </p:cNvSpPr>
          <p:nvPr>
            <p:ph idx="1"/>
          </p:nvPr>
        </p:nvSpPr>
        <p:spPr>
          <a:xfrm>
            <a:off x="457581" y="1643126"/>
            <a:ext cx="8229600" cy="569387"/>
          </a:xfrm>
        </p:spPr>
        <p:txBody>
          <a:bodyPr>
            <a:spAutoFit/>
          </a:bodyPr>
          <a:lstStyle/>
          <a:p>
            <a:r>
              <a:rPr lang="en-US" dirty="0">
                <a:latin typeface="Arial"/>
              </a:rPr>
              <a:t>Act as pressure reservoirs that expand and recoil as blood is ejected from heart</a:t>
            </a:r>
          </a:p>
          <a:p>
            <a:pPr lvl="1"/>
            <a:r>
              <a:rPr lang="en-US" dirty="0">
                <a:latin typeface="Arial"/>
              </a:rPr>
              <a:t>Allows for continuous blood flow downstream even between heartbeats</a:t>
            </a:r>
          </a:p>
        </p:txBody>
      </p:sp>
    </p:spTree>
    <p:extLst>
      <p:ext uri="{BB962C8B-B14F-4D97-AF65-F5344CB8AC3E}">
        <p14:creationId xmlns:p14="http://schemas.microsoft.com/office/powerpoint/2010/main" val="316692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Muscular Arteries</a:t>
            </a:r>
            <a:endParaRPr lang="en-US" b="0" kern="0" dirty="0">
              <a:latin typeface="Times New Roman"/>
            </a:endParaRPr>
          </a:p>
        </p:txBody>
      </p:sp>
      <p:sp>
        <p:nvSpPr>
          <p:cNvPr id="4" name="Content Placeholder 3"/>
          <p:cNvSpPr>
            <a:spLocks noGrp="1"/>
          </p:cNvSpPr>
          <p:nvPr>
            <p:ph idx="1"/>
          </p:nvPr>
        </p:nvSpPr>
        <p:spPr>
          <a:xfrm>
            <a:off x="457581" y="1643126"/>
            <a:ext cx="8229600" cy="2893100"/>
          </a:xfrm>
        </p:spPr>
        <p:txBody>
          <a:bodyPr>
            <a:spAutoFit/>
          </a:bodyPr>
          <a:lstStyle/>
          <a:p>
            <a:r>
              <a:rPr lang="en-US" dirty="0">
                <a:latin typeface="Arial"/>
              </a:rPr>
              <a:t>Elastic arteries give rise to </a:t>
            </a:r>
            <a:r>
              <a:rPr lang="en-US" b="1" dirty="0">
                <a:latin typeface="Arial"/>
              </a:rPr>
              <a:t>muscular arteries</a:t>
            </a:r>
          </a:p>
          <a:p>
            <a:r>
              <a:rPr lang="en-US" dirty="0">
                <a:latin typeface="Arial"/>
              </a:rPr>
              <a:t>Also called </a:t>
            </a:r>
            <a:r>
              <a:rPr lang="en-US" i="1" dirty="0">
                <a:latin typeface="Arial"/>
              </a:rPr>
              <a:t>distributing</a:t>
            </a:r>
            <a:r>
              <a:rPr lang="en-US" dirty="0">
                <a:latin typeface="Arial"/>
              </a:rPr>
              <a:t> arteries because they deliver blood to body organs</a:t>
            </a:r>
          </a:p>
          <a:p>
            <a:pPr lvl="1"/>
            <a:r>
              <a:rPr lang="en-US" dirty="0">
                <a:latin typeface="Arial"/>
              </a:rPr>
              <a:t>Diameters range from pinky-finger size to </a:t>
            </a:r>
            <a:br>
              <a:rPr lang="en-US" dirty="0">
                <a:latin typeface="Arial"/>
              </a:rPr>
            </a:br>
            <a:r>
              <a:rPr lang="en-US" dirty="0">
                <a:latin typeface="Arial"/>
              </a:rPr>
              <a:t>pencil-lead size</a:t>
            </a:r>
          </a:p>
          <a:p>
            <a:r>
              <a:rPr lang="en-US" dirty="0">
                <a:latin typeface="Arial"/>
              </a:rPr>
              <a:t>Account for most of named arteries</a:t>
            </a:r>
          </a:p>
          <a:p>
            <a:r>
              <a:rPr lang="en-US" dirty="0">
                <a:latin typeface="Arial"/>
              </a:rPr>
              <a:t>Have thickest tunica media with more smooth muscle, but less elastic tissue</a:t>
            </a:r>
          </a:p>
          <a:p>
            <a:pPr lvl="1"/>
            <a:r>
              <a:rPr lang="en-US" dirty="0">
                <a:latin typeface="Arial"/>
              </a:rPr>
              <a:t>Tunica media sandwiched between </a:t>
            </a:r>
            <a:r>
              <a:rPr lang="en-US" i="1" dirty="0">
                <a:latin typeface="Arial"/>
              </a:rPr>
              <a:t>elastic membranes</a:t>
            </a:r>
          </a:p>
          <a:p>
            <a:r>
              <a:rPr lang="en-US" dirty="0">
                <a:latin typeface="Arial"/>
              </a:rPr>
              <a:t>Active in vasoconstriction</a:t>
            </a:r>
          </a:p>
        </p:txBody>
      </p:sp>
    </p:spTree>
    <p:extLst>
      <p:ext uri="{BB962C8B-B14F-4D97-AF65-F5344CB8AC3E}">
        <p14:creationId xmlns:p14="http://schemas.microsoft.com/office/powerpoint/2010/main" val="128449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Arterioles</a:t>
            </a:r>
            <a:endParaRPr lang="en-US" b="0" kern="0" dirty="0">
              <a:latin typeface="Times New Roman"/>
            </a:endParaRPr>
          </a:p>
        </p:txBody>
      </p:sp>
      <p:sp>
        <p:nvSpPr>
          <p:cNvPr id="4" name="Content Placeholder 3"/>
          <p:cNvSpPr>
            <a:spLocks noGrp="1"/>
          </p:cNvSpPr>
          <p:nvPr>
            <p:ph idx="1"/>
          </p:nvPr>
        </p:nvSpPr>
        <p:spPr>
          <a:xfrm>
            <a:off x="457581" y="1643126"/>
            <a:ext cx="8229600" cy="2700739"/>
          </a:xfrm>
        </p:spPr>
        <p:txBody>
          <a:bodyPr>
            <a:spAutoFit/>
          </a:bodyPr>
          <a:lstStyle/>
          <a:p>
            <a:r>
              <a:rPr lang="en-US" b="1" dirty="0">
                <a:latin typeface="Arial"/>
              </a:rPr>
              <a:t>Arterioles</a:t>
            </a:r>
            <a:r>
              <a:rPr lang="en-US" dirty="0">
                <a:latin typeface="Arial"/>
              </a:rPr>
              <a:t>: smallest of all arteries</a:t>
            </a:r>
          </a:p>
          <a:p>
            <a:pPr lvl="1"/>
            <a:r>
              <a:rPr lang="en-US" dirty="0">
                <a:latin typeface="Arial"/>
              </a:rPr>
              <a:t>Larger arterioles contain all three tunics</a:t>
            </a:r>
          </a:p>
          <a:p>
            <a:pPr lvl="1"/>
            <a:r>
              <a:rPr lang="en-US" dirty="0">
                <a:latin typeface="Arial"/>
              </a:rPr>
              <a:t>Smaller arterioles are mostly single layer of smooth muscle surrounding endothelial cells</a:t>
            </a:r>
          </a:p>
          <a:p>
            <a:r>
              <a:rPr lang="en-US" dirty="0">
                <a:latin typeface="Arial"/>
              </a:rPr>
              <a:t>Control flow into capillary beds via vasodilation and vasoconstriction of smooth muscle</a:t>
            </a:r>
          </a:p>
          <a:p>
            <a:r>
              <a:rPr lang="en-US" dirty="0">
                <a:latin typeface="Arial"/>
              </a:rPr>
              <a:t>Also called </a:t>
            </a:r>
            <a:r>
              <a:rPr lang="en-US" i="1" dirty="0">
                <a:latin typeface="Arial"/>
              </a:rPr>
              <a:t>resistance</a:t>
            </a:r>
            <a:r>
              <a:rPr lang="en-US" dirty="0">
                <a:latin typeface="Arial"/>
              </a:rPr>
              <a:t> arteries because changing diameters change resistance to blood flow</a:t>
            </a:r>
          </a:p>
          <a:p>
            <a:r>
              <a:rPr lang="en-US" dirty="0">
                <a:latin typeface="Arial"/>
              </a:rPr>
              <a:t>Lead to capillary beds</a:t>
            </a:r>
          </a:p>
        </p:txBody>
      </p:sp>
    </p:spTree>
    <p:extLst>
      <p:ext uri="{BB962C8B-B14F-4D97-AF65-F5344CB8AC3E}">
        <p14:creationId xmlns:p14="http://schemas.microsoft.com/office/powerpoint/2010/main" val="330483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19.3 Capillaries </a:t>
            </a:r>
            <a:r>
              <a:rPr lang="en-US" sz="2800" dirty="0">
                <a:latin typeface="Times New Roman"/>
              </a:rPr>
              <a:t>(1 of 2)</a:t>
            </a:r>
          </a:p>
        </p:txBody>
      </p:sp>
      <p:sp>
        <p:nvSpPr>
          <p:cNvPr id="4" name="Content Placeholder 3"/>
          <p:cNvSpPr>
            <a:spLocks noGrp="1"/>
          </p:cNvSpPr>
          <p:nvPr>
            <p:ph idx="1"/>
          </p:nvPr>
        </p:nvSpPr>
        <p:spPr>
          <a:xfrm>
            <a:off x="457581" y="1643126"/>
            <a:ext cx="8229600" cy="1808187"/>
          </a:xfrm>
        </p:spPr>
        <p:txBody>
          <a:bodyPr>
            <a:spAutoFit/>
          </a:bodyPr>
          <a:lstStyle/>
          <a:p>
            <a:r>
              <a:rPr lang="en-US" dirty="0">
                <a:latin typeface="Arial"/>
              </a:rPr>
              <a:t>Microscopic vessels; diameters so small only single RBC can pass through at a time</a:t>
            </a:r>
          </a:p>
          <a:p>
            <a:r>
              <a:rPr lang="en-US" dirty="0">
                <a:latin typeface="Arial"/>
              </a:rPr>
              <a:t>Walls just thin tunica intima; in smallest vessels, one cell forms entire circumference</a:t>
            </a:r>
          </a:p>
          <a:p>
            <a:r>
              <a:rPr lang="en-US" b="1" dirty="0">
                <a:latin typeface="Arial"/>
              </a:rPr>
              <a:t>Pericytes</a:t>
            </a:r>
            <a:r>
              <a:rPr lang="en-US" dirty="0">
                <a:latin typeface="Arial"/>
              </a:rPr>
              <a:t>: spider-shaped stem cells help stabilize capillary walls, control permeability, and play a role in vessel repair</a:t>
            </a:r>
          </a:p>
          <a:p>
            <a:r>
              <a:rPr lang="en-US" dirty="0">
                <a:latin typeface="Arial"/>
              </a:rPr>
              <a:t>Supply almost every cell, except for cartilage, epithelia, cornea, and lens of eye</a:t>
            </a:r>
          </a:p>
        </p:txBody>
      </p:sp>
    </p:spTree>
    <p:extLst>
      <p:ext uri="{BB962C8B-B14F-4D97-AF65-F5344CB8AC3E}">
        <p14:creationId xmlns:p14="http://schemas.microsoft.com/office/powerpoint/2010/main" val="427629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19.3 Capillaries </a:t>
            </a:r>
            <a:r>
              <a:rPr lang="en-US" sz="2800" dirty="0">
                <a:latin typeface="Times New Roman"/>
              </a:rPr>
              <a:t>(2 of 2)</a:t>
            </a:r>
          </a:p>
        </p:txBody>
      </p:sp>
      <p:sp>
        <p:nvSpPr>
          <p:cNvPr id="4" name="Content Placeholder 3"/>
          <p:cNvSpPr>
            <a:spLocks noGrp="1"/>
          </p:cNvSpPr>
          <p:nvPr>
            <p:ph idx="1"/>
          </p:nvPr>
        </p:nvSpPr>
        <p:spPr>
          <a:xfrm>
            <a:off x="457581" y="1643126"/>
            <a:ext cx="8229600" cy="492443"/>
          </a:xfrm>
        </p:spPr>
        <p:txBody>
          <a:bodyPr>
            <a:spAutoFit/>
          </a:bodyPr>
          <a:lstStyle/>
          <a:p>
            <a:r>
              <a:rPr lang="en-US" dirty="0">
                <a:latin typeface="Arial"/>
              </a:rPr>
              <a:t>Functions: exchange of gases, nutrients, wastes, hormones, etc., between blood and interstitial fluid</a:t>
            </a:r>
          </a:p>
        </p:txBody>
      </p:sp>
    </p:spTree>
    <p:extLst>
      <p:ext uri="{BB962C8B-B14F-4D97-AF65-F5344CB8AC3E}">
        <p14:creationId xmlns:p14="http://schemas.microsoft.com/office/powerpoint/2010/main" val="110573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229600" cy="523220"/>
          </a:xfrm>
        </p:spPr>
        <p:txBody>
          <a:bodyPr>
            <a:spAutoFit/>
          </a:bodyPr>
          <a:lstStyle/>
          <a:p>
            <a:r>
              <a:rPr lang="en-US" dirty="0">
                <a:latin typeface="Times New Roman"/>
              </a:rPr>
              <a:t>Why This Matters</a:t>
            </a:r>
            <a:endParaRPr lang="en-IN" dirty="0">
              <a:latin typeface="Times New Roman"/>
            </a:endParaRPr>
          </a:p>
        </p:txBody>
      </p:sp>
      <p:sp>
        <p:nvSpPr>
          <p:cNvPr id="4" name="Content Placeholder 3"/>
          <p:cNvSpPr>
            <a:spLocks noGrp="1"/>
          </p:cNvSpPr>
          <p:nvPr>
            <p:ph idx="1"/>
          </p:nvPr>
        </p:nvSpPr>
        <p:spPr>
          <a:xfrm>
            <a:off x="457200" y="1600201"/>
            <a:ext cx="8229600" cy="492443"/>
          </a:xfrm>
        </p:spPr>
        <p:txBody>
          <a:bodyPr>
            <a:spAutoFit/>
          </a:bodyPr>
          <a:lstStyle/>
          <a:p>
            <a:r>
              <a:rPr lang="en-US" dirty="0"/>
              <a:t>Understanding how the body controls blood pressure helps to measure a patient’s blood pressure accurately</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Types of Capillaries </a:t>
            </a:r>
            <a:r>
              <a:rPr lang="en-US" sz="2800" dirty="0">
                <a:latin typeface="Times New Roman"/>
              </a:rPr>
              <a:t>(1 of 3)</a:t>
            </a:r>
          </a:p>
        </p:txBody>
      </p:sp>
      <p:sp>
        <p:nvSpPr>
          <p:cNvPr id="4" name="Content Placeholder 3"/>
          <p:cNvSpPr>
            <a:spLocks noGrp="1"/>
          </p:cNvSpPr>
          <p:nvPr>
            <p:ph idx="1"/>
          </p:nvPr>
        </p:nvSpPr>
        <p:spPr>
          <a:xfrm>
            <a:off x="457581" y="1643126"/>
            <a:ext cx="8229600" cy="2793072"/>
          </a:xfrm>
        </p:spPr>
        <p:txBody>
          <a:bodyPr>
            <a:spAutoFit/>
          </a:bodyPr>
          <a:lstStyle/>
          <a:p>
            <a:r>
              <a:rPr lang="en-US" dirty="0">
                <a:latin typeface="Arial"/>
              </a:rPr>
              <a:t>All capillary endothelial cells are joined by </a:t>
            </a:r>
            <a:r>
              <a:rPr lang="en-US" i="1" dirty="0">
                <a:latin typeface="Arial"/>
              </a:rPr>
              <a:t>tight junctions</a:t>
            </a:r>
            <a:r>
              <a:rPr lang="en-US" dirty="0">
                <a:latin typeface="Arial"/>
              </a:rPr>
              <a:t> with gaps called </a:t>
            </a:r>
            <a:r>
              <a:rPr lang="en-US" b="1" dirty="0">
                <a:latin typeface="Arial"/>
              </a:rPr>
              <a:t>intercellular clefts</a:t>
            </a:r>
          </a:p>
          <a:p>
            <a:pPr lvl="1"/>
            <a:r>
              <a:rPr lang="en-US" dirty="0">
                <a:latin typeface="Arial"/>
              </a:rPr>
              <a:t>Allow passage of fluids and small solutes</a:t>
            </a:r>
          </a:p>
          <a:p>
            <a:r>
              <a:rPr lang="en-US" dirty="0">
                <a:latin typeface="Arial"/>
              </a:rPr>
              <a:t>Three types of capillaries</a:t>
            </a:r>
          </a:p>
          <a:p>
            <a:pPr marL="839788" lvl="1" indent="-382588">
              <a:buFont typeface="+mj-lt"/>
              <a:buAutoNum type="arabicPeriod"/>
            </a:pPr>
            <a:r>
              <a:rPr lang="en-US" dirty="0">
                <a:latin typeface="Arial"/>
              </a:rPr>
              <a:t> </a:t>
            </a:r>
            <a:r>
              <a:rPr lang="en-US" b="1" dirty="0">
                <a:latin typeface="Arial"/>
              </a:rPr>
              <a:t>Continuous capillaries </a:t>
            </a:r>
          </a:p>
          <a:p>
            <a:pPr lvl="2"/>
            <a:r>
              <a:rPr lang="en-US" dirty="0">
                <a:latin typeface="Arial"/>
              </a:rPr>
              <a:t>Abundant in skin, muscles, lungs, and CNS</a:t>
            </a:r>
          </a:p>
          <a:p>
            <a:pPr lvl="3"/>
            <a:r>
              <a:rPr lang="en-US" dirty="0">
                <a:latin typeface="Arial"/>
              </a:rPr>
              <a:t>Continuous capillaries of brain are unique</a:t>
            </a:r>
          </a:p>
          <a:p>
            <a:pPr lvl="4"/>
            <a:r>
              <a:rPr lang="en-US" dirty="0">
                <a:latin typeface="Arial"/>
              </a:rPr>
              <a:t>Form blood brain barrier, totally enclosed with tight junctions and no intercellular clefts</a:t>
            </a:r>
          </a:p>
        </p:txBody>
      </p:sp>
    </p:spTree>
    <p:extLst>
      <p:ext uri="{BB962C8B-B14F-4D97-AF65-F5344CB8AC3E}">
        <p14:creationId xmlns:p14="http://schemas.microsoft.com/office/powerpoint/2010/main" val="122906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Capillary Structure </a:t>
            </a:r>
            <a:r>
              <a:rPr lang="en-US" sz="2800" dirty="0">
                <a:latin typeface="Times New Roman"/>
              </a:rPr>
              <a:t>(1 of 3)</a:t>
            </a:r>
            <a:endParaRPr lang="en-IN" sz="2800" dirty="0">
              <a:latin typeface="Times New Roman"/>
            </a:endParaRPr>
          </a:p>
        </p:txBody>
      </p:sp>
      <p:pic>
        <p:nvPicPr>
          <p:cNvPr id="5122" name="Picture 2" descr="Part (a) Continuous capillary:  least permeable type of capillary and most common.&#10; - Characteristics include:&#10;  -Abundant in skin, muscles, lungs, and CNS.&#10;  -Often have associated pericytes.&#10;  -Pinocytotic vesicles ferry fluids across the endothelial cell.&#10;  -Brain capillary endothelial cells lack intercellular clefts and have tight junctions around    their entire perimeter. This is the structural basis of the blood brain barrier      described in chapter 12.&#10;"/>
          <p:cNvPicPr>
            <a:picLocks noChangeAspect="1" noChangeArrowheads="1"/>
          </p:cNvPicPr>
          <p:nvPr/>
        </p:nvPicPr>
        <p:blipFill rotWithShape="1">
          <a:blip r:embed="rId3">
            <a:extLst>
              <a:ext uri="{28A0092B-C50C-407E-A947-70E740481C1C}">
                <a14:useLocalDpi xmlns:a14="http://schemas.microsoft.com/office/drawing/2010/main" val="0"/>
              </a:ext>
            </a:extLst>
          </a:blip>
          <a:srcRect b="7361"/>
          <a:stretch/>
        </p:blipFill>
        <p:spPr bwMode="auto">
          <a:xfrm>
            <a:off x="737057" y="2088669"/>
            <a:ext cx="7669885" cy="248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4267200" cy="246221"/>
          </a:xfrm>
        </p:spPr>
        <p:txBody>
          <a:bodyPr/>
          <a:lstStyle/>
          <a:p>
            <a:r>
              <a:rPr lang="en-US" b="1" dirty="0">
                <a:solidFill>
                  <a:srgbClr val="007FA3"/>
                </a:solidFill>
              </a:rPr>
              <a:t>Figure 19.3a </a:t>
            </a:r>
            <a:r>
              <a:rPr lang="en-US" dirty="0"/>
              <a:t>Capillary structure.</a:t>
            </a:r>
          </a:p>
        </p:txBody>
      </p:sp>
    </p:spTree>
    <p:extLst>
      <p:ext uri="{BB962C8B-B14F-4D97-AF65-F5344CB8AC3E}">
        <p14:creationId xmlns:p14="http://schemas.microsoft.com/office/powerpoint/2010/main" val="376483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Types of Capillaries </a:t>
            </a:r>
            <a:r>
              <a:rPr lang="en-US" sz="2800" dirty="0">
                <a:latin typeface="Times New Roman"/>
              </a:rPr>
              <a:t>(2 of 3)</a:t>
            </a:r>
          </a:p>
        </p:txBody>
      </p:sp>
      <p:sp>
        <p:nvSpPr>
          <p:cNvPr id="4" name="Content Placeholder 3"/>
          <p:cNvSpPr>
            <a:spLocks noGrp="1"/>
          </p:cNvSpPr>
          <p:nvPr>
            <p:ph idx="1"/>
          </p:nvPr>
        </p:nvSpPr>
        <p:spPr>
          <a:xfrm>
            <a:off x="457581" y="1643126"/>
            <a:ext cx="8229600" cy="1785104"/>
          </a:xfrm>
        </p:spPr>
        <p:txBody>
          <a:bodyPr>
            <a:spAutoFit/>
          </a:bodyPr>
          <a:lstStyle/>
          <a:p>
            <a:pPr marL="839788" lvl="1" indent="-382588">
              <a:buFont typeface="+mj-lt"/>
              <a:buAutoNum type="arabicPeriod" startAt="2"/>
            </a:pPr>
            <a:r>
              <a:rPr lang="en-US" dirty="0">
                <a:latin typeface="Arial"/>
              </a:rPr>
              <a:t> </a:t>
            </a:r>
            <a:r>
              <a:rPr lang="en-US" b="1" dirty="0">
                <a:latin typeface="Arial"/>
              </a:rPr>
              <a:t>Fenestrated capillary </a:t>
            </a:r>
          </a:p>
          <a:p>
            <a:pPr lvl="2"/>
            <a:r>
              <a:rPr lang="en-US" dirty="0">
                <a:latin typeface="Arial"/>
              </a:rPr>
              <a:t>Found in areas involved in active filtration (kidneys), absorption (intestines), or endocrine hormone secretion</a:t>
            </a:r>
          </a:p>
          <a:p>
            <a:pPr lvl="2"/>
            <a:r>
              <a:rPr lang="en-US" dirty="0">
                <a:latin typeface="Arial"/>
              </a:rPr>
              <a:t>Endothelial cells contain Swiss cheese–like pores called </a:t>
            </a:r>
            <a:r>
              <a:rPr lang="en-US" i="1" dirty="0">
                <a:latin typeface="Arial"/>
              </a:rPr>
              <a:t>fenestrations</a:t>
            </a:r>
          </a:p>
          <a:p>
            <a:pPr lvl="3"/>
            <a:r>
              <a:rPr lang="en-US" dirty="0">
                <a:latin typeface="Arial"/>
              </a:rPr>
              <a:t>Allow for increased permeability</a:t>
            </a:r>
          </a:p>
          <a:p>
            <a:pPr lvl="3"/>
            <a:r>
              <a:rPr lang="en-US" dirty="0">
                <a:latin typeface="Arial"/>
              </a:rPr>
              <a:t>Fenestrations usually covered with thin glycoprotein diaphragm</a:t>
            </a:r>
          </a:p>
        </p:txBody>
      </p:sp>
    </p:spTree>
    <p:extLst>
      <p:ext uri="{BB962C8B-B14F-4D97-AF65-F5344CB8AC3E}">
        <p14:creationId xmlns:p14="http://schemas.microsoft.com/office/powerpoint/2010/main" val="2323349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Capillary Structure </a:t>
            </a:r>
            <a:r>
              <a:rPr lang="en-US" sz="2800" dirty="0">
                <a:latin typeface="Times New Roman"/>
              </a:rPr>
              <a:t>(2 of 3)</a:t>
            </a:r>
            <a:endParaRPr lang="en-IN" sz="2800" dirty="0">
              <a:latin typeface="Times New Roman"/>
            </a:endParaRPr>
          </a:p>
        </p:txBody>
      </p:sp>
      <p:pic>
        <p:nvPicPr>
          <p:cNvPr id="6146" name="Picture 2" descr="Part (b) Fenestrated capillary: Fenestrated capillaries have large fenestrations (pores) that  increase permeability.&#10; - Characteristics include:&#10;  -Occur in areas of active filtration (e.g. kidney) or absorption (e.g. small intestine), and     areas of endocrine hormone secretion.&#10;  -Fenestrations are Swiss cheese-like holes that tunnel through endothelial cells.&#10;  -Fenestrations are usually covered by a very thin diaphragm made of extracellular     glycoproteins. This diaphragm has little effect on solute and fluid movement.&#10;  - In some digestive tract organs, the number of fenestrations in capillaries increases     during active absorption of nutrients."/>
          <p:cNvPicPr>
            <a:picLocks noChangeAspect="1" noChangeArrowheads="1"/>
          </p:cNvPicPr>
          <p:nvPr/>
        </p:nvPicPr>
        <p:blipFill rotWithShape="1">
          <a:blip r:embed="rId3">
            <a:extLst>
              <a:ext uri="{28A0092B-C50C-407E-A947-70E740481C1C}">
                <a14:useLocalDpi xmlns:a14="http://schemas.microsoft.com/office/drawing/2010/main" val="0"/>
              </a:ext>
            </a:extLst>
          </a:blip>
          <a:srcRect b="5756"/>
          <a:stretch/>
        </p:blipFill>
        <p:spPr bwMode="auto">
          <a:xfrm>
            <a:off x="779494" y="2137295"/>
            <a:ext cx="7585011" cy="243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4343400" cy="246221"/>
          </a:xfrm>
        </p:spPr>
        <p:txBody>
          <a:bodyPr/>
          <a:lstStyle/>
          <a:p>
            <a:r>
              <a:rPr lang="en-US" b="1" dirty="0">
                <a:solidFill>
                  <a:srgbClr val="007FA3"/>
                </a:solidFill>
              </a:rPr>
              <a:t>Figure 19.3b </a:t>
            </a:r>
            <a:r>
              <a:rPr lang="en-US" dirty="0"/>
              <a:t>Capillary structure.</a:t>
            </a:r>
          </a:p>
        </p:txBody>
      </p:sp>
    </p:spTree>
    <p:extLst>
      <p:ext uri="{BB962C8B-B14F-4D97-AF65-F5344CB8AC3E}">
        <p14:creationId xmlns:p14="http://schemas.microsoft.com/office/powerpoint/2010/main" val="34043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Types of Capillaries </a:t>
            </a:r>
            <a:r>
              <a:rPr lang="en-US" sz="2800" dirty="0">
                <a:latin typeface="Times New Roman"/>
              </a:rPr>
              <a:t>(3 of 3)</a:t>
            </a:r>
          </a:p>
        </p:txBody>
      </p:sp>
      <p:sp>
        <p:nvSpPr>
          <p:cNvPr id="4" name="Content Placeholder 3"/>
          <p:cNvSpPr>
            <a:spLocks noGrp="1"/>
          </p:cNvSpPr>
          <p:nvPr>
            <p:ph idx="1"/>
          </p:nvPr>
        </p:nvSpPr>
        <p:spPr>
          <a:xfrm>
            <a:off x="457581" y="1643126"/>
            <a:ext cx="8229600" cy="2354491"/>
          </a:xfrm>
        </p:spPr>
        <p:txBody>
          <a:bodyPr wrap="square">
            <a:spAutoFit/>
          </a:bodyPr>
          <a:lstStyle/>
          <a:p>
            <a:pPr marL="839788" lvl="1" indent="-360363">
              <a:buFont typeface="+mj-lt"/>
              <a:buAutoNum type="arabicPeriod" startAt="3"/>
            </a:pPr>
            <a:r>
              <a:rPr lang="en-US" dirty="0">
                <a:latin typeface="Arial"/>
              </a:rPr>
              <a:t> </a:t>
            </a:r>
            <a:r>
              <a:rPr lang="en-US" b="1" dirty="0">
                <a:latin typeface="Arial"/>
              </a:rPr>
              <a:t>Sinusoidal capillaries</a:t>
            </a:r>
          </a:p>
          <a:p>
            <a:pPr lvl="2"/>
            <a:r>
              <a:rPr lang="en-US" dirty="0">
                <a:latin typeface="Arial"/>
              </a:rPr>
              <a:t>Fewer tight junctions; usually fenestrated with larger intercellular clefts; incomplete basement membranes</a:t>
            </a:r>
          </a:p>
          <a:p>
            <a:pPr lvl="3"/>
            <a:r>
              <a:rPr lang="en-US" dirty="0">
                <a:latin typeface="Arial"/>
              </a:rPr>
              <a:t>Usually have larger lumens</a:t>
            </a:r>
          </a:p>
          <a:p>
            <a:pPr lvl="2"/>
            <a:r>
              <a:rPr lang="en-US" dirty="0">
                <a:latin typeface="Arial"/>
              </a:rPr>
              <a:t>Found only in the liver, bone marrow, spleen, and adrenal medulla </a:t>
            </a:r>
          </a:p>
          <a:p>
            <a:pPr lvl="2"/>
            <a:r>
              <a:rPr lang="en-US" dirty="0">
                <a:latin typeface="Arial"/>
              </a:rPr>
              <a:t>Blood flow is sluggish—allows time for modification of large molecules and blood cells that pass between blood and tissue</a:t>
            </a:r>
          </a:p>
          <a:p>
            <a:pPr lvl="2"/>
            <a:r>
              <a:rPr lang="en-US" dirty="0">
                <a:latin typeface="Arial"/>
              </a:rPr>
              <a:t>Contain macrophages in lining to capture and destroy foreign invaders</a:t>
            </a:r>
          </a:p>
        </p:txBody>
      </p:sp>
    </p:spTree>
    <p:extLst>
      <p:ext uri="{BB962C8B-B14F-4D97-AF65-F5344CB8AC3E}">
        <p14:creationId xmlns:p14="http://schemas.microsoft.com/office/powerpoint/2010/main" val="93801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Capillary Structure </a:t>
            </a:r>
            <a:r>
              <a:rPr lang="en-US" sz="2800" dirty="0">
                <a:latin typeface="Times New Roman"/>
              </a:rPr>
              <a:t>(3 of 3)</a:t>
            </a:r>
            <a:endParaRPr lang="en-IN" sz="2800" dirty="0">
              <a:latin typeface="Times New Roman"/>
            </a:endParaRPr>
          </a:p>
        </p:txBody>
      </p:sp>
      <p:pic>
        <p:nvPicPr>
          <p:cNvPr id="7170" name="Picture 2" descr="Part (c) Sinusoid capillaries: Sinusoid capillaries are the most permeable type of capillary and  occur in limited locations.&#10; -Characteristics include:&#10;  -Occur in liver, bone marrow, spleen, and adrenal medulla.&#10;  -Have large intercellular clefts as well as fenestrations; few tight junctions.&#10;  -Are irregularly shaped and have larger lumens than other capillaries.&#10;  -Allow large molecules and even cells to pass across their walls.&#10;  -Blood flows slowly through their tortuous channels.&#10;  -Macrophages may extend processes through the clefts to catch “prey” or, in liver, form     part of the sinusoid wall."/>
          <p:cNvPicPr>
            <a:picLocks noChangeAspect="1" noChangeArrowheads="1"/>
          </p:cNvPicPr>
          <p:nvPr/>
        </p:nvPicPr>
        <p:blipFill rotWithShape="1">
          <a:blip r:embed="rId3">
            <a:extLst>
              <a:ext uri="{28A0092B-C50C-407E-A947-70E740481C1C}">
                <a14:useLocalDpi xmlns:a14="http://schemas.microsoft.com/office/drawing/2010/main" val="0"/>
              </a:ext>
            </a:extLst>
          </a:blip>
          <a:srcRect b="7054"/>
          <a:stretch/>
        </p:blipFill>
        <p:spPr bwMode="auto">
          <a:xfrm>
            <a:off x="764509" y="2098265"/>
            <a:ext cx="7614979" cy="247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4343400" cy="246221"/>
          </a:xfrm>
        </p:spPr>
        <p:txBody>
          <a:bodyPr/>
          <a:lstStyle/>
          <a:p>
            <a:r>
              <a:rPr lang="en-US" b="1" dirty="0">
                <a:solidFill>
                  <a:srgbClr val="007FA3"/>
                </a:solidFill>
              </a:rPr>
              <a:t>Figure 19.3c </a:t>
            </a:r>
            <a:r>
              <a:rPr lang="en-US" dirty="0"/>
              <a:t>Capillary structure.</a:t>
            </a:r>
          </a:p>
        </p:txBody>
      </p:sp>
    </p:spTree>
    <p:extLst>
      <p:ext uri="{BB962C8B-B14F-4D97-AF65-F5344CB8AC3E}">
        <p14:creationId xmlns:p14="http://schemas.microsoft.com/office/powerpoint/2010/main" val="307309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Capillary Beds </a:t>
            </a:r>
            <a:r>
              <a:rPr lang="en-US" sz="2800" dirty="0">
                <a:latin typeface="Times New Roman"/>
              </a:rPr>
              <a:t>(1 of 3)</a:t>
            </a:r>
          </a:p>
        </p:txBody>
      </p:sp>
      <p:sp>
        <p:nvSpPr>
          <p:cNvPr id="4" name="Content Placeholder 3"/>
          <p:cNvSpPr>
            <a:spLocks noGrp="1"/>
          </p:cNvSpPr>
          <p:nvPr>
            <p:ph idx="1"/>
          </p:nvPr>
        </p:nvSpPr>
        <p:spPr>
          <a:xfrm>
            <a:off x="457581" y="1643126"/>
            <a:ext cx="8229600" cy="2377574"/>
          </a:xfrm>
        </p:spPr>
        <p:txBody>
          <a:bodyPr>
            <a:spAutoFit/>
          </a:bodyPr>
          <a:lstStyle/>
          <a:p>
            <a:r>
              <a:rPr lang="en-US" b="1" dirty="0">
                <a:latin typeface="Arial"/>
              </a:rPr>
              <a:t>Capillary bed</a:t>
            </a:r>
            <a:r>
              <a:rPr lang="en-US" dirty="0">
                <a:latin typeface="Arial"/>
              </a:rPr>
              <a:t>: interwoven network of capillaries between arterioles and venules</a:t>
            </a:r>
          </a:p>
          <a:p>
            <a:r>
              <a:rPr lang="en-US" b="1" dirty="0">
                <a:latin typeface="Arial"/>
              </a:rPr>
              <a:t>Microcirculation</a:t>
            </a:r>
            <a:r>
              <a:rPr lang="en-US" dirty="0">
                <a:latin typeface="Arial"/>
              </a:rPr>
              <a:t>: flow of blood through bed from arteriole to venule</a:t>
            </a:r>
          </a:p>
          <a:p>
            <a:r>
              <a:rPr lang="en-US" b="1" dirty="0">
                <a:latin typeface="Arial"/>
              </a:rPr>
              <a:t>Terminal arteriole:  </a:t>
            </a:r>
            <a:r>
              <a:rPr lang="en-US" dirty="0">
                <a:latin typeface="Arial"/>
              </a:rPr>
              <a:t>branch off arteriole that further branches into 10 to 20 </a:t>
            </a:r>
            <a:r>
              <a:rPr lang="en-US" b="1" dirty="0">
                <a:latin typeface="Arial"/>
              </a:rPr>
              <a:t>capillaries </a:t>
            </a:r>
            <a:r>
              <a:rPr lang="en-US" dirty="0">
                <a:latin typeface="Arial"/>
              </a:rPr>
              <a:t>(</a:t>
            </a:r>
            <a:r>
              <a:rPr lang="en-US" i="1" dirty="0">
                <a:latin typeface="Arial"/>
              </a:rPr>
              <a:t>exchange vessels</a:t>
            </a:r>
            <a:r>
              <a:rPr lang="en-US" dirty="0">
                <a:latin typeface="Arial"/>
              </a:rPr>
              <a:t>) that form capillary bed</a:t>
            </a:r>
          </a:p>
          <a:p>
            <a:pPr lvl="1"/>
            <a:r>
              <a:rPr lang="en-US" dirty="0">
                <a:latin typeface="Arial"/>
              </a:rPr>
              <a:t>Exchange of gases, nutrients and wastes from surrounding tissue takes place in capillaries</a:t>
            </a:r>
          </a:p>
          <a:p>
            <a:r>
              <a:rPr lang="en-US" dirty="0">
                <a:latin typeface="Arial"/>
              </a:rPr>
              <a:t>Capillaries then drain into </a:t>
            </a:r>
            <a:r>
              <a:rPr lang="en-US" b="1" dirty="0">
                <a:latin typeface="Arial"/>
              </a:rPr>
              <a:t>postcapillary venule</a:t>
            </a:r>
          </a:p>
        </p:txBody>
      </p:sp>
    </p:spTree>
    <p:extLst>
      <p:ext uri="{BB962C8B-B14F-4D97-AF65-F5344CB8AC3E}">
        <p14:creationId xmlns:p14="http://schemas.microsoft.com/office/powerpoint/2010/main" val="1945630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Capillary Beds </a:t>
            </a:r>
            <a:r>
              <a:rPr lang="en-US" sz="2800" dirty="0">
                <a:latin typeface="Times New Roman"/>
              </a:rPr>
              <a:t>(2 of 3)</a:t>
            </a:r>
          </a:p>
        </p:txBody>
      </p:sp>
      <p:sp>
        <p:nvSpPr>
          <p:cNvPr id="4" name="Content Placeholder 3"/>
          <p:cNvSpPr>
            <a:spLocks noGrp="1"/>
          </p:cNvSpPr>
          <p:nvPr>
            <p:ph idx="1"/>
          </p:nvPr>
        </p:nvSpPr>
        <p:spPr>
          <a:xfrm>
            <a:off x="457581" y="1643126"/>
            <a:ext cx="8229600" cy="1500411"/>
          </a:xfrm>
        </p:spPr>
        <p:txBody>
          <a:bodyPr>
            <a:spAutoFit/>
          </a:bodyPr>
          <a:lstStyle/>
          <a:p>
            <a:r>
              <a:rPr lang="en-US" dirty="0">
                <a:latin typeface="Arial"/>
              </a:rPr>
              <a:t>Flow through bed controlled by diameter of terminal arteriole and upstream arterioles</a:t>
            </a:r>
          </a:p>
          <a:p>
            <a:r>
              <a:rPr lang="en-US" dirty="0">
                <a:latin typeface="Arial"/>
              </a:rPr>
              <a:t>Local chemical conditions and arteriolar vasomotor nerve fibers regulate amount of blood entering capillary bed</a:t>
            </a:r>
          </a:p>
          <a:p>
            <a:pPr lvl="1"/>
            <a:r>
              <a:rPr lang="en-US" dirty="0">
                <a:latin typeface="Arial"/>
              </a:rPr>
              <a:t>Arteriole and terminal arteriole dilated when blood needed;  constricted to shunt blood away from bed when not needed</a:t>
            </a:r>
          </a:p>
        </p:txBody>
      </p:sp>
    </p:spTree>
    <p:extLst>
      <p:ext uri="{BB962C8B-B14F-4D97-AF65-F5344CB8AC3E}">
        <p14:creationId xmlns:p14="http://schemas.microsoft.com/office/powerpoint/2010/main" val="265854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Anatomy of a Typical Capillary Bed </a:t>
            </a:r>
            <a:endParaRPr lang="en-IN" dirty="0">
              <a:latin typeface="Times New Roman"/>
            </a:endParaRPr>
          </a:p>
        </p:txBody>
      </p:sp>
      <p:pic>
        <p:nvPicPr>
          <p:cNvPr id="8194" name="Picture 2" descr="- Part (a) is an illustration of a capillary bed with arterioles dilated so that blood flows  capillaries.Labels include arteriole, terminal arteriole, capillaries, postcapillary venule and venule.&#10;- Part (b) is the same illustration, but arterioles are constricted so no blood flows through capillaries.Arrows indicate areas of constriction."/>
          <p:cNvPicPr>
            <a:picLocks noChangeAspect="1" noChangeArrowheads="1"/>
          </p:cNvPicPr>
          <p:nvPr/>
        </p:nvPicPr>
        <p:blipFill rotWithShape="1">
          <a:blip r:embed="rId3">
            <a:extLst>
              <a:ext uri="{28A0092B-C50C-407E-A947-70E740481C1C}">
                <a14:useLocalDpi xmlns:a14="http://schemas.microsoft.com/office/drawing/2010/main" val="0"/>
              </a:ext>
            </a:extLst>
          </a:blip>
          <a:srcRect b="2884"/>
          <a:stretch/>
        </p:blipFill>
        <p:spPr bwMode="auto">
          <a:xfrm>
            <a:off x="2772444" y="1382114"/>
            <a:ext cx="3599110" cy="44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78379"/>
            <a:ext cx="8686800" cy="246221"/>
          </a:xfrm>
        </p:spPr>
        <p:txBody>
          <a:bodyPr/>
          <a:lstStyle/>
          <a:p>
            <a:r>
              <a:rPr lang="en-US" b="1" dirty="0">
                <a:solidFill>
                  <a:srgbClr val="007FA3"/>
                </a:solidFill>
              </a:rPr>
              <a:t>Figure 19.4 </a:t>
            </a:r>
            <a:r>
              <a:rPr lang="en-US" dirty="0"/>
              <a:t>Anatomy of a typical capillary bed.</a:t>
            </a:r>
          </a:p>
        </p:txBody>
      </p:sp>
    </p:spTree>
    <p:extLst>
      <p:ext uri="{BB962C8B-B14F-4D97-AF65-F5344CB8AC3E}">
        <p14:creationId xmlns:p14="http://schemas.microsoft.com/office/powerpoint/2010/main" val="305125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Capillary Beds </a:t>
            </a:r>
            <a:r>
              <a:rPr lang="en-US" sz="2800" dirty="0">
                <a:latin typeface="Times New Roman"/>
              </a:rPr>
              <a:t>(3 of 3)</a:t>
            </a:r>
          </a:p>
        </p:txBody>
      </p:sp>
      <p:sp>
        <p:nvSpPr>
          <p:cNvPr id="4" name="Content Placeholder 3"/>
          <p:cNvSpPr>
            <a:spLocks noGrp="1"/>
          </p:cNvSpPr>
          <p:nvPr>
            <p:ph idx="1"/>
          </p:nvPr>
        </p:nvSpPr>
        <p:spPr>
          <a:xfrm>
            <a:off x="457581" y="1643126"/>
            <a:ext cx="8229600" cy="2523768"/>
          </a:xfrm>
        </p:spPr>
        <p:txBody>
          <a:bodyPr>
            <a:spAutoFit/>
          </a:bodyPr>
          <a:lstStyle/>
          <a:p>
            <a:pPr>
              <a:buNone/>
            </a:pPr>
            <a:r>
              <a:rPr lang="en-US" dirty="0">
                <a:latin typeface="Arial"/>
              </a:rPr>
              <a:t>Capillaries found in serous membranes of intestinal mesenteries have two additional features that form a special arrangement of capillaries:</a:t>
            </a:r>
          </a:p>
          <a:p>
            <a:pPr marL="839788" lvl="1" indent="-382588">
              <a:buFont typeface="+mj-lt"/>
              <a:buAutoNum type="arabicPeriod"/>
            </a:pPr>
            <a:r>
              <a:rPr lang="en-US" dirty="0">
                <a:latin typeface="Arial"/>
              </a:rPr>
              <a:t> </a:t>
            </a:r>
            <a:r>
              <a:rPr lang="en-US" b="1" i="1" dirty="0">
                <a:latin typeface="Arial"/>
              </a:rPr>
              <a:t>Vascular shunt</a:t>
            </a:r>
            <a:r>
              <a:rPr lang="en-US" dirty="0">
                <a:latin typeface="Arial"/>
              </a:rPr>
              <a:t>: channel that directly connects arteriole with venule (bypasses </a:t>
            </a:r>
            <a:r>
              <a:rPr lang="en-US" i="1" dirty="0">
                <a:latin typeface="Arial"/>
              </a:rPr>
              <a:t>true capillaries</a:t>
            </a:r>
            <a:r>
              <a:rPr lang="en-US" dirty="0">
                <a:latin typeface="Arial"/>
              </a:rPr>
              <a:t>)</a:t>
            </a:r>
          </a:p>
          <a:p>
            <a:pPr marL="1239838" lvl="2" indent="-382588">
              <a:buNone/>
            </a:pPr>
            <a:r>
              <a:rPr lang="en-US" b="1" dirty="0">
                <a:latin typeface="Arial"/>
              </a:rPr>
              <a:t>	</a:t>
            </a:r>
            <a:r>
              <a:rPr lang="en-US" dirty="0">
                <a:latin typeface="Arial"/>
              </a:rPr>
              <a:t>- consists of </a:t>
            </a:r>
            <a:r>
              <a:rPr lang="en-US" i="1" dirty="0">
                <a:latin typeface="Arial"/>
              </a:rPr>
              <a:t>metarteriole</a:t>
            </a:r>
            <a:r>
              <a:rPr lang="en-US" dirty="0">
                <a:latin typeface="Arial"/>
              </a:rPr>
              <a:t> and </a:t>
            </a:r>
            <a:r>
              <a:rPr lang="en-US" i="1" dirty="0">
                <a:latin typeface="Arial"/>
              </a:rPr>
              <a:t>thoroughfare channel</a:t>
            </a:r>
          </a:p>
          <a:p>
            <a:pPr marL="839788" lvl="1" indent="-382588">
              <a:buFont typeface="+mj-lt"/>
              <a:buAutoNum type="arabicPeriod"/>
            </a:pPr>
            <a:r>
              <a:rPr lang="en-US" dirty="0">
                <a:latin typeface="Arial"/>
              </a:rPr>
              <a:t> </a:t>
            </a:r>
            <a:r>
              <a:rPr lang="en-US" b="1" i="1" dirty="0" err="1">
                <a:latin typeface="Arial"/>
              </a:rPr>
              <a:t>Precapillary</a:t>
            </a:r>
            <a:r>
              <a:rPr lang="en-US" b="1" i="1" dirty="0">
                <a:latin typeface="Arial"/>
              </a:rPr>
              <a:t> sphincter:   </a:t>
            </a:r>
            <a:r>
              <a:rPr lang="en-US" dirty="0">
                <a:latin typeface="Arial"/>
              </a:rPr>
              <a:t>cuff of smooth muscle surrounding each true capillary that branches off metarteriole;  acts as valve regulating blood flow into capillary bed</a:t>
            </a:r>
          </a:p>
          <a:p>
            <a:pPr marL="839788" lvl="1" indent="-382588">
              <a:buNone/>
            </a:pPr>
            <a:r>
              <a:rPr lang="en-US" dirty="0">
                <a:latin typeface="Arial"/>
              </a:rPr>
              <a:t>		     - Controlled by local chemical conditions (not innervated)</a:t>
            </a:r>
          </a:p>
        </p:txBody>
      </p:sp>
    </p:spTree>
    <p:extLst>
      <p:ext uri="{BB962C8B-B14F-4D97-AF65-F5344CB8AC3E}">
        <p14:creationId xmlns:p14="http://schemas.microsoft.com/office/powerpoint/2010/main" val="311683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Video: Why This Matters (Career Connection)</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US" altLang="en-US" sz="1400" b="1" dirty="0"/>
              <a:t>Why This Matters (Career Connection)</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secs_wtm_ch_19_peter_v2 "/>
              </a:rPr>
              <a:t>https://mediaplayer.pearsoncmg.com/assets/secs_wtm_ch_19_peter_v2</a:t>
            </a:r>
            <a:r>
              <a:rPr lang="en-IN" sz="1200" dirty="0">
                <a:hlinkClick r:id="rId2" tooltip="https://mediaplayer.pearsoncmg.com/assets/secs_wtm_ch_19_peter_v2 "/>
              </a:rPr>
              <a:t> </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0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38421"/>
            <a:ext cx="8153019" cy="1046440"/>
          </a:xfrm>
        </p:spPr>
        <p:txBody>
          <a:bodyPr wrap="square">
            <a:spAutoFit/>
          </a:bodyPr>
          <a:lstStyle/>
          <a:p>
            <a:pPr>
              <a:spcBef>
                <a:spcPts val="0"/>
              </a:spcBef>
            </a:pPr>
            <a:r>
              <a:rPr lang="en-US" dirty="0">
                <a:latin typeface="Times New Roman"/>
              </a:rPr>
              <a:t>Anatomy of a Special (Mesenteric) Capillary Bed</a:t>
            </a:r>
            <a:endParaRPr lang="en-IN" dirty="0">
              <a:latin typeface="Times New Roman"/>
            </a:endParaRPr>
          </a:p>
        </p:txBody>
      </p:sp>
      <p:pic>
        <p:nvPicPr>
          <p:cNvPr id="2" name="Picture 1" descr="Figure is an illustration of a special capillary bed found in serous membranes of intestinal mesenteries. Features of this special type of capillary bed shown are:&#10;- Vascular shunt which is made up of a metarteriole that leads into a thoroughfare channel that than drains into venule &#10;- Precapillary sphincters which are cuffs of smooth muscle encircling each true capillary branching off metarteriole.&#10;- If precapillary sphincters are closed, blood is channeled into vascular shunt.&#10;- If precapillary sphincters are open, blood is channeled into capillary bed through true capillaries.&#10;"/>
          <p:cNvPicPr>
            <a:picLocks noChangeAspect="1"/>
          </p:cNvPicPr>
          <p:nvPr/>
        </p:nvPicPr>
        <p:blipFill rotWithShape="1">
          <a:blip r:embed="rId3">
            <a:extLst>
              <a:ext uri="{28A0092B-C50C-407E-A947-70E740481C1C}">
                <a14:useLocalDpi xmlns:a14="http://schemas.microsoft.com/office/drawing/2010/main" val="0"/>
              </a:ext>
            </a:extLst>
          </a:blip>
          <a:srcRect b="2011"/>
          <a:stretch/>
        </p:blipFill>
        <p:spPr>
          <a:xfrm>
            <a:off x="1918331" y="1774012"/>
            <a:ext cx="5304992" cy="3712388"/>
          </a:xfrm>
          <a:prstGeom prst="rect">
            <a:avLst/>
          </a:prstGeom>
        </p:spPr>
      </p:pic>
      <p:sp>
        <p:nvSpPr>
          <p:cNvPr id="5" name="Content Placeholder 4"/>
          <p:cNvSpPr>
            <a:spLocks noGrp="1"/>
          </p:cNvSpPr>
          <p:nvPr>
            <p:ph sz="quarter" idx="13"/>
          </p:nvPr>
        </p:nvSpPr>
        <p:spPr>
          <a:xfrm>
            <a:off x="457200" y="6078379"/>
            <a:ext cx="8686800" cy="246221"/>
          </a:xfrm>
        </p:spPr>
        <p:txBody>
          <a:bodyPr/>
          <a:lstStyle/>
          <a:p>
            <a:r>
              <a:rPr lang="en-US" b="1" dirty="0">
                <a:solidFill>
                  <a:srgbClr val="007FA3"/>
                </a:solidFill>
              </a:rPr>
              <a:t>Figure 19.5 </a:t>
            </a:r>
            <a:r>
              <a:rPr lang="en-US" dirty="0"/>
              <a:t>Anatomy of a special (mesenteric) capillary bed.</a:t>
            </a:r>
          </a:p>
        </p:txBody>
      </p:sp>
    </p:spTree>
    <p:extLst>
      <p:ext uri="{BB962C8B-B14F-4D97-AF65-F5344CB8AC3E}">
        <p14:creationId xmlns:p14="http://schemas.microsoft.com/office/powerpoint/2010/main" val="905893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19.4 Veins </a:t>
            </a:r>
            <a:r>
              <a:rPr lang="en-US" sz="2800" dirty="0">
                <a:latin typeface="Times New Roman"/>
              </a:rPr>
              <a:t>(1 of 3)</a:t>
            </a:r>
          </a:p>
        </p:txBody>
      </p:sp>
      <p:sp>
        <p:nvSpPr>
          <p:cNvPr id="4" name="Content Placeholder 3"/>
          <p:cNvSpPr>
            <a:spLocks noGrp="1"/>
          </p:cNvSpPr>
          <p:nvPr>
            <p:ph idx="1"/>
          </p:nvPr>
        </p:nvSpPr>
        <p:spPr>
          <a:xfrm>
            <a:off x="457581" y="1643126"/>
            <a:ext cx="8229600" cy="2408352"/>
          </a:xfrm>
        </p:spPr>
        <p:txBody>
          <a:bodyPr>
            <a:spAutoFit/>
          </a:bodyPr>
          <a:lstStyle/>
          <a:p>
            <a:r>
              <a:rPr lang="en-US" b="1" dirty="0">
                <a:latin typeface="Arial"/>
              </a:rPr>
              <a:t>Veins</a:t>
            </a:r>
            <a:r>
              <a:rPr lang="en-US" dirty="0">
                <a:latin typeface="Arial"/>
              </a:rPr>
              <a:t>: carry blood toward the heart</a:t>
            </a:r>
          </a:p>
          <a:p>
            <a:r>
              <a:rPr lang="en-US" dirty="0">
                <a:latin typeface="Arial"/>
              </a:rPr>
              <a:t>Formation begins when capillary beds unite in postcapillary </a:t>
            </a:r>
            <a:r>
              <a:rPr lang="en-US" b="1" dirty="0">
                <a:latin typeface="Arial"/>
              </a:rPr>
              <a:t>venules</a:t>
            </a:r>
            <a:r>
              <a:rPr lang="en-US" dirty="0">
                <a:latin typeface="Arial"/>
              </a:rPr>
              <a:t> and merge into larger and larger </a:t>
            </a:r>
            <a:r>
              <a:rPr lang="en-US" b="1" dirty="0">
                <a:latin typeface="Arial"/>
              </a:rPr>
              <a:t>veins</a:t>
            </a:r>
          </a:p>
          <a:p>
            <a:pPr>
              <a:spcBef>
                <a:spcPct val="20000"/>
              </a:spcBef>
              <a:defRPr/>
            </a:pPr>
            <a:r>
              <a:rPr lang="en-US" b="1" kern="0" dirty="0">
                <a:solidFill>
                  <a:srgbClr val="000000"/>
                </a:solidFill>
                <a:latin typeface="Arial"/>
              </a:rPr>
              <a:t>Venules</a:t>
            </a:r>
          </a:p>
          <a:p>
            <a:pPr marL="342900" indent="-342900">
              <a:spcBef>
                <a:spcPct val="20000"/>
              </a:spcBef>
              <a:buFontTx/>
              <a:buChar char="•"/>
              <a:defRPr/>
            </a:pPr>
            <a:r>
              <a:rPr lang="en-US" kern="0" dirty="0">
                <a:latin typeface="Arial"/>
              </a:rPr>
              <a:t>Capillaries unite to form </a:t>
            </a:r>
            <a:r>
              <a:rPr lang="en-US" i="1" kern="0" dirty="0">
                <a:latin typeface="Arial"/>
              </a:rPr>
              <a:t>postcapillary venules</a:t>
            </a:r>
          </a:p>
          <a:p>
            <a:pPr lvl="1">
              <a:spcBef>
                <a:spcPct val="20000"/>
              </a:spcBef>
              <a:buFontTx/>
              <a:buChar char="–"/>
              <a:defRPr/>
            </a:pPr>
            <a:r>
              <a:rPr lang="en-US" kern="0" dirty="0">
                <a:latin typeface="Arial"/>
                <a:ea typeface="ＭＳ Ｐゴシック" pitchFamily="34" charset="-128"/>
              </a:rPr>
              <a:t>Consist of endothelium and a few pericytes</a:t>
            </a:r>
          </a:p>
          <a:p>
            <a:pPr lvl="1">
              <a:spcBef>
                <a:spcPct val="20000"/>
              </a:spcBef>
              <a:buFontTx/>
              <a:buChar char="–"/>
              <a:defRPr/>
            </a:pPr>
            <a:r>
              <a:rPr lang="en-US" kern="0" dirty="0">
                <a:latin typeface="Arial"/>
                <a:ea typeface="ＭＳ Ｐゴシック" pitchFamily="34" charset="-128"/>
              </a:rPr>
              <a:t>Very porous; allow fluids and WBCs into tissues</a:t>
            </a:r>
          </a:p>
          <a:p>
            <a:pPr marL="342900" indent="-342900">
              <a:spcBef>
                <a:spcPct val="20000"/>
              </a:spcBef>
              <a:buFontTx/>
              <a:buChar char="•"/>
              <a:defRPr/>
            </a:pPr>
            <a:r>
              <a:rPr lang="en-US" kern="0" dirty="0">
                <a:latin typeface="Arial"/>
              </a:rPr>
              <a:t>Larger venules have one or two layers of smooth muscle cells</a:t>
            </a:r>
          </a:p>
        </p:txBody>
      </p:sp>
    </p:spTree>
    <p:extLst>
      <p:ext uri="{BB962C8B-B14F-4D97-AF65-F5344CB8AC3E}">
        <p14:creationId xmlns:p14="http://schemas.microsoft.com/office/powerpoint/2010/main" val="421209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19.4 Veins </a:t>
            </a:r>
            <a:r>
              <a:rPr lang="en-US" sz="2800" dirty="0">
                <a:latin typeface="Times New Roman"/>
              </a:rPr>
              <a:t>(2 of 3)</a:t>
            </a:r>
          </a:p>
        </p:txBody>
      </p:sp>
      <p:sp>
        <p:nvSpPr>
          <p:cNvPr id="4" name="Content Placeholder 3"/>
          <p:cNvSpPr>
            <a:spLocks noGrp="1"/>
          </p:cNvSpPr>
          <p:nvPr>
            <p:ph idx="1"/>
          </p:nvPr>
        </p:nvSpPr>
        <p:spPr>
          <a:xfrm>
            <a:off x="457581" y="1643126"/>
            <a:ext cx="8229600" cy="2700739"/>
          </a:xfrm>
        </p:spPr>
        <p:txBody>
          <a:bodyPr>
            <a:spAutoFit/>
          </a:bodyPr>
          <a:lstStyle/>
          <a:p>
            <a:r>
              <a:rPr lang="en-US" dirty="0">
                <a:latin typeface="Arial"/>
              </a:rPr>
              <a:t>Formed when venules converge</a:t>
            </a:r>
          </a:p>
          <a:p>
            <a:r>
              <a:rPr lang="en-US" dirty="0">
                <a:latin typeface="Arial"/>
              </a:rPr>
              <a:t>Have all tunics, but thinner walls with large lumens compared with corresponding arteries</a:t>
            </a:r>
          </a:p>
          <a:p>
            <a:r>
              <a:rPr lang="en-US" dirty="0">
                <a:latin typeface="Arial"/>
              </a:rPr>
              <a:t>Tunica media is thin, but tunica externa is thick</a:t>
            </a:r>
          </a:p>
          <a:p>
            <a:pPr lvl="1"/>
            <a:r>
              <a:rPr lang="en-US" dirty="0">
                <a:latin typeface="Arial"/>
              </a:rPr>
              <a:t>Contain collagen fibers and elastic networks</a:t>
            </a:r>
          </a:p>
          <a:p>
            <a:r>
              <a:rPr lang="en-US" dirty="0">
                <a:latin typeface="Arial"/>
              </a:rPr>
              <a:t>Large lumen and thin walls make veins good storage vessels</a:t>
            </a:r>
          </a:p>
          <a:p>
            <a:pPr lvl="1"/>
            <a:r>
              <a:rPr lang="en-US" dirty="0">
                <a:latin typeface="Arial"/>
              </a:rPr>
              <a:t>Called </a:t>
            </a:r>
            <a:r>
              <a:rPr lang="en-US" b="1" dirty="0">
                <a:latin typeface="Arial"/>
              </a:rPr>
              <a:t>capacitance vessels </a:t>
            </a:r>
            <a:r>
              <a:rPr lang="en-US" dirty="0">
                <a:latin typeface="Arial"/>
              </a:rPr>
              <a:t>(blood reservoirs) because they contain up to 65% of blood supply</a:t>
            </a:r>
          </a:p>
        </p:txBody>
      </p:sp>
    </p:spTree>
    <p:extLst>
      <p:ext uri="{BB962C8B-B14F-4D97-AF65-F5344CB8AC3E}">
        <p14:creationId xmlns:p14="http://schemas.microsoft.com/office/powerpoint/2010/main" val="455473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Generalized Structure of Arteries, Veins, and Capillaries </a:t>
            </a:r>
            <a:r>
              <a:rPr lang="en-US" sz="2800" dirty="0">
                <a:latin typeface="Times New Roman"/>
              </a:rPr>
              <a:t>(2 of 3)</a:t>
            </a:r>
            <a:endParaRPr lang="en-IN" sz="2800" dirty="0">
              <a:latin typeface="Times New Roman"/>
            </a:endParaRPr>
          </a:p>
        </p:txBody>
      </p:sp>
      <p:pic>
        <p:nvPicPr>
          <p:cNvPr id="2" name="Picture 1" descr="- Part (a) is a photomicrograph (6X) of a cross section of an artery and a vein."/>
          <p:cNvPicPr>
            <a:picLocks noChangeAspect="1"/>
          </p:cNvPicPr>
          <p:nvPr/>
        </p:nvPicPr>
        <p:blipFill rotWithShape="1">
          <a:blip r:embed="rId3">
            <a:extLst>
              <a:ext uri="{28A0092B-C50C-407E-A947-70E740481C1C}">
                <a14:useLocalDpi xmlns:a14="http://schemas.microsoft.com/office/drawing/2010/main" val="0"/>
              </a:ext>
            </a:extLst>
          </a:blip>
          <a:srcRect b="4033"/>
          <a:stretch/>
        </p:blipFill>
        <p:spPr>
          <a:xfrm>
            <a:off x="1871192" y="1707887"/>
            <a:ext cx="5406081" cy="3626113"/>
          </a:xfrm>
          <a:prstGeom prst="rect">
            <a:avLst/>
          </a:prstGeom>
        </p:spPr>
      </p:pic>
      <p:sp>
        <p:nvSpPr>
          <p:cNvPr id="4" name="Content Placeholder 3"/>
          <p:cNvSpPr>
            <a:spLocks noGrp="1"/>
          </p:cNvSpPr>
          <p:nvPr>
            <p:ph sz="quarter" idx="13"/>
          </p:nvPr>
        </p:nvSpPr>
        <p:spPr>
          <a:xfrm>
            <a:off x="457200" y="6069915"/>
            <a:ext cx="6781800" cy="246221"/>
          </a:xfrm>
        </p:spPr>
        <p:txBody>
          <a:bodyPr/>
          <a:lstStyle/>
          <a:p>
            <a:r>
              <a:rPr lang="en-US" b="1" dirty="0">
                <a:solidFill>
                  <a:srgbClr val="007FA3"/>
                </a:solidFill>
              </a:rPr>
              <a:t>Figure 19.2a </a:t>
            </a:r>
            <a:r>
              <a:rPr lang="en-US" dirty="0"/>
              <a:t>Generalized structure of arteries, veins, and capillaries.</a:t>
            </a:r>
          </a:p>
        </p:txBody>
      </p:sp>
    </p:spTree>
    <p:extLst>
      <p:ext uri="{BB962C8B-B14F-4D97-AF65-F5344CB8AC3E}">
        <p14:creationId xmlns:p14="http://schemas.microsoft.com/office/powerpoint/2010/main" val="4180899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Relative Proportion of Blood Volume Throughout the Cardiovascular System</a:t>
            </a:r>
            <a:endParaRPr lang="en-IN" dirty="0">
              <a:latin typeface="Times New Roman"/>
            </a:endParaRPr>
          </a:p>
        </p:txBody>
      </p:sp>
      <p:pic>
        <p:nvPicPr>
          <p:cNvPr id="2" name="Picture 1" descr="This figure is a pie chart that compares the relative percentage of blood volume in systemic arteries and arterioles, pulmonary blood vessels, the heart, capillaries, and systemic veins and venules. &#10;- Capillaries: 5%.&#10;- Heart: 8%.&#10;- Pulmonary blood vessels: 12% (pulmonary blood vessels supply the lungs).&#10;- Systemic arteries and arterioles: 15%.&#10;- Systemic veins and venules: 60%.&#10;  - Supply all of the body except the lungs.&#10;  - Are distensible.&#10;  - Contain a large proportion of the blood volume and so are called capacitance vessels or blood reservoirs."/>
          <p:cNvPicPr>
            <a:picLocks noChangeAspect="1"/>
          </p:cNvPicPr>
          <p:nvPr/>
        </p:nvPicPr>
        <p:blipFill rotWithShape="1">
          <a:blip r:embed="rId3">
            <a:extLst>
              <a:ext uri="{28A0092B-C50C-407E-A947-70E740481C1C}">
                <a14:useLocalDpi xmlns:a14="http://schemas.microsoft.com/office/drawing/2010/main" val="0"/>
              </a:ext>
            </a:extLst>
          </a:blip>
          <a:srcRect b="3521"/>
          <a:stretch/>
        </p:blipFill>
        <p:spPr>
          <a:xfrm>
            <a:off x="946918" y="1600200"/>
            <a:ext cx="7255926" cy="3886200"/>
          </a:xfrm>
          <a:prstGeom prst="rect">
            <a:avLst/>
          </a:prstGeom>
        </p:spPr>
      </p:pic>
      <p:sp>
        <p:nvSpPr>
          <p:cNvPr id="4" name="Content Placeholder 3"/>
          <p:cNvSpPr>
            <a:spLocks noGrp="1"/>
          </p:cNvSpPr>
          <p:nvPr>
            <p:ph sz="quarter" idx="13"/>
          </p:nvPr>
        </p:nvSpPr>
        <p:spPr>
          <a:xfrm>
            <a:off x="457200" y="6069912"/>
            <a:ext cx="8077200" cy="246221"/>
          </a:xfrm>
        </p:spPr>
        <p:txBody>
          <a:bodyPr/>
          <a:lstStyle/>
          <a:p>
            <a:r>
              <a:rPr lang="en-US" b="1" dirty="0">
                <a:solidFill>
                  <a:srgbClr val="007FA3"/>
                </a:solidFill>
              </a:rPr>
              <a:t>Figure 19.6 </a:t>
            </a:r>
            <a:r>
              <a:rPr lang="en-US" dirty="0"/>
              <a:t>Relative proportion of blood volume throughout the cardiovascular system.</a:t>
            </a:r>
          </a:p>
        </p:txBody>
      </p:sp>
    </p:spTree>
    <p:extLst>
      <p:ext uri="{BB962C8B-B14F-4D97-AF65-F5344CB8AC3E}">
        <p14:creationId xmlns:p14="http://schemas.microsoft.com/office/powerpoint/2010/main" val="89024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19.4 Veins </a:t>
            </a:r>
            <a:r>
              <a:rPr lang="en-US" sz="2800" dirty="0">
                <a:latin typeface="Times New Roman"/>
              </a:rPr>
              <a:t>(3 of 3)</a:t>
            </a:r>
          </a:p>
        </p:txBody>
      </p:sp>
      <p:sp>
        <p:nvSpPr>
          <p:cNvPr id="4" name="Content Placeholder 3"/>
          <p:cNvSpPr>
            <a:spLocks noGrp="1"/>
          </p:cNvSpPr>
          <p:nvPr>
            <p:ph idx="1"/>
          </p:nvPr>
        </p:nvSpPr>
        <p:spPr>
          <a:xfrm>
            <a:off x="457581" y="1643126"/>
            <a:ext cx="8229600" cy="3270126"/>
          </a:xfrm>
        </p:spPr>
        <p:txBody>
          <a:bodyPr>
            <a:spAutoFit/>
          </a:bodyPr>
          <a:lstStyle/>
          <a:p>
            <a:r>
              <a:rPr lang="en-US" dirty="0">
                <a:latin typeface="Arial"/>
              </a:rPr>
              <a:t>Blood pressure lower than in arteries, so adaptations ensure return of blood to heart</a:t>
            </a:r>
          </a:p>
          <a:p>
            <a:pPr lvl="1"/>
            <a:r>
              <a:rPr lang="en-US" dirty="0">
                <a:latin typeface="Arial"/>
              </a:rPr>
              <a:t>Large-diameter lumens offer little resistance </a:t>
            </a:r>
          </a:p>
          <a:p>
            <a:r>
              <a:rPr lang="en-US" dirty="0">
                <a:latin typeface="Arial"/>
              </a:rPr>
              <a:t>Other adaptations</a:t>
            </a:r>
          </a:p>
          <a:p>
            <a:pPr lvl="1"/>
            <a:r>
              <a:rPr lang="en-US" b="1" dirty="0">
                <a:latin typeface="Arial"/>
              </a:rPr>
              <a:t>Venous valves </a:t>
            </a:r>
          </a:p>
          <a:p>
            <a:pPr lvl="2"/>
            <a:r>
              <a:rPr lang="en-US" dirty="0">
                <a:latin typeface="Arial"/>
              </a:rPr>
              <a:t>Prevent backflow of blood </a:t>
            </a:r>
          </a:p>
          <a:p>
            <a:pPr lvl="2"/>
            <a:r>
              <a:rPr lang="en-US" dirty="0">
                <a:latin typeface="Arial"/>
              </a:rPr>
              <a:t>Most abundant in veins of limbs</a:t>
            </a:r>
          </a:p>
          <a:p>
            <a:pPr lvl="1"/>
            <a:r>
              <a:rPr lang="en-US" b="1" dirty="0">
                <a:latin typeface="Arial"/>
              </a:rPr>
              <a:t>Venous sinuses</a:t>
            </a:r>
          </a:p>
          <a:p>
            <a:pPr lvl="2"/>
            <a:r>
              <a:rPr lang="en-US" dirty="0">
                <a:latin typeface="Arial"/>
              </a:rPr>
              <a:t>Flattened veins with extremely thin walls </a:t>
            </a:r>
          </a:p>
          <a:p>
            <a:pPr lvl="2"/>
            <a:r>
              <a:rPr lang="en-US" dirty="0">
                <a:latin typeface="Arial"/>
              </a:rPr>
              <a:t>Composed only of endothelium</a:t>
            </a:r>
          </a:p>
          <a:p>
            <a:pPr lvl="2"/>
            <a:r>
              <a:rPr lang="en-US" dirty="0">
                <a:latin typeface="Arial"/>
              </a:rPr>
              <a:t>Examples: coronary sinus of the heart and dural sinuses of the brain</a:t>
            </a:r>
          </a:p>
        </p:txBody>
      </p:sp>
    </p:spTree>
    <p:extLst>
      <p:ext uri="{BB962C8B-B14F-4D97-AF65-F5344CB8AC3E}">
        <p14:creationId xmlns:p14="http://schemas.microsoft.com/office/powerpoint/2010/main" val="2874987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Generalized Structure of Arteries, Veins, and Capillaries </a:t>
            </a:r>
            <a:r>
              <a:rPr lang="en-US" sz="2800" dirty="0">
                <a:latin typeface="Times New Roman"/>
              </a:rPr>
              <a:t>(3 of 3)</a:t>
            </a:r>
            <a:endParaRPr lang="en-IN" sz="2800" dirty="0">
              <a:latin typeface="Times New Roman"/>
            </a:endParaRPr>
          </a:p>
        </p:txBody>
      </p:sp>
      <p:pic>
        <p:nvPicPr>
          <p:cNvPr id="5" name="Picture 2" descr="- Part (b) is an illustration showing comparison of wall structures of arteries, veins and capillaries. Of note, tunica media is thicker than tunica externa in arteries and the opposite   is true in veins.  Labels include:&#10;- Tunica intima:  consisting of endothelium, subendothelial layer, and internal elastic membrane.&#10;- Tunica media:  consisting of smooth muscle and elastic fibers, including external elastic membrane.&#10;- Tunica externa:  consisting of collagen fibers and vasa vasorum.&#10;- Also shown are capillary network, lumen and valve of vein."/>
          <p:cNvPicPr>
            <a:picLocks noChangeAspect="1" noChangeArrowheads="1"/>
          </p:cNvPicPr>
          <p:nvPr/>
        </p:nvPicPr>
        <p:blipFill rotWithShape="1">
          <a:blip r:embed="rId3">
            <a:extLst>
              <a:ext uri="{28A0092B-C50C-407E-A947-70E740481C1C}">
                <a14:useLocalDpi xmlns:a14="http://schemas.microsoft.com/office/drawing/2010/main" val="0"/>
              </a:ext>
            </a:extLst>
          </a:blip>
          <a:srcRect b="1901"/>
          <a:stretch/>
        </p:blipFill>
        <p:spPr bwMode="auto">
          <a:xfrm>
            <a:off x="1390599" y="1356715"/>
            <a:ext cx="6362801" cy="458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19.2b </a:t>
            </a:r>
            <a:r>
              <a:rPr lang="en-US" dirty="0"/>
              <a:t>Generalized structure of arteries, veins, and capillaries.</a:t>
            </a:r>
          </a:p>
        </p:txBody>
      </p:sp>
    </p:spTree>
    <p:extLst>
      <p:ext uri="{BB962C8B-B14F-4D97-AF65-F5344CB8AC3E}">
        <p14:creationId xmlns:p14="http://schemas.microsoft.com/office/powerpoint/2010/main" val="407619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IN" dirty="0">
                <a:latin typeface="Times New Roman"/>
              </a:rPr>
              <a:t>Table 19.1-1 Summary of Blood Vessel Anatomy </a:t>
            </a:r>
            <a:r>
              <a:rPr lang="en-US" sz="2800" dirty="0">
                <a:latin typeface="Times New Roman"/>
              </a:rPr>
              <a:t>(3 of 4)</a:t>
            </a:r>
            <a:endParaRPr lang="en-IN" sz="2800" dirty="0">
              <a:latin typeface="Times New Roman"/>
            </a:endParaRPr>
          </a:p>
        </p:txBody>
      </p:sp>
      <p:pic>
        <p:nvPicPr>
          <p:cNvPr id="5" name="Picture 3" descr="Table 19.1-1. A 3-column table with 3 rows. The first column is labeled Vessel Type/Illustration. Size relationships are not proportional. Smaller vessels are drawn relatively larger so detail  can be seen. See column 2 for actual dimensions. Column 1 entries are elastic artery, which has a large opening; muscular artery, which has a small opening; and arteriole, which is longer and thinner than the previous 2 arteries with a large opening. The second column is labeled Average Lumen Diameter (D) and Wall Thickness (T) with entries D: 1.5 centimeters and T: 1.0 millimeters; D: 6.0 millimeters and T: 1.0 millimeters; and D: 37.0 micrometers and T: 6.0 micrometers. The third column is labeled Relative Tissue Makeup with graphs showing endothelium, elastic tissues, smooth muscles, and fibrous (collagenous tissues). From least to most, elastic artery makeup is endothelium, fibrous (collagenous) tissues, elastic tissues, and smooth muscles. From least to most, muscular artery makeup is endothelium, elastic tissues, fibrous (collagenous) tissues, and smooth muscles. From least to most, arteriole makeup is endothelium, elastic tissues, fibrous (collagenous) tissues, and smooth musc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868" y="1360471"/>
            <a:ext cx="2709022" cy="468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57200" y="6087533"/>
            <a:ext cx="8229600" cy="259376"/>
          </a:xfrm>
        </p:spPr>
        <p:txBody>
          <a:bodyPr/>
          <a:lstStyle/>
          <a:p>
            <a:pPr marL="0" indent="0">
              <a:buNone/>
            </a:pPr>
            <a:r>
              <a:rPr lang="en-IN" b="1" dirty="0">
                <a:solidFill>
                  <a:srgbClr val="007FA3"/>
                </a:solidFill>
              </a:rPr>
              <a:t>Table 19.1-1</a:t>
            </a:r>
            <a:r>
              <a:rPr lang="en-IN" dirty="0"/>
              <a:t> Summary of Blood Vessel  Anatomy.</a:t>
            </a:r>
          </a:p>
        </p:txBody>
      </p:sp>
    </p:spTree>
    <p:extLst>
      <p:ext uri="{BB962C8B-B14F-4D97-AF65-F5344CB8AC3E}">
        <p14:creationId xmlns:p14="http://schemas.microsoft.com/office/powerpoint/2010/main" val="216247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IN" dirty="0">
                <a:latin typeface="Times New Roman"/>
              </a:rPr>
              <a:t>Table 19.1-2 Summary of Blood Vessel Anatomy </a:t>
            </a:r>
            <a:r>
              <a:rPr lang="en-US" sz="2800" dirty="0">
                <a:latin typeface="Times New Roman"/>
              </a:rPr>
              <a:t>(4 of 4)</a:t>
            </a:r>
            <a:endParaRPr lang="en-IN" sz="2800" dirty="0">
              <a:latin typeface="Times New Roman"/>
            </a:endParaRPr>
          </a:p>
        </p:txBody>
      </p:sp>
      <p:sp>
        <p:nvSpPr>
          <p:cNvPr id="2" name="Content Placeholder 1"/>
          <p:cNvSpPr>
            <a:spLocks noGrp="1"/>
          </p:cNvSpPr>
          <p:nvPr>
            <p:ph idx="1"/>
          </p:nvPr>
        </p:nvSpPr>
        <p:spPr>
          <a:xfrm>
            <a:off x="457200" y="6090625"/>
            <a:ext cx="8229600" cy="259376"/>
          </a:xfrm>
        </p:spPr>
        <p:txBody>
          <a:bodyPr/>
          <a:lstStyle/>
          <a:p>
            <a:pPr marL="0" indent="0">
              <a:buNone/>
            </a:pPr>
            <a:r>
              <a:rPr lang="en-IN" b="1" dirty="0">
                <a:solidFill>
                  <a:srgbClr val="007FA3"/>
                </a:solidFill>
              </a:rPr>
              <a:t>Table 19.1-2</a:t>
            </a:r>
            <a:r>
              <a:rPr lang="en-IN" dirty="0"/>
              <a:t> Summary of Blood Vessel  Anatomy.</a:t>
            </a:r>
          </a:p>
        </p:txBody>
      </p:sp>
      <p:pic>
        <p:nvPicPr>
          <p:cNvPr id="5" name="Picture 4" descr="Table 19.1-2. A 3-column table with 3 rows. The first column is labeled Vessel Type/Illustration. Size relationships are not proportional. Smaller vessels are drawn relatively larger so detail  can be seen. See column 2 for actual dimensions. Column 1 entries are capillaries, venule, and vein. The second column is labeled Average Lumen Diameter (D) and Wall Thickness (T) with entries D: 9.0 micrometers and T: 0.5 micrometers; D: 20.0 micrometers and T: 1.0 micrometers; and D: 5.0 millimeters and T: 0.5 millimeters. The third column is labeled Relative Tissue Makeup with graphs showing endothelium, elastic tissues, smooth muscles, and fibrous (collagenous tissues). Capillaries makeup is endothelium only. From least to most, venule makeup is endothelium, smooth muscles, and fibrous (collagenous) tissues with no elastic tissues. From least to most, vein makeup is elastic tissues, endothelium, smooth muscles, and fibrous (collagenous) tiss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777" y="1341876"/>
            <a:ext cx="2992444" cy="471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116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58275"/>
            <a:ext cx="8686419" cy="523220"/>
          </a:xfrm>
        </p:spPr>
        <p:txBody>
          <a:bodyPr wrap="square">
            <a:spAutoFit/>
          </a:bodyPr>
          <a:lstStyle/>
          <a:p>
            <a:r>
              <a:rPr lang="en-US" altLang="en-US" dirty="0">
                <a:latin typeface="Times New Roman"/>
              </a:rPr>
              <a:t>Clinical – Homeostatic Imbalance 19.1 </a:t>
            </a:r>
            <a:r>
              <a:rPr lang="en-US" sz="2800" dirty="0">
                <a:latin typeface="Times New Roman"/>
              </a:rPr>
              <a:t>(1 of 2)</a:t>
            </a:r>
          </a:p>
        </p:txBody>
      </p:sp>
      <p:sp>
        <p:nvSpPr>
          <p:cNvPr id="4" name="Content Placeholder 3"/>
          <p:cNvSpPr>
            <a:spLocks noGrp="1"/>
          </p:cNvSpPr>
          <p:nvPr>
            <p:ph idx="1"/>
          </p:nvPr>
        </p:nvSpPr>
        <p:spPr>
          <a:xfrm>
            <a:off x="457581" y="1643126"/>
            <a:ext cx="8229600" cy="1500411"/>
          </a:xfrm>
        </p:spPr>
        <p:txBody>
          <a:bodyPr>
            <a:spAutoFit/>
          </a:bodyPr>
          <a:lstStyle/>
          <a:p>
            <a:r>
              <a:rPr lang="en-US" b="1" dirty="0">
                <a:latin typeface="Arial"/>
              </a:rPr>
              <a:t>Varicose veins</a:t>
            </a:r>
            <a:r>
              <a:rPr lang="en-US" dirty="0">
                <a:latin typeface="Arial"/>
              </a:rPr>
              <a:t>: dilated and painful veins due to incompetent (leaky) valves</a:t>
            </a:r>
          </a:p>
          <a:p>
            <a:r>
              <a:rPr lang="en-US" dirty="0">
                <a:latin typeface="Arial"/>
              </a:rPr>
              <a:t>Factors that contribute include heredity and conditions that hinder venous return</a:t>
            </a:r>
          </a:p>
          <a:p>
            <a:pPr lvl="1"/>
            <a:r>
              <a:rPr lang="en-US" dirty="0">
                <a:latin typeface="Arial"/>
              </a:rPr>
              <a:t>Example: prolonged standing in one position, obesity, or pregnancy; blood pools in lower limbs, weakening valves; affects more than </a:t>
            </a:r>
            <a:br>
              <a:rPr lang="en-US" dirty="0">
                <a:latin typeface="Arial"/>
              </a:rPr>
            </a:br>
            <a:r>
              <a:rPr lang="en-US" dirty="0">
                <a:latin typeface="Arial"/>
              </a:rPr>
              <a:t>15% of adults</a:t>
            </a:r>
          </a:p>
        </p:txBody>
      </p:sp>
    </p:spTree>
    <p:extLst>
      <p:ext uri="{BB962C8B-B14F-4D97-AF65-F5344CB8AC3E}">
        <p14:creationId xmlns:p14="http://schemas.microsoft.com/office/powerpoint/2010/main" val="49752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Part 1 Blood Vessel Structure and Function</a:t>
            </a:r>
            <a:endParaRPr lang="en-IN" dirty="0">
              <a:latin typeface="Times New Roman"/>
            </a:endParaRPr>
          </a:p>
        </p:txBody>
      </p:sp>
      <p:sp>
        <p:nvSpPr>
          <p:cNvPr id="4" name="Content Placeholder 3"/>
          <p:cNvSpPr>
            <a:spLocks noGrp="1"/>
          </p:cNvSpPr>
          <p:nvPr>
            <p:ph idx="1"/>
          </p:nvPr>
        </p:nvSpPr>
        <p:spPr>
          <a:xfrm>
            <a:off x="457581" y="1643126"/>
            <a:ext cx="8229600" cy="2362199"/>
          </a:xfrm>
        </p:spPr>
        <p:txBody>
          <a:bodyPr>
            <a:spAutoFit/>
          </a:bodyPr>
          <a:lstStyle/>
          <a:p>
            <a:r>
              <a:rPr lang="en-US" b="1" dirty="0">
                <a:latin typeface="Arial"/>
              </a:rPr>
              <a:t>Blood vessels</a:t>
            </a:r>
            <a:r>
              <a:rPr lang="en-US" dirty="0">
                <a:latin typeface="Arial"/>
              </a:rPr>
              <a:t>: delivery system of dynamic structures that begins and ends at heart</a:t>
            </a:r>
          </a:p>
          <a:p>
            <a:pPr lvl="1"/>
            <a:r>
              <a:rPr lang="en-US" dirty="0">
                <a:latin typeface="Arial"/>
              </a:rPr>
              <a:t>Work with lymphatic system to circulate fluids</a:t>
            </a:r>
          </a:p>
          <a:p>
            <a:r>
              <a:rPr lang="en-US" b="1" dirty="0">
                <a:latin typeface="Arial"/>
              </a:rPr>
              <a:t>Arteries</a:t>
            </a:r>
            <a:r>
              <a:rPr lang="en-US" dirty="0">
                <a:latin typeface="Arial"/>
              </a:rPr>
              <a:t>: carry blood away from heart; oxygenated except for pulmonary circulation and umbilical vessels of fetus</a:t>
            </a:r>
          </a:p>
          <a:p>
            <a:r>
              <a:rPr lang="en-US" b="1" dirty="0">
                <a:latin typeface="Arial"/>
              </a:rPr>
              <a:t>Capillaries</a:t>
            </a:r>
            <a:r>
              <a:rPr lang="en-US" dirty="0">
                <a:latin typeface="Arial"/>
              </a:rPr>
              <a:t>: direct contact with tissue cells; directly serve cellular needs</a:t>
            </a:r>
          </a:p>
          <a:p>
            <a:r>
              <a:rPr lang="en-US" b="1" dirty="0">
                <a:latin typeface="Arial"/>
              </a:rPr>
              <a:t>Veins</a:t>
            </a:r>
            <a:r>
              <a:rPr lang="en-US" dirty="0">
                <a:latin typeface="Arial"/>
              </a:rPr>
              <a:t>: carry blood toward heart; deoxygenated except for pulmonary circulation and umbilical vessels of fetus </a:t>
            </a: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53110"/>
            <a:ext cx="8686419" cy="523220"/>
          </a:xfrm>
        </p:spPr>
        <p:txBody>
          <a:bodyPr wrap="square">
            <a:spAutoFit/>
          </a:bodyPr>
          <a:lstStyle/>
          <a:p>
            <a:r>
              <a:rPr lang="en-US" altLang="en-US" dirty="0">
                <a:latin typeface="Times New Roman"/>
              </a:rPr>
              <a:t>Clinical – Homeostatic Imbalance 19.1 </a:t>
            </a:r>
            <a:r>
              <a:rPr lang="en-US" sz="2800" dirty="0">
                <a:latin typeface="Times New Roman"/>
              </a:rPr>
              <a:t>(2 of 2)</a:t>
            </a:r>
          </a:p>
        </p:txBody>
      </p:sp>
      <p:sp>
        <p:nvSpPr>
          <p:cNvPr id="4" name="Content Placeholder 3"/>
          <p:cNvSpPr>
            <a:spLocks noGrp="1"/>
          </p:cNvSpPr>
          <p:nvPr>
            <p:ph idx="1"/>
          </p:nvPr>
        </p:nvSpPr>
        <p:spPr>
          <a:xfrm>
            <a:off x="457581" y="1643126"/>
            <a:ext cx="8229600" cy="815608"/>
          </a:xfrm>
        </p:spPr>
        <p:txBody>
          <a:bodyPr>
            <a:spAutoFit/>
          </a:bodyPr>
          <a:lstStyle/>
          <a:p>
            <a:r>
              <a:rPr lang="en-US" dirty="0">
                <a:latin typeface="Arial"/>
              </a:rPr>
              <a:t>Elevated venous pressure can cause varicose veins</a:t>
            </a:r>
          </a:p>
          <a:p>
            <a:pPr lvl="1"/>
            <a:r>
              <a:rPr lang="en-US" dirty="0">
                <a:latin typeface="Arial"/>
              </a:rPr>
              <a:t>Example: straining to deliver a baby or have a bowel movement raises intra-abdominal pressure, resulting in varicosities in anal veins called </a:t>
            </a:r>
            <a:r>
              <a:rPr lang="en-US" i="1" dirty="0">
                <a:latin typeface="Arial"/>
              </a:rPr>
              <a:t>hemorrhoids</a:t>
            </a:r>
          </a:p>
        </p:txBody>
      </p:sp>
    </p:spTree>
    <p:extLst>
      <p:ext uri="{BB962C8B-B14F-4D97-AF65-F5344CB8AC3E}">
        <p14:creationId xmlns:p14="http://schemas.microsoft.com/office/powerpoint/2010/main" val="2164631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19.5 Anastomoses </a:t>
            </a:r>
            <a:r>
              <a:rPr lang="en-US" sz="2800" dirty="0">
                <a:latin typeface="Times New Roman"/>
              </a:rPr>
              <a:t>(1 of 2) </a:t>
            </a:r>
          </a:p>
        </p:txBody>
      </p:sp>
      <p:sp>
        <p:nvSpPr>
          <p:cNvPr id="4" name="Content Placeholder 3"/>
          <p:cNvSpPr>
            <a:spLocks noGrp="1"/>
          </p:cNvSpPr>
          <p:nvPr>
            <p:ph idx="1"/>
          </p:nvPr>
        </p:nvSpPr>
        <p:spPr>
          <a:xfrm>
            <a:off x="457200" y="1600200"/>
            <a:ext cx="8229600" cy="1500411"/>
          </a:xfrm>
        </p:spPr>
        <p:txBody>
          <a:bodyPr>
            <a:spAutoFit/>
          </a:bodyPr>
          <a:lstStyle/>
          <a:p>
            <a:r>
              <a:rPr lang="en-US" b="1" dirty="0"/>
              <a:t>Vascular anastomoses</a:t>
            </a:r>
            <a:r>
              <a:rPr lang="en-US" dirty="0"/>
              <a:t>: interconnections of blood vessels</a:t>
            </a:r>
          </a:p>
          <a:p>
            <a:r>
              <a:rPr lang="en-US" b="1" dirty="0"/>
              <a:t>Arterial anastomoses</a:t>
            </a:r>
            <a:r>
              <a:rPr lang="en-US" dirty="0"/>
              <a:t>: provide alternate pathways (</a:t>
            </a:r>
            <a:r>
              <a:rPr lang="en-US" b="1" dirty="0"/>
              <a:t>collateral channels</a:t>
            </a:r>
            <a:r>
              <a:rPr lang="en-US" dirty="0"/>
              <a:t>) to ensure continuous flow, even if one artery is blocked</a:t>
            </a:r>
          </a:p>
          <a:p>
            <a:pPr lvl="1"/>
            <a:r>
              <a:rPr lang="en-US" dirty="0"/>
              <a:t>Common in joints, abdominal organs, brain, and heart; none in retina, kidneys, spleen</a:t>
            </a:r>
          </a:p>
        </p:txBody>
      </p:sp>
    </p:spTree>
    <p:extLst>
      <p:ext uri="{BB962C8B-B14F-4D97-AF65-F5344CB8AC3E}">
        <p14:creationId xmlns:p14="http://schemas.microsoft.com/office/powerpoint/2010/main" val="2593963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19.5 Anastomoses </a:t>
            </a:r>
            <a:r>
              <a:rPr lang="en-US" sz="2800" dirty="0">
                <a:latin typeface="Times New Roman"/>
              </a:rPr>
              <a:t>(2 of 2) </a:t>
            </a:r>
          </a:p>
        </p:txBody>
      </p:sp>
      <p:sp>
        <p:nvSpPr>
          <p:cNvPr id="4" name="Content Placeholder 3"/>
          <p:cNvSpPr>
            <a:spLocks noGrp="1"/>
          </p:cNvSpPr>
          <p:nvPr>
            <p:ph idx="1"/>
          </p:nvPr>
        </p:nvSpPr>
        <p:spPr>
          <a:xfrm>
            <a:off x="457200" y="1600201"/>
            <a:ext cx="8229600" cy="931024"/>
          </a:xfrm>
        </p:spPr>
        <p:txBody>
          <a:bodyPr>
            <a:spAutoFit/>
          </a:bodyPr>
          <a:lstStyle/>
          <a:p>
            <a:r>
              <a:rPr lang="en-US" b="1" dirty="0"/>
              <a:t>Arteriovenous anastomoses</a:t>
            </a:r>
            <a:r>
              <a:rPr lang="en-US" dirty="0"/>
              <a:t>: shunts in capillaries; example: metarteriole–thoroughfare channel </a:t>
            </a:r>
          </a:p>
          <a:p>
            <a:r>
              <a:rPr lang="en-US" b="1" dirty="0"/>
              <a:t>Venous anastomoses</a:t>
            </a:r>
            <a:r>
              <a:rPr lang="en-US" dirty="0"/>
              <a:t>: so abundant that occluded veins rarely block blood flow</a:t>
            </a:r>
          </a:p>
        </p:txBody>
      </p:sp>
    </p:spTree>
    <p:extLst>
      <p:ext uri="{BB962C8B-B14F-4D97-AF65-F5344CB8AC3E}">
        <p14:creationId xmlns:p14="http://schemas.microsoft.com/office/powerpoint/2010/main" val="343945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5" name="Picture 4"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2209800"/>
            <a:ext cx="8051824" cy="2589840"/>
          </a:xfrm>
          <a:prstGeom prst="rect">
            <a:avLst/>
          </a:prstGeom>
        </p:spPr>
      </p:pic>
    </p:spTree>
    <p:extLst>
      <p:ext uri="{BB962C8B-B14F-4D97-AF65-F5344CB8AC3E}">
        <p14:creationId xmlns:p14="http://schemas.microsoft.com/office/powerpoint/2010/main" val="62615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The Relationship of Blood Vessels to Each Other and to Lymphatic Vessels</a:t>
            </a:r>
            <a:endParaRPr lang="en-IN" dirty="0">
              <a:latin typeface="Times New Roman"/>
            </a:endParaRPr>
          </a:p>
        </p:txBody>
      </p:sp>
      <p:pic>
        <p:nvPicPr>
          <p:cNvPr id="1026" name="Picture 2" descr="This schematic diagram illustrates the relationship between the heart, venous system, and arterial system.&#10;&#10;- Heart diagram is shown in center with following branches shown:&#10;- Arterial system:  conducts blood flow from heart (shown coming off right hand side of heart) that branches into:&#10;- Elastic arteries (pressure reservoirs) that branch into:&#10;- Muscular arteries (distributing arteries) that branch into:&#10;- Arteriovenous anastomosis&#10;- Arterioles (resistance vessels), which subdivide into: &#10;- Terminal arterioles, that branch into:&#10;- Capillaries (exchange vessels) that merge to form:&#10;- Venous system:  formed when capillaries merge to form:&#10;- Postcapillary venules that merge into:&#10;- Small veins (capacitance vessels) that merge into:&#10;- Large veins (capacitance vessels) that empty back into heart&#10;- Lymphatic system branching is also depicted:&#10;- Lymphatic capillaries at capillary bed level merge and run through lymph nodes that empty into:&#10;- Large lymphatic vessels&#10;"/>
          <p:cNvPicPr>
            <a:picLocks noChangeAspect="1" noChangeArrowheads="1"/>
          </p:cNvPicPr>
          <p:nvPr/>
        </p:nvPicPr>
        <p:blipFill rotWithShape="1">
          <a:blip r:embed="rId3">
            <a:extLst>
              <a:ext uri="{28A0092B-C50C-407E-A947-70E740481C1C}">
                <a14:useLocalDpi xmlns:a14="http://schemas.microsoft.com/office/drawing/2010/main" val="0"/>
              </a:ext>
            </a:extLst>
          </a:blip>
          <a:srcRect b="1495"/>
          <a:stretch/>
        </p:blipFill>
        <p:spPr bwMode="auto">
          <a:xfrm>
            <a:off x="2338377" y="1340796"/>
            <a:ext cx="4467243" cy="460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69915"/>
            <a:ext cx="7848600" cy="246221"/>
          </a:xfrm>
        </p:spPr>
        <p:txBody>
          <a:bodyPr/>
          <a:lstStyle/>
          <a:p>
            <a:r>
              <a:rPr lang="en-US" b="1" dirty="0">
                <a:solidFill>
                  <a:srgbClr val="007FA3"/>
                </a:solidFill>
              </a:rPr>
              <a:t>Figure 19.1 </a:t>
            </a:r>
            <a:r>
              <a:rPr lang="en-US" dirty="0"/>
              <a:t>The relationship of blood vessels to each other and to lymphatic vessels.</a:t>
            </a:r>
          </a:p>
        </p:txBody>
      </p:sp>
    </p:spTree>
    <p:extLst>
      <p:ext uri="{BB962C8B-B14F-4D97-AF65-F5344CB8AC3E}">
        <p14:creationId xmlns:p14="http://schemas.microsoft.com/office/powerpoint/2010/main" val="386405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19.1 Structure of Blood Vessel Wall </a:t>
            </a:r>
            <a:r>
              <a:rPr lang="en-US" sz="2800" dirty="0">
                <a:latin typeface="Times New Roman"/>
              </a:rPr>
              <a:t>(1 of 4)</a:t>
            </a:r>
            <a:endParaRPr lang="en-US" sz="2800" kern="0" dirty="0">
              <a:latin typeface="Times New Roman"/>
            </a:endParaRPr>
          </a:p>
        </p:txBody>
      </p:sp>
      <p:sp>
        <p:nvSpPr>
          <p:cNvPr id="4" name="Content Placeholder 3"/>
          <p:cNvSpPr>
            <a:spLocks noGrp="1"/>
          </p:cNvSpPr>
          <p:nvPr>
            <p:ph idx="1"/>
          </p:nvPr>
        </p:nvSpPr>
        <p:spPr>
          <a:xfrm>
            <a:off x="457581" y="1643126"/>
            <a:ext cx="8229600" cy="2416046"/>
          </a:xfrm>
        </p:spPr>
        <p:txBody>
          <a:bodyPr>
            <a:spAutoFit/>
          </a:bodyPr>
          <a:lstStyle/>
          <a:p>
            <a:r>
              <a:rPr lang="en-US" dirty="0">
                <a:latin typeface="Arial"/>
              </a:rPr>
              <a:t>All vessels consist of a </a:t>
            </a:r>
            <a:r>
              <a:rPr lang="en-US" b="1" dirty="0">
                <a:latin typeface="Arial"/>
              </a:rPr>
              <a:t>lumen</a:t>
            </a:r>
            <a:r>
              <a:rPr lang="en-US" dirty="0">
                <a:latin typeface="Arial"/>
              </a:rPr>
              <a:t>, central blood-containing space, surrounded by a wall</a:t>
            </a:r>
          </a:p>
          <a:p>
            <a:r>
              <a:rPr lang="en-US" dirty="0">
                <a:latin typeface="Arial"/>
              </a:rPr>
              <a:t>Walls of all vessels, except capillaries, have three layers, or </a:t>
            </a:r>
            <a:r>
              <a:rPr lang="en-US" i="1" dirty="0">
                <a:latin typeface="Arial"/>
              </a:rPr>
              <a:t>tunics</a:t>
            </a:r>
            <a:r>
              <a:rPr lang="en-US" dirty="0">
                <a:latin typeface="Arial"/>
              </a:rPr>
              <a:t>:</a:t>
            </a:r>
          </a:p>
          <a:p>
            <a:pPr marL="839788" lvl="1" indent="-382588">
              <a:buFont typeface="+mj-lt"/>
              <a:buAutoNum type="arabicPeriod"/>
            </a:pPr>
            <a:r>
              <a:rPr lang="en-US" dirty="0">
                <a:latin typeface="Arial"/>
              </a:rPr>
              <a:t> </a:t>
            </a:r>
            <a:r>
              <a:rPr lang="en-US" b="1" dirty="0">
                <a:latin typeface="Arial"/>
              </a:rPr>
              <a:t>Tunica intima</a:t>
            </a:r>
          </a:p>
          <a:p>
            <a:pPr marL="839788" lvl="1" indent="-382588">
              <a:buFont typeface="+mj-lt"/>
              <a:buAutoNum type="arabicPeriod"/>
            </a:pPr>
            <a:r>
              <a:rPr lang="en-US" dirty="0">
                <a:latin typeface="Arial"/>
              </a:rPr>
              <a:t> </a:t>
            </a:r>
            <a:r>
              <a:rPr lang="en-US" b="1" dirty="0">
                <a:latin typeface="Arial"/>
              </a:rPr>
              <a:t>Tunica media</a:t>
            </a:r>
          </a:p>
          <a:p>
            <a:pPr marL="839788" lvl="1" indent="-382588">
              <a:buFont typeface="+mj-lt"/>
              <a:buAutoNum type="arabicPeriod"/>
            </a:pPr>
            <a:r>
              <a:rPr lang="en-US" dirty="0">
                <a:latin typeface="Arial"/>
              </a:rPr>
              <a:t> </a:t>
            </a:r>
            <a:r>
              <a:rPr lang="en-US" b="1" dirty="0">
                <a:latin typeface="Arial"/>
              </a:rPr>
              <a:t>Tunica externa</a:t>
            </a:r>
          </a:p>
          <a:p>
            <a:r>
              <a:rPr lang="en-US" dirty="0">
                <a:latin typeface="Arial"/>
              </a:rPr>
              <a:t>Capillaries</a:t>
            </a:r>
          </a:p>
          <a:p>
            <a:pPr lvl="1"/>
            <a:r>
              <a:rPr lang="en-US" b="1" dirty="0">
                <a:latin typeface="Arial"/>
              </a:rPr>
              <a:t>Endothelium</a:t>
            </a:r>
            <a:r>
              <a:rPr lang="en-US" dirty="0">
                <a:latin typeface="Arial"/>
              </a:rPr>
              <a:t> with sparse basal lamina</a:t>
            </a:r>
          </a:p>
        </p:txBody>
      </p:sp>
    </p:spTree>
    <p:extLst>
      <p:ext uri="{BB962C8B-B14F-4D97-AF65-F5344CB8AC3E}">
        <p14:creationId xmlns:p14="http://schemas.microsoft.com/office/powerpoint/2010/main" val="18480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19.1 Structure of Blood Vessel Wall </a:t>
            </a:r>
            <a:r>
              <a:rPr lang="en-US" sz="2800" dirty="0">
                <a:latin typeface="Times New Roman"/>
              </a:rPr>
              <a:t>(2 of 4)</a:t>
            </a:r>
          </a:p>
        </p:txBody>
      </p:sp>
      <p:sp>
        <p:nvSpPr>
          <p:cNvPr id="4" name="Content Placeholder 3"/>
          <p:cNvSpPr>
            <a:spLocks noGrp="1"/>
          </p:cNvSpPr>
          <p:nvPr>
            <p:ph idx="1"/>
          </p:nvPr>
        </p:nvSpPr>
        <p:spPr>
          <a:xfrm>
            <a:off x="457581" y="1643126"/>
            <a:ext cx="8229600" cy="2185214"/>
          </a:xfrm>
        </p:spPr>
        <p:txBody>
          <a:bodyPr>
            <a:spAutoFit/>
          </a:bodyPr>
          <a:lstStyle/>
          <a:p>
            <a:pPr marL="839788" lvl="1" indent="-384048">
              <a:buFont typeface="+mj-lt"/>
              <a:buAutoNum type="arabicPeriod"/>
            </a:pPr>
            <a:r>
              <a:rPr lang="en-US" dirty="0">
                <a:latin typeface="Arial"/>
              </a:rPr>
              <a:t> </a:t>
            </a:r>
            <a:r>
              <a:rPr lang="en-US" b="1" dirty="0">
                <a:latin typeface="Arial"/>
              </a:rPr>
              <a:t>Tunica intima</a:t>
            </a:r>
          </a:p>
          <a:p>
            <a:pPr lvl="2"/>
            <a:r>
              <a:rPr lang="en-US" dirty="0">
                <a:latin typeface="Arial"/>
              </a:rPr>
              <a:t>Innermost layer that is in </a:t>
            </a:r>
            <a:r>
              <a:rPr lang="ja-JP" altLang="en-US" dirty="0">
                <a:latin typeface="Arial"/>
              </a:rPr>
              <a:t>“</a:t>
            </a:r>
            <a:r>
              <a:rPr lang="en-US" altLang="ja-JP" dirty="0">
                <a:latin typeface="Arial"/>
              </a:rPr>
              <a:t>intimate</a:t>
            </a:r>
            <a:r>
              <a:rPr lang="ja-JP" altLang="en-US" dirty="0">
                <a:latin typeface="Arial"/>
              </a:rPr>
              <a:t>”</a:t>
            </a:r>
            <a:r>
              <a:rPr lang="en-US" altLang="ja-JP" dirty="0">
                <a:latin typeface="Arial"/>
              </a:rPr>
              <a:t> contact with blood</a:t>
            </a:r>
          </a:p>
          <a:p>
            <a:pPr lvl="2"/>
            <a:r>
              <a:rPr lang="en-US" b="1" dirty="0">
                <a:latin typeface="Arial"/>
              </a:rPr>
              <a:t>Endothelium</a:t>
            </a:r>
            <a:r>
              <a:rPr lang="en-US" dirty="0">
                <a:latin typeface="Arial"/>
              </a:rPr>
              <a:t>: simple squamous epithelium that lines lumen of all vessels</a:t>
            </a:r>
          </a:p>
          <a:p>
            <a:pPr lvl="3"/>
            <a:r>
              <a:rPr lang="en-US" dirty="0">
                <a:latin typeface="Arial"/>
              </a:rPr>
              <a:t>Continuous with endocardium</a:t>
            </a:r>
          </a:p>
          <a:p>
            <a:pPr lvl="3"/>
            <a:r>
              <a:rPr lang="en-US" dirty="0">
                <a:latin typeface="Arial"/>
              </a:rPr>
              <a:t>Slick surface reduces friction</a:t>
            </a:r>
          </a:p>
          <a:p>
            <a:pPr lvl="2"/>
            <a:r>
              <a:rPr lang="en-US" i="1" dirty="0">
                <a:latin typeface="Arial"/>
              </a:rPr>
              <a:t>Subendothelial layer</a:t>
            </a:r>
            <a:r>
              <a:rPr lang="en-US" dirty="0">
                <a:latin typeface="Arial"/>
              </a:rPr>
              <a:t>: connective tissue basement membrane</a:t>
            </a:r>
          </a:p>
          <a:p>
            <a:pPr lvl="3"/>
            <a:r>
              <a:rPr lang="en-US" dirty="0">
                <a:latin typeface="Arial"/>
              </a:rPr>
              <a:t>Found only in vessels larger than 1 mm</a:t>
            </a:r>
          </a:p>
        </p:txBody>
      </p:sp>
    </p:spTree>
    <p:extLst>
      <p:ext uri="{BB962C8B-B14F-4D97-AF65-F5344CB8AC3E}">
        <p14:creationId xmlns:p14="http://schemas.microsoft.com/office/powerpoint/2010/main" val="317277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19.1 Structure of Blood Vessel Wall </a:t>
            </a:r>
            <a:r>
              <a:rPr lang="en-US" sz="2800" dirty="0">
                <a:latin typeface="Times New Roman"/>
              </a:rPr>
              <a:t>(3 of 4)</a:t>
            </a:r>
          </a:p>
        </p:txBody>
      </p:sp>
      <p:sp>
        <p:nvSpPr>
          <p:cNvPr id="4" name="Content Placeholder 3"/>
          <p:cNvSpPr>
            <a:spLocks noGrp="1"/>
          </p:cNvSpPr>
          <p:nvPr>
            <p:ph idx="1"/>
          </p:nvPr>
        </p:nvSpPr>
        <p:spPr>
          <a:xfrm>
            <a:off x="457581" y="1643126"/>
            <a:ext cx="8229600" cy="1904999"/>
          </a:xfrm>
        </p:spPr>
        <p:txBody>
          <a:bodyPr>
            <a:spAutoFit/>
          </a:bodyPr>
          <a:lstStyle/>
          <a:p>
            <a:pPr marL="839788" lvl="1" indent="-382588">
              <a:buFont typeface="+mj-lt"/>
              <a:buAutoNum type="arabicPeriod" startAt="2"/>
            </a:pPr>
            <a:r>
              <a:rPr lang="en-US" dirty="0">
                <a:latin typeface="Arial"/>
              </a:rPr>
              <a:t> </a:t>
            </a:r>
            <a:r>
              <a:rPr lang="en-US" b="1" dirty="0">
                <a:latin typeface="Arial"/>
              </a:rPr>
              <a:t>Tunica media</a:t>
            </a:r>
          </a:p>
          <a:p>
            <a:pPr lvl="2"/>
            <a:r>
              <a:rPr lang="en-US" dirty="0">
                <a:latin typeface="Arial"/>
              </a:rPr>
              <a:t>Middle layer composed mostly of smooth muscle and sheets of elastin</a:t>
            </a:r>
          </a:p>
          <a:p>
            <a:pPr lvl="2"/>
            <a:r>
              <a:rPr lang="en-US" dirty="0">
                <a:latin typeface="Arial"/>
              </a:rPr>
              <a:t>Sympathetic vasomotor nerve fibers innervate this layer, controlling:</a:t>
            </a:r>
          </a:p>
          <a:p>
            <a:pPr lvl="3"/>
            <a:r>
              <a:rPr lang="en-US" b="1" dirty="0">
                <a:latin typeface="Arial"/>
              </a:rPr>
              <a:t>Vasoconstriction</a:t>
            </a:r>
            <a:r>
              <a:rPr lang="en-US" dirty="0">
                <a:latin typeface="Arial"/>
              </a:rPr>
              <a:t>: decreased lumen diameter</a:t>
            </a:r>
          </a:p>
          <a:p>
            <a:pPr lvl="3"/>
            <a:r>
              <a:rPr lang="en-US" b="1" dirty="0">
                <a:latin typeface="Arial"/>
              </a:rPr>
              <a:t>Vasodilation</a:t>
            </a:r>
            <a:r>
              <a:rPr lang="en-US" dirty="0">
                <a:latin typeface="Arial"/>
              </a:rPr>
              <a:t>: increased lumen diameter</a:t>
            </a:r>
          </a:p>
          <a:p>
            <a:pPr lvl="2"/>
            <a:r>
              <a:rPr lang="en-US" dirty="0">
                <a:latin typeface="Arial"/>
              </a:rPr>
              <a:t>Bulkiest layer responsible for maintaining blood flow and blood pressure</a:t>
            </a:r>
          </a:p>
        </p:txBody>
      </p:sp>
    </p:spTree>
    <p:extLst>
      <p:ext uri="{BB962C8B-B14F-4D97-AF65-F5344CB8AC3E}">
        <p14:creationId xmlns:p14="http://schemas.microsoft.com/office/powerpoint/2010/main" val="357856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19.1 Structure of Blood Vessel Wall </a:t>
            </a:r>
            <a:r>
              <a:rPr lang="en-US" sz="2800" dirty="0">
                <a:latin typeface="Times New Roman"/>
              </a:rPr>
              <a:t>(4 of 4)</a:t>
            </a:r>
          </a:p>
        </p:txBody>
      </p:sp>
      <p:sp>
        <p:nvSpPr>
          <p:cNvPr id="4" name="Content Placeholder 3"/>
          <p:cNvSpPr>
            <a:spLocks noGrp="1"/>
          </p:cNvSpPr>
          <p:nvPr>
            <p:ph idx="1"/>
          </p:nvPr>
        </p:nvSpPr>
        <p:spPr>
          <a:xfrm>
            <a:off x="457581" y="1643126"/>
            <a:ext cx="8229600" cy="2743199"/>
          </a:xfrm>
        </p:spPr>
        <p:txBody>
          <a:bodyPr>
            <a:spAutoFit/>
          </a:bodyPr>
          <a:lstStyle/>
          <a:p>
            <a:pPr marL="839788" lvl="1" indent="-382588">
              <a:buFont typeface="+mj-lt"/>
              <a:buAutoNum type="arabicPeriod" startAt="3"/>
            </a:pPr>
            <a:r>
              <a:rPr lang="en-US" dirty="0">
                <a:latin typeface="Arial"/>
              </a:rPr>
              <a:t> </a:t>
            </a:r>
            <a:r>
              <a:rPr lang="en-US" b="1" dirty="0">
                <a:latin typeface="Arial"/>
              </a:rPr>
              <a:t>Tunica externa </a:t>
            </a:r>
          </a:p>
          <a:p>
            <a:pPr lvl="2"/>
            <a:r>
              <a:rPr lang="en-US" dirty="0">
                <a:latin typeface="Arial"/>
              </a:rPr>
              <a:t>Outermost layer of wall </a:t>
            </a:r>
          </a:p>
          <a:p>
            <a:pPr lvl="2"/>
            <a:r>
              <a:rPr lang="en-US" dirty="0">
                <a:latin typeface="Arial"/>
              </a:rPr>
              <a:t>Also called </a:t>
            </a:r>
            <a:r>
              <a:rPr lang="en-US" i="1" dirty="0">
                <a:latin typeface="Arial"/>
              </a:rPr>
              <a:t>tunica adventitia</a:t>
            </a:r>
          </a:p>
          <a:p>
            <a:pPr lvl="2"/>
            <a:r>
              <a:rPr lang="en-US" dirty="0">
                <a:latin typeface="Arial"/>
              </a:rPr>
              <a:t>Composed mostly of loose collagen fibers that protect and reinforce wall and anchor it to surrounding structures </a:t>
            </a:r>
          </a:p>
          <a:p>
            <a:pPr lvl="2"/>
            <a:r>
              <a:rPr lang="en-US" dirty="0">
                <a:latin typeface="Arial"/>
              </a:rPr>
              <a:t>Infiltrated with nerve fibers, lymphatic vessels</a:t>
            </a:r>
          </a:p>
          <a:p>
            <a:pPr lvl="3"/>
            <a:r>
              <a:rPr lang="en-US" dirty="0">
                <a:latin typeface="Arial"/>
              </a:rPr>
              <a:t>Large veins also contain elastic fibers in this layer</a:t>
            </a:r>
          </a:p>
          <a:p>
            <a:pPr lvl="2"/>
            <a:r>
              <a:rPr lang="en-US" b="1" dirty="0">
                <a:latin typeface="Arial"/>
              </a:rPr>
              <a:t>Vasa vasorum</a:t>
            </a:r>
            <a:r>
              <a:rPr lang="en-US" dirty="0">
                <a:latin typeface="Arial"/>
              </a:rPr>
              <a:t>: system of tiny blood vessels found in larger vessels </a:t>
            </a:r>
          </a:p>
          <a:p>
            <a:pPr lvl="3"/>
            <a:r>
              <a:rPr lang="en-US" dirty="0">
                <a:latin typeface="Arial"/>
              </a:rPr>
              <a:t>Function to nourish outermost external layer</a:t>
            </a:r>
          </a:p>
        </p:txBody>
      </p:sp>
    </p:spTree>
    <p:extLst>
      <p:ext uri="{BB962C8B-B14F-4D97-AF65-F5344CB8AC3E}">
        <p14:creationId xmlns:p14="http://schemas.microsoft.com/office/powerpoint/2010/main" val="250068594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996</TotalTime>
  <Words>1851</Words>
  <Application>Microsoft Office PowerPoint</Application>
  <PresentationFormat>On-screen Show (4:3)</PresentationFormat>
  <Paragraphs>233</Paragraphs>
  <Slides>43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Tahoma</vt:lpstr>
      <vt:lpstr>Times New Roman</vt:lpstr>
      <vt:lpstr>Verdana</vt:lpstr>
      <vt:lpstr>Wingdings</vt:lpstr>
      <vt:lpstr>508 Lecture</vt:lpstr>
      <vt:lpstr>Human Anatomy and Physiology</vt:lpstr>
      <vt:lpstr>Why This Matters</vt:lpstr>
      <vt:lpstr>Video: Why This Matters (Career Connection)</vt:lpstr>
      <vt:lpstr>Part 1 Blood Vessel Structure and Function</vt:lpstr>
      <vt:lpstr>The Relationship of Blood Vessels to Each Other and to Lymphatic Vessels</vt:lpstr>
      <vt:lpstr>19.1 Structure of Blood Vessel Wall (1 of 4)</vt:lpstr>
      <vt:lpstr>19.1 Structure of Blood Vessel Wall (2 of 4)</vt:lpstr>
      <vt:lpstr>19.1 Structure of Blood Vessel Wall (3 of 4)</vt:lpstr>
      <vt:lpstr>19.1 Structure of Blood Vessel Wall (4 of 4)</vt:lpstr>
      <vt:lpstr>Generalized Structure of Arteries, Veins, and Capillaries (1 of 3)</vt:lpstr>
      <vt:lpstr>Table 19.1-1 Summary of Blood Vessel  Anatomy (1 of 4)</vt:lpstr>
      <vt:lpstr>Table 19.1-2 Summary of Blood Vessel Anatomy (2 of 4)</vt:lpstr>
      <vt:lpstr>19.2  Arteries</vt:lpstr>
      <vt:lpstr>Elastic Arteries (1 of 2)</vt:lpstr>
      <vt:lpstr>Elastic Arteries (2 of 2)</vt:lpstr>
      <vt:lpstr>Muscular Arteries</vt:lpstr>
      <vt:lpstr>Arterioles</vt:lpstr>
      <vt:lpstr>19.3 Capillaries (1 of 2)</vt:lpstr>
      <vt:lpstr>19.3 Capillaries (2 of 2)</vt:lpstr>
      <vt:lpstr>Types of Capillaries (1 of 3)</vt:lpstr>
      <vt:lpstr>Capillary Structure (1 of 3)</vt:lpstr>
      <vt:lpstr>Types of Capillaries (2 of 3)</vt:lpstr>
      <vt:lpstr>Capillary Structure (2 of 3)</vt:lpstr>
      <vt:lpstr>Types of Capillaries (3 of 3)</vt:lpstr>
      <vt:lpstr>Capillary Structure (3 of 3)</vt:lpstr>
      <vt:lpstr>Capillary Beds (1 of 3)</vt:lpstr>
      <vt:lpstr>Capillary Beds (2 of 3)</vt:lpstr>
      <vt:lpstr>Anatomy of a Typical Capillary Bed </vt:lpstr>
      <vt:lpstr>Capillary Beds (3 of 3)</vt:lpstr>
      <vt:lpstr>Anatomy of a Special (Mesenteric) Capillary Bed</vt:lpstr>
      <vt:lpstr>19.4 Veins (1 of 3)</vt:lpstr>
      <vt:lpstr>19.4 Veins (2 of 3)</vt:lpstr>
      <vt:lpstr>Generalized Structure of Arteries, Veins, and Capillaries (2 of 3)</vt:lpstr>
      <vt:lpstr>Relative Proportion of Blood Volume Throughout the Cardiovascular System</vt:lpstr>
      <vt:lpstr>19.4 Veins (3 of 3)</vt:lpstr>
      <vt:lpstr>Generalized Structure of Arteries, Veins, and Capillaries (3 of 3)</vt:lpstr>
      <vt:lpstr>Table 19.1-1 Summary of Blood Vessel Anatomy (3 of 4)</vt:lpstr>
      <vt:lpstr>Table 19.1-2 Summary of Blood Vessel Anatomy (4 of 4)</vt:lpstr>
      <vt:lpstr>Clinical – Homeostatic Imbalance 19.1 (1 of 2)</vt:lpstr>
      <vt:lpstr>Clinical – Homeostatic Imbalance 19.1 (2 of 2)</vt:lpstr>
      <vt:lpstr>19.5 Anastomoses (1 of 2) </vt:lpstr>
      <vt:lpstr>19.5 Anastomoses (2 of 2) </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Chiranjeevi, Kumar</cp:lastModifiedBy>
  <cp:revision>372</cp:revision>
  <dcterms:created xsi:type="dcterms:W3CDTF">2014-07-14T20:04:21Z</dcterms:created>
  <dcterms:modified xsi:type="dcterms:W3CDTF">2021-06-02T14:21:45Z</dcterms:modified>
</cp:coreProperties>
</file>