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514" r:id="rId2"/>
    <p:sldId id="305" r:id="rId3"/>
    <p:sldId id="306" r:id="rId4"/>
    <p:sldId id="307" r:id="rId5"/>
    <p:sldId id="419" r:id="rId6"/>
    <p:sldId id="351" r:id="rId7"/>
    <p:sldId id="475" r:id="rId8"/>
    <p:sldId id="476" r:id="rId9"/>
    <p:sldId id="308" r:id="rId10"/>
    <p:sldId id="422" r:id="rId11"/>
    <p:sldId id="423" r:id="rId12"/>
    <p:sldId id="424" r:id="rId13"/>
    <p:sldId id="425" r:id="rId14"/>
    <p:sldId id="433" r:id="rId15"/>
    <p:sldId id="352" r:id="rId16"/>
    <p:sldId id="477" r:id="rId17"/>
    <p:sldId id="478" r:id="rId18"/>
    <p:sldId id="479" r:id="rId19"/>
    <p:sldId id="353" r:id="rId20"/>
    <p:sldId id="429" r:id="rId21"/>
    <p:sldId id="430" r:id="rId22"/>
    <p:sldId id="309" r:id="rId23"/>
    <p:sldId id="311" r:id="rId24"/>
    <p:sldId id="361" r:id="rId25"/>
    <p:sldId id="431" r:id="rId26"/>
    <p:sldId id="432" r:id="rId27"/>
    <p:sldId id="362" r:id="rId28"/>
    <p:sldId id="480" r:id="rId29"/>
    <p:sldId id="481" r:id="rId30"/>
    <p:sldId id="363" r:id="rId31"/>
    <p:sldId id="435" r:id="rId32"/>
    <p:sldId id="482" r:id="rId33"/>
    <p:sldId id="483" r:id="rId34"/>
    <p:sldId id="515" r:id="rId35"/>
    <p:sldId id="484" r:id="rId36"/>
    <p:sldId id="485" r:id="rId37"/>
    <p:sldId id="486" r:id="rId38"/>
    <p:sldId id="487" r:id="rId39"/>
    <p:sldId id="488" r:id="rId40"/>
    <p:sldId id="489" r:id="rId41"/>
    <p:sldId id="377" r:id="rId42"/>
    <p:sldId id="443" r:id="rId43"/>
    <p:sldId id="490" r:id="rId44"/>
    <p:sldId id="491" r:id="rId45"/>
    <p:sldId id="492" r:id="rId46"/>
    <p:sldId id="493" r:id="rId47"/>
    <p:sldId id="380" r:id="rId48"/>
    <p:sldId id="448" r:id="rId49"/>
    <p:sldId id="449" r:id="rId50"/>
    <p:sldId id="450" r:id="rId51"/>
    <p:sldId id="451" r:id="rId52"/>
    <p:sldId id="494" r:id="rId53"/>
    <p:sldId id="495" r:id="rId54"/>
    <p:sldId id="516" r:id="rId55"/>
    <p:sldId id="382" r:id="rId56"/>
    <p:sldId id="454" r:id="rId57"/>
    <p:sldId id="496" r:id="rId58"/>
    <p:sldId id="384" r:id="rId59"/>
    <p:sldId id="455" r:id="rId60"/>
    <p:sldId id="456" r:id="rId61"/>
    <p:sldId id="517" r:id="rId62"/>
    <p:sldId id="385" r:id="rId63"/>
    <p:sldId id="386" r:id="rId64"/>
    <p:sldId id="457" r:id="rId65"/>
    <p:sldId id="497" r:id="rId66"/>
    <p:sldId id="459" r:id="rId67"/>
    <p:sldId id="389" r:id="rId68"/>
    <p:sldId id="390" r:id="rId69"/>
    <p:sldId id="391" r:id="rId70"/>
    <p:sldId id="460" r:id="rId71"/>
    <p:sldId id="461" r:id="rId72"/>
    <p:sldId id="464" r:id="rId73"/>
    <p:sldId id="462" r:id="rId74"/>
    <p:sldId id="513" r:id="rId75"/>
    <p:sldId id="398" r:id="rId76"/>
    <p:sldId id="465" r:id="rId77"/>
    <p:sldId id="466" r:id="rId78"/>
    <p:sldId id="401" r:id="rId79"/>
    <p:sldId id="403" r:id="rId80"/>
    <p:sldId id="467" r:id="rId81"/>
    <p:sldId id="468" r:id="rId82"/>
    <p:sldId id="469" r:id="rId83"/>
    <p:sldId id="470" r:id="rId84"/>
    <p:sldId id="471" r:id="rId85"/>
    <p:sldId id="472" r:id="rId86"/>
    <p:sldId id="473" r:id="rId87"/>
    <p:sldId id="474" r:id="rId88"/>
    <p:sldId id="511"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768">
          <p15:clr>
            <a:srgbClr val="A4A3A4"/>
          </p15:clr>
        </p15:guide>
        <p15:guide id="5" orient="horz" pos="432">
          <p15:clr>
            <a:srgbClr val="A4A3A4"/>
          </p15:clr>
        </p15:guide>
        <p15:guide id="6" orient="horz" pos="144">
          <p15:clr>
            <a:srgbClr val="A4A3A4"/>
          </p15:clr>
        </p15:guide>
        <p15:guide id="7" orient="horz" pos="864" userDrawn="1">
          <p15:clr>
            <a:srgbClr val="A4A3A4"/>
          </p15:clr>
        </p15:guide>
        <p15:guide id="8" pos="5472">
          <p15:clr>
            <a:srgbClr val="A4A3A4"/>
          </p15:clr>
        </p15:guide>
        <p15:guide id="9" pos="288">
          <p15:clr>
            <a:srgbClr val="A4A3A4"/>
          </p15:clr>
        </p15:guide>
        <p15:guide id="10" pos="5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75515" autoAdjust="0"/>
  </p:normalViewPr>
  <p:slideViewPr>
    <p:cSldViewPr>
      <p:cViewPr varScale="1">
        <p:scale>
          <a:sx n="82" d="100"/>
          <a:sy n="82" d="100"/>
        </p:scale>
        <p:origin x="2400" y="96"/>
      </p:cViewPr>
      <p:guideLst>
        <p:guide orient="horz" pos="2160"/>
        <p:guide pos="2880"/>
        <p:guide orient="horz" pos="3984"/>
        <p:guide orient="horz" pos="768"/>
        <p:guide orient="horz" pos="432"/>
        <p:guide orient="horz" pos="144"/>
        <p:guide orient="horz" pos="864"/>
        <p:guide pos="5472"/>
        <p:guide pos="288"/>
        <p:guide pos="576"/>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56297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4C4C7C9F-B05D-4FE7-83C2-C27EA592CF87}" type="slidenum">
              <a:rPr lang="en-US" altLang="en-US"/>
              <a:pPr/>
              <a:t>41</a:t>
            </a:fld>
            <a:endParaRPr lang="en-US" altLang="en-US" dirty="0"/>
          </a:p>
        </p:txBody>
      </p:sp>
    </p:spTree>
    <p:extLst>
      <p:ext uri="{BB962C8B-B14F-4D97-AF65-F5344CB8AC3E}">
        <p14:creationId xmlns:p14="http://schemas.microsoft.com/office/powerpoint/2010/main" val="3820383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4C4C7C9F-B05D-4FE7-83C2-C27EA592CF87}" type="slidenum">
              <a:rPr lang="en-US" altLang="en-US"/>
              <a:pPr/>
              <a:t>42</a:t>
            </a:fld>
            <a:endParaRPr lang="en-US" altLang="en-US" dirty="0"/>
          </a:p>
        </p:txBody>
      </p:sp>
    </p:spTree>
    <p:extLst>
      <p:ext uri="{BB962C8B-B14F-4D97-AF65-F5344CB8AC3E}">
        <p14:creationId xmlns:p14="http://schemas.microsoft.com/office/powerpoint/2010/main" val="382038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DB5B6C9-9412-4A32-B518-13A5A2E6F9A4}" type="slidenum">
              <a:rPr lang="en-US" altLang="en-US"/>
              <a:pPr/>
              <a:t>47</a:t>
            </a:fld>
            <a:endParaRPr lang="en-US" altLang="en-US" dirty="0"/>
          </a:p>
        </p:txBody>
      </p:sp>
    </p:spTree>
    <p:extLst>
      <p:ext uri="{BB962C8B-B14F-4D97-AF65-F5344CB8AC3E}">
        <p14:creationId xmlns:p14="http://schemas.microsoft.com/office/powerpoint/2010/main" val="172075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DB5B6C9-9412-4A32-B518-13A5A2E6F9A4}" type="slidenum">
              <a:rPr lang="en-US" altLang="en-US"/>
              <a:pPr/>
              <a:t>48</a:t>
            </a:fld>
            <a:endParaRPr lang="en-US" altLang="en-US" dirty="0"/>
          </a:p>
        </p:txBody>
      </p:sp>
    </p:spTree>
    <p:extLst>
      <p:ext uri="{BB962C8B-B14F-4D97-AF65-F5344CB8AC3E}">
        <p14:creationId xmlns:p14="http://schemas.microsoft.com/office/powerpoint/2010/main" val="1720750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DB5B6C9-9412-4A32-B518-13A5A2E6F9A4}" type="slidenum">
              <a:rPr lang="en-US" altLang="en-US"/>
              <a:pPr/>
              <a:t>49</a:t>
            </a:fld>
            <a:endParaRPr lang="en-US" altLang="en-US" dirty="0"/>
          </a:p>
        </p:txBody>
      </p:sp>
    </p:spTree>
    <p:extLst>
      <p:ext uri="{BB962C8B-B14F-4D97-AF65-F5344CB8AC3E}">
        <p14:creationId xmlns:p14="http://schemas.microsoft.com/office/powerpoint/2010/main" val="172075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DB5B6C9-9412-4A32-B518-13A5A2E6F9A4}" type="slidenum">
              <a:rPr lang="en-US" altLang="en-US"/>
              <a:pPr/>
              <a:t>50</a:t>
            </a:fld>
            <a:endParaRPr lang="en-US" altLang="en-US" dirty="0"/>
          </a:p>
        </p:txBody>
      </p:sp>
    </p:spTree>
    <p:extLst>
      <p:ext uri="{BB962C8B-B14F-4D97-AF65-F5344CB8AC3E}">
        <p14:creationId xmlns:p14="http://schemas.microsoft.com/office/powerpoint/2010/main" val="1720750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DB5B6C9-9412-4A32-B518-13A5A2E6F9A4}" type="slidenum">
              <a:rPr lang="en-US" altLang="en-US"/>
              <a:pPr/>
              <a:t>51</a:t>
            </a:fld>
            <a:endParaRPr lang="en-US" altLang="en-US" dirty="0"/>
          </a:p>
        </p:txBody>
      </p:sp>
    </p:spTree>
    <p:extLst>
      <p:ext uri="{BB962C8B-B14F-4D97-AF65-F5344CB8AC3E}">
        <p14:creationId xmlns:p14="http://schemas.microsoft.com/office/powerpoint/2010/main" val="1720750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55</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56</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58</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59</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60</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63</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64</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65</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66</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68</a:t>
            </a:fld>
            <a:endParaRPr lang="en-US" altLang="en-US" dirty="0"/>
          </a:p>
        </p:txBody>
      </p:sp>
    </p:spTree>
    <p:extLst>
      <p:ext uri="{BB962C8B-B14F-4D97-AF65-F5344CB8AC3E}">
        <p14:creationId xmlns:p14="http://schemas.microsoft.com/office/powerpoint/2010/main" val="2744501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69</a:t>
            </a:fld>
            <a:endParaRPr lang="en-US" altLang="en-US" dirty="0"/>
          </a:p>
        </p:txBody>
      </p:sp>
    </p:spTree>
    <p:extLst>
      <p:ext uri="{BB962C8B-B14F-4D97-AF65-F5344CB8AC3E}">
        <p14:creationId xmlns:p14="http://schemas.microsoft.com/office/powerpoint/2010/main" val="202477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70</a:t>
            </a:fld>
            <a:endParaRPr lang="en-US" altLang="en-US" dirty="0"/>
          </a:p>
        </p:txBody>
      </p:sp>
    </p:spTree>
    <p:extLst>
      <p:ext uri="{BB962C8B-B14F-4D97-AF65-F5344CB8AC3E}">
        <p14:creationId xmlns:p14="http://schemas.microsoft.com/office/powerpoint/2010/main" val="474630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71</a:t>
            </a:fld>
            <a:endParaRPr lang="en-US" altLang="en-US" dirty="0"/>
          </a:p>
        </p:txBody>
      </p:sp>
    </p:spTree>
    <p:extLst>
      <p:ext uri="{BB962C8B-B14F-4D97-AF65-F5344CB8AC3E}">
        <p14:creationId xmlns:p14="http://schemas.microsoft.com/office/powerpoint/2010/main" val="2135067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72</a:t>
            </a:fld>
            <a:endParaRPr lang="en-US" altLang="en-US" dirty="0"/>
          </a:p>
        </p:txBody>
      </p:sp>
    </p:spTree>
    <p:extLst>
      <p:ext uri="{BB962C8B-B14F-4D97-AF65-F5344CB8AC3E}">
        <p14:creationId xmlns:p14="http://schemas.microsoft.com/office/powerpoint/2010/main" val="1714131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73</a:t>
            </a:fld>
            <a:endParaRPr lang="en-US" altLang="en-US" dirty="0"/>
          </a:p>
        </p:txBody>
      </p:sp>
    </p:spTree>
    <p:extLst>
      <p:ext uri="{BB962C8B-B14F-4D97-AF65-F5344CB8AC3E}">
        <p14:creationId xmlns:p14="http://schemas.microsoft.com/office/powerpoint/2010/main" val="3154051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E3C660D0-9A7D-4889-887C-E7F4CAC99E86}" type="slidenum">
              <a:rPr lang="en-US" altLang="en-US"/>
              <a:pPr/>
              <a:t>75</a:t>
            </a:fld>
            <a:endParaRPr lang="en-US" altLang="en-US" dirty="0"/>
          </a:p>
        </p:txBody>
      </p:sp>
    </p:spTree>
    <p:extLst>
      <p:ext uri="{BB962C8B-B14F-4D97-AF65-F5344CB8AC3E}">
        <p14:creationId xmlns:p14="http://schemas.microsoft.com/office/powerpoint/2010/main" val="4044392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1D369483-8C14-486C-8FE1-BB078EDBE4AE}" type="slidenum">
              <a:rPr lang="en-US" altLang="en-US"/>
              <a:pPr/>
              <a:t>76</a:t>
            </a:fld>
            <a:endParaRPr lang="en-US" altLang="en-US" dirty="0"/>
          </a:p>
        </p:txBody>
      </p:sp>
    </p:spTree>
    <p:extLst>
      <p:ext uri="{BB962C8B-B14F-4D97-AF65-F5344CB8AC3E}">
        <p14:creationId xmlns:p14="http://schemas.microsoft.com/office/powerpoint/2010/main" val="611238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E3C660D0-9A7D-4889-887C-E7F4CAC99E86}" type="slidenum">
              <a:rPr lang="en-US" altLang="en-US"/>
              <a:pPr/>
              <a:t>77</a:t>
            </a:fld>
            <a:endParaRPr lang="en-US" altLang="en-US" dirty="0"/>
          </a:p>
        </p:txBody>
      </p:sp>
    </p:spTree>
    <p:extLst>
      <p:ext uri="{BB962C8B-B14F-4D97-AF65-F5344CB8AC3E}">
        <p14:creationId xmlns:p14="http://schemas.microsoft.com/office/powerpoint/2010/main" val="4044392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055B4658-DF70-496A-BA64-E27DBE9ABD06}" type="slidenum">
              <a:rPr lang="en-US" altLang="en-US"/>
              <a:pPr/>
              <a:t>78</a:t>
            </a:fld>
            <a:endParaRPr lang="en-US" altLang="en-US" dirty="0"/>
          </a:p>
        </p:txBody>
      </p:sp>
    </p:spTree>
    <p:extLst>
      <p:ext uri="{BB962C8B-B14F-4D97-AF65-F5344CB8AC3E}">
        <p14:creationId xmlns:p14="http://schemas.microsoft.com/office/powerpoint/2010/main" val="2119696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79</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80</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81</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82</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84</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85</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87</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30</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31</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urple Bar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05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44902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147603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736A3F89-0664-4FA8-92BB-1BDA0D786451}"/>
              </a:ext>
            </a:extLst>
          </p:cNvPr>
          <p:cNvSpPr>
            <a:spLocks noGrp="1"/>
          </p:cNvSpPr>
          <p:nvPr>
            <p:ph type="body" sz="quarter" idx="13"/>
          </p:nvPr>
        </p:nvSpPr>
        <p:spPr>
          <a:xfrm>
            <a:off x="533400" y="1524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99207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6669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p:cNvSpPr>
            <a:spLocks noGrp="1"/>
          </p:cNvSpPr>
          <p:nvPr>
            <p:ph type="pic" sz="quarter" idx="13"/>
          </p:nvPr>
        </p:nvSpPr>
        <p:spPr>
          <a:xfrm>
            <a:off x="457200" y="4572000"/>
            <a:ext cx="8229600" cy="1447800"/>
          </a:xfrm>
        </p:spPr>
        <p:txBody>
          <a:bodyPr/>
          <a:lstStyle/>
          <a:p>
            <a:endParaRPr lang="en-US" dirty="0"/>
          </a:p>
        </p:txBody>
      </p:sp>
    </p:spTree>
    <p:extLst>
      <p:ext uri="{BB962C8B-B14F-4D97-AF65-F5344CB8AC3E}">
        <p14:creationId xmlns:p14="http://schemas.microsoft.com/office/powerpoint/2010/main" val="220465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p>
            <a:endParaRPr lang="en-IN" dirty="0"/>
          </a:p>
        </p:txBody>
      </p:sp>
    </p:spTree>
    <p:extLst>
      <p:ext uri="{BB962C8B-B14F-4D97-AF65-F5344CB8AC3E}">
        <p14:creationId xmlns:p14="http://schemas.microsoft.com/office/powerpoint/2010/main" val="329442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533400" y="6002179"/>
            <a:ext cx="7772400" cy="246221"/>
          </a:xfrm>
        </p:spPr>
        <p:txBody>
          <a:bodyPr>
            <a:sp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32899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6/3/2021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6" r:id="rId5"/>
    <p:sldLayoutId id="2147483663" r:id="rId6"/>
    <p:sldLayoutId id="2147483671" r:id="rId7"/>
    <p:sldLayoutId id="2147483659" r:id="rId8"/>
    <p:sldLayoutId id="2147483658" r:id="rId9"/>
    <p:sldLayoutId id="2147483660" r:id="rId10"/>
    <p:sldLayoutId id="2147483651" r:id="rId11"/>
    <p:sldLayoutId id="2147483654" r:id="rId12"/>
    <p:sldLayoutId id="2147483655" r:id="rId13"/>
    <p:sldLayoutId id="2147483664" r:id="rId14"/>
    <p:sldLayoutId id="2147483669" r:id="rId15"/>
    <p:sldLayoutId id="2147483670" r:id="rId16"/>
    <p:sldLayoutId id="2147483672"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mediaplayer.pearsoncmg.com/assets/bDEJOOE3MAhFT7pkuKe5xSWVGFqgBPe_"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mediaplayer.pearsoncmg.com/assets/vBHgVGWh8ghoafbzR73p_nEESG2EpQjI" TargetMode="Externa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s://mediaplayer.pearsoncmg.com/assets/secs-ip2-cc-events-cardiac-cycle" TargetMode="Externa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https://mediaplayer.pearsoncmg.com/assets/_video.true/lc9qVhJHpL19jNH1pOaWb3HaTlPH7H29" TargetMode="Externa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18 Part B</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0693"/>
            <a:ext cx="2460339" cy="677108"/>
          </a:xfrm>
        </p:spPr>
        <p:txBody>
          <a:bodyPr wrap="square">
            <a:spAutoFit/>
          </a:bodyPr>
          <a:lstStyle/>
          <a:p>
            <a:r>
              <a:rPr lang="en-IN" sz="2200" dirty="0"/>
              <a:t>The Cardiovascular System</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0348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7848600" cy="1046440"/>
          </a:xfrm>
        </p:spPr>
        <p:txBody>
          <a:bodyPr wrap="square">
            <a:spAutoFit/>
          </a:bodyPr>
          <a:lstStyle/>
          <a:p>
            <a:r>
              <a:rPr lang="en-US" dirty="0"/>
              <a:t>Setting the Basic Rhythm: The Intrinsic Conduction System </a:t>
            </a:r>
            <a:r>
              <a:rPr lang="en-US" sz="2800" dirty="0"/>
              <a:t>(5 of 8)</a:t>
            </a:r>
            <a:endParaRPr lang="en-IN" sz="2800" dirty="0"/>
          </a:p>
        </p:txBody>
      </p:sp>
      <p:sp>
        <p:nvSpPr>
          <p:cNvPr id="4" name="Content Placeholder 3"/>
          <p:cNvSpPr>
            <a:spLocks noGrp="1"/>
          </p:cNvSpPr>
          <p:nvPr>
            <p:ph idx="1"/>
          </p:nvPr>
        </p:nvSpPr>
        <p:spPr>
          <a:xfrm>
            <a:off x="457200" y="1600200"/>
            <a:ext cx="7848600" cy="1862048"/>
          </a:xfrm>
        </p:spPr>
        <p:txBody>
          <a:bodyPr wrap="square">
            <a:spAutoFit/>
          </a:bodyPr>
          <a:lstStyle/>
          <a:p>
            <a:pPr marL="342900" indent="-342900" defTabSz="839788">
              <a:buFont typeface="+mj-lt"/>
              <a:buAutoNum type="arabicPeriod"/>
            </a:pPr>
            <a:r>
              <a:rPr lang="en-US" b="1" dirty="0"/>
              <a:t>Sinoatrial </a:t>
            </a:r>
            <a:r>
              <a:rPr lang="en-US" dirty="0"/>
              <a:t>(</a:t>
            </a:r>
            <a:r>
              <a:rPr lang="en-US" b="1" dirty="0"/>
              <a:t>SA</a:t>
            </a:r>
            <a:r>
              <a:rPr lang="en-US" dirty="0"/>
              <a:t>)</a:t>
            </a:r>
            <a:r>
              <a:rPr lang="en-US" b="1" dirty="0"/>
              <a:t> node</a:t>
            </a:r>
          </a:p>
          <a:p>
            <a:pPr lvl="1"/>
            <a:r>
              <a:rPr lang="en-US" b="1" dirty="0"/>
              <a:t>Pacemaker</a:t>
            </a:r>
            <a:r>
              <a:rPr lang="en-US" dirty="0"/>
              <a:t> of heart in right atrial wall</a:t>
            </a:r>
          </a:p>
          <a:p>
            <a:pPr lvl="2"/>
            <a:r>
              <a:rPr lang="en-US" dirty="0"/>
              <a:t>Depolarizes faster than rest of myocardium</a:t>
            </a:r>
          </a:p>
          <a:p>
            <a:pPr lvl="1"/>
            <a:r>
              <a:rPr lang="en-US" dirty="0"/>
              <a:t>Generates impulses about 75</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a:t>
            </a:r>
            <a:r>
              <a:rPr lang="en-US" dirty="0"/>
              <a:t>minute (</a:t>
            </a:r>
            <a:r>
              <a:rPr lang="en-US" b="1" dirty="0"/>
              <a:t>sinus rhythm</a:t>
            </a:r>
            <a:r>
              <a:rPr lang="en-US" dirty="0"/>
              <a:t>)</a:t>
            </a:r>
          </a:p>
          <a:p>
            <a:pPr lvl="2"/>
            <a:r>
              <a:rPr lang="en-US" dirty="0"/>
              <a:t>Inherent rate of 100</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a:t>
            </a:r>
            <a:r>
              <a:rPr lang="en-US" dirty="0"/>
              <a:t>minute tempered by extrinsic factors</a:t>
            </a:r>
          </a:p>
          <a:p>
            <a:pPr lvl="1"/>
            <a:r>
              <a:rPr lang="en-US" dirty="0"/>
              <a:t>Impulse spreads across atria, and to AV node</a:t>
            </a:r>
          </a:p>
        </p:txBody>
      </p:sp>
    </p:spTree>
    <p:extLst>
      <p:ext uri="{BB962C8B-B14F-4D97-AF65-F5344CB8AC3E}">
        <p14:creationId xmlns:p14="http://schemas.microsoft.com/office/powerpoint/2010/main" val="1562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7848600" cy="1046440"/>
          </a:xfrm>
        </p:spPr>
        <p:txBody>
          <a:bodyPr wrap="square">
            <a:spAutoFit/>
          </a:bodyPr>
          <a:lstStyle/>
          <a:p>
            <a:r>
              <a:rPr lang="en-US" dirty="0"/>
              <a:t>Setting the Basic Rhythm: The Intrinsic Conduction System </a:t>
            </a:r>
            <a:r>
              <a:rPr lang="en-US" sz="2800" dirty="0"/>
              <a:t>(6 of 8)</a:t>
            </a:r>
            <a:endParaRPr lang="en-IN" sz="2800" dirty="0"/>
          </a:p>
        </p:txBody>
      </p:sp>
      <p:sp>
        <p:nvSpPr>
          <p:cNvPr id="4" name="Content Placeholder 3"/>
          <p:cNvSpPr>
            <a:spLocks noGrp="1"/>
          </p:cNvSpPr>
          <p:nvPr>
            <p:ph idx="1"/>
          </p:nvPr>
        </p:nvSpPr>
        <p:spPr>
          <a:xfrm>
            <a:off x="457200" y="1600200"/>
            <a:ext cx="7848600" cy="1862048"/>
          </a:xfrm>
        </p:spPr>
        <p:txBody>
          <a:bodyPr wrap="square">
            <a:spAutoFit/>
          </a:bodyPr>
          <a:lstStyle/>
          <a:p>
            <a:pPr marL="342900" indent="-342900">
              <a:buFont typeface="+mj-lt"/>
              <a:buAutoNum type="arabicPeriod" startAt="2"/>
            </a:pPr>
            <a:r>
              <a:rPr lang="en-US" b="1" dirty="0"/>
              <a:t>Atrioventricular</a:t>
            </a:r>
            <a:r>
              <a:rPr lang="en-US" dirty="0"/>
              <a:t> (</a:t>
            </a:r>
            <a:r>
              <a:rPr lang="en-US" b="1" dirty="0"/>
              <a:t>AV</a:t>
            </a:r>
            <a:r>
              <a:rPr lang="en-US" dirty="0"/>
              <a:t>) </a:t>
            </a:r>
            <a:r>
              <a:rPr lang="en-US" b="1" dirty="0"/>
              <a:t>node</a:t>
            </a:r>
          </a:p>
          <a:p>
            <a:pPr lvl="1"/>
            <a:r>
              <a:rPr lang="en-US" dirty="0"/>
              <a:t>In inferior interatrial septum</a:t>
            </a:r>
          </a:p>
          <a:p>
            <a:pPr lvl="1"/>
            <a:r>
              <a:rPr lang="en-US" dirty="0"/>
              <a:t>Delays impulses approximately 0.1 second</a:t>
            </a:r>
          </a:p>
          <a:p>
            <a:pPr lvl="2"/>
            <a:r>
              <a:rPr lang="en-US" dirty="0"/>
              <a:t>Because fibers are smaller in diameter, have fewer gap junctions</a:t>
            </a:r>
          </a:p>
          <a:p>
            <a:pPr lvl="2"/>
            <a:r>
              <a:rPr lang="en-US" dirty="0"/>
              <a:t>Allows atrial contraction prior to ventricular contraction</a:t>
            </a:r>
          </a:p>
          <a:p>
            <a:pPr lvl="1"/>
            <a:r>
              <a:rPr lang="en-US" dirty="0"/>
              <a:t>Inherent rate of 50</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a:t>
            </a:r>
            <a:r>
              <a:rPr lang="en-US" dirty="0"/>
              <a:t>minute in absence of SA node input</a:t>
            </a:r>
          </a:p>
        </p:txBody>
      </p:sp>
    </p:spTree>
    <p:extLst>
      <p:ext uri="{BB962C8B-B14F-4D97-AF65-F5344CB8AC3E}">
        <p14:creationId xmlns:p14="http://schemas.microsoft.com/office/powerpoint/2010/main" val="410208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7848600" cy="1046440"/>
          </a:xfrm>
        </p:spPr>
        <p:txBody>
          <a:bodyPr wrap="square">
            <a:spAutoFit/>
          </a:bodyPr>
          <a:lstStyle/>
          <a:p>
            <a:r>
              <a:rPr lang="en-US" dirty="0"/>
              <a:t>Setting the Basic Rhythm: The Intrinsic Conduction System </a:t>
            </a:r>
            <a:r>
              <a:rPr lang="en-US" sz="2800" dirty="0"/>
              <a:t>(7 of 8)</a:t>
            </a:r>
            <a:endParaRPr lang="en-IN" sz="2800" dirty="0"/>
          </a:p>
        </p:txBody>
      </p:sp>
      <p:sp>
        <p:nvSpPr>
          <p:cNvPr id="2" name="Content Placeholder 1"/>
          <p:cNvSpPr>
            <a:spLocks noGrp="1"/>
          </p:cNvSpPr>
          <p:nvPr>
            <p:ph idx="1"/>
          </p:nvPr>
        </p:nvSpPr>
        <p:spPr>
          <a:xfrm>
            <a:off x="457200" y="1600200"/>
            <a:ext cx="7848600" cy="2300630"/>
          </a:xfrm>
        </p:spPr>
        <p:txBody>
          <a:bodyPr wrap="square">
            <a:spAutoFit/>
          </a:bodyPr>
          <a:lstStyle/>
          <a:p>
            <a:pPr marL="342900" indent="-342900">
              <a:buFont typeface="+mj-lt"/>
              <a:buAutoNum type="arabicPeriod" startAt="3"/>
            </a:pPr>
            <a:r>
              <a:rPr lang="en-US" b="1" dirty="0"/>
              <a:t>Atrioventricular</a:t>
            </a:r>
            <a:r>
              <a:rPr lang="en-US" dirty="0"/>
              <a:t> (</a:t>
            </a:r>
            <a:r>
              <a:rPr lang="en-US" b="1" dirty="0"/>
              <a:t>AV</a:t>
            </a:r>
            <a:r>
              <a:rPr lang="en-US" dirty="0"/>
              <a:t>) </a:t>
            </a:r>
            <a:r>
              <a:rPr lang="en-US" b="1" dirty="0"/>
              <a:t>bundle</a:t>
            </a:r>
            <a:r>
              <a:rPr lang="en-US" dirty="0"/>
              <a:t> (bundle of His)</a:t>
            </a:r>
          </a:p>
          <a:p>
            <a:pPr lvl="1"/>
            <a:r>
              <a:rPr lang="en-US" dirty="0"/>
              <a:t>In superior interventricular septum</a:t>
            </a:r>
          </a:p>
          <a:p>
            <a:pPr lvl="1"/>
            <a:r>
              <a:rPr lang="en-US" dirty="0"/>
              <a:t>Only electrical connection between atria and ventricles</a:t>
            </a:r>
          </a:p>
          <a:p>
            <a:pPr lvl="2"/>
            <a:r>
              <a:rPr lang="en-US" dirty="0"/>
              <a:t>Atria and ventricles not connected via gap junctions</a:t>
            </a:r>
          </a:p>
          <a:p>
            <a:pPr marL="342900" indent="-342900">
              <a:buFont typeface="+mj-lt"/>
              <a:buAutoNum type="arabicPeriod" startAt="4"/>
            </a:pPr>
            <a:r>
              <a:rPr lang="en-US" b="1" dirty="0"/>
              <a:t>Right and left bundle branches</a:t>
            </a:r>
          </a:p>
          <a:p>
            <a:pPr lvl="1"/>
            <a:r>
              <a:rPr lang="en-US" dirty="0"/>
              <a:t>Two pathways in interventricular septum</a:t>
            </a:r>
          </a:p>
          <a:p>
            <a:pPr lvl="1"/>
            <a:r>
              <a:rPr lang="en-US" dirty="0"/>
              <a:t>Carry impulses toward apex of heart</a:t>
            </a:r>
          </a:p>
        </p:txBody>
      </p:sp>
    </p:spTree>
    <p:extLst>
      <p:ext uri="{BB962C8B-B14F-4D97-AF65-F5344CB8AC3E}">
        <p14:creationId xmlns:p14="http://schemas.microsoft.com/office/powerpoint/2010/main" val="3443856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8229600" cy="1046440"/>
          </a:xfrm>
        </p:spPr>
        <p:txBody>
          <a:bodyPr>
            <a:spAutoFit/>
          </a:bodyPr>
          <a:lstStyle/>
          <a:p>
            <a:r>
              <a:rPr lang="en-US" dirty="0"/>
              <a:t>Setting the Basic Rhythm: The Intrinsic Conduction System </a:t>
            </a:r>
            <a:r>
              <a:rPr lang="en-US" sz="2800" dirty="0"/>
              <a:t>(8 of 8)</a:t>
            </a:r>
            <a:endParaRPr lang="en-IN" sz="2800" dirty="0"/>
          </a:p>
        </p:txBody>
      </p:sp>
      <p:sp>
        <p:nvSpPr>
          <p:cNvPr id="3" name="Content Placeholder 2"/>
          <p:cNvSpPr>
            <a:spLocks noGrp="1"/>
          </p:cNvSpPr>
          <p:nvPr>
            <p:ph idx="1"/>
          </p:nvPr>
        </p:nvSpPr>
        <p:spPr>
          <a:xfrm>
            <a:off x="457200" y="1600200"/>
            <a:ext cx="8229600" cy="2431435"/>
          </a:xfrm>
        </p:spPr>
        <p:txBody>
          <a:bodyPr>
            <a:spAutoFit/>
          </a:bodyPr>
          <a:lstStyle/>
          <a:p>
            <a:pPr marL="342900" indent="-342900" defTabSz="839788">
              <a:buFont typeface="+mj-lt"/>
              <a:buAutoNum type="arabicPeriod" startAt="5"/>
            </a:pPr>
            <a:r>
              <a:rPr lang="en-US" b="1" dirty="0" err="1"/>
              <a:t>Subendocardial</a:t>
            </a:r>
            <a:r>
              <a:rPr lang="en-US" b="1" dirty="0"/>
              <a:t> conducting network</a:t>
            </a:r>
          </a:p>
          <a:p>
            <a:pPr lvl="2"/>
            <a:r>
              <a:rPr lang="en-US" dirty="0"/>
              <a:t>Also referred to as </a:t>
            </a:r>
            <a:r>
              <a:rPr lang="en-US" b="1" dirty="0"/>
              <a:t>Purkinje fibers</a:t>
            </a:r>
          </a:p>
          <a:p>
            <a:pPr lvl="1"/>
            <a:r>
              <a:rPr lang="en-US" dirty="0"/>
              <a:t>Complete pathway through interventricular septum into apex and ventricular walls</a:t>
            </a:r>
          </a:p>
          <a:p>
            <a:pPr lvl="1"/>
            <a:r>
              <a:rPr lang="en-US" dirty="0"/>
              <a:t>More elaborate on left side of heart</a:t>
            </a:r>
          </a:p>
          <a:p>
            <a:pPr lvl="1"/>
            <a:r>
              <a:rPr lang="en-US" dirty="0"/>
              <a:t>AV bundle and subendocardial conducting network depolarize 30</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a:t>
            </a:r>
            <a:r>
              <a:rPr lang="en-US" dirty="0"/>
              <a:t>minute in absence of AV node input</a:t>
            </a:r>
          </a:p>
          <a:p>
            <a:pPr lvl="1"/>
            <a:r>
              <a:rPr lang="en-US" dirty="0"/>
              <a:t>Ventricular contraction immediately follows from apex toward atria</a:t>
            </a:r>
          </a:p>
          <a:p>
            <a:pPr lvl="1"/>
            <a:r>
              <a:rPr lang="en-US" dirty="0"/>
              <a:t>Process from initiation at SA node to complete contraction takes </a:t>
            </a:r>
            <a:r>
              <a:rPr lang="en-US" dirty="0">
                <a:latin typeface="Times New Roman" panose="02020603050405020304" pitchFamily="18" charset="0"/>
                <a:cs typeface="Times New Roman" panose="02020603050405020304" pitchFamily="18" charset="0"/>
              </a:rPr>
              <a:t>~0.22 </a:t>
            </a:r>
            <a:r>
              <a:rPr lang="en-US" dirty="0"/>
              <a:t>seconds</a:t>
            </a:r>
          </a:p>
        </p:txBody>
      </p:sp>
    </p:spTree>
    <p:extLst>
      <p:ext uri="{BB962C8B-B14F-4D97-AF65-F5344CB8AC3E}">
        <p14:creationId xmlns:p14="http://schemas.microsoft.com/office/powerpoint/2010/main" val="54013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a:xfrm>
            <a:off x="457200" y="621146"/>
            <a:ext cx="8229600" cy="626852"/>
          </a:xfrm>
        </p:spPr>
        <p:txBody>
          <a:bodyPr/>
          <a:lstStyle/>
          <a:p>
            <a:r>
              <a:rPr lang="en-IN" i="0" u="none" strike="noStrike" dirty="0">
                <a:solidFill>
                  <a:schemeClr val="bg2"/>
                </a:solidFill>
                <a:effectLst/>
              </a:rPr>
              <a:t>IP2: Pathway of Depolarization</a:t>
            </a:r>
            <a:r>
              <a:rPr lang="en-IN" dirty="0">
                <a:solidFill>
                  <a:schemeClr val="bg2"/>
                </a:solidFill>
              </a:rPr>
              <a:t> </a:t>
            </a:r>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Animation:</a:t>
            </a:r>
          </a:p>
          <a:p>
            <a:pPr marL="0" indent="0" algn="ctr">
              <a:spcBef>
                <a:spcPts val="0"/>
              </a:spcBef>
              <a:buNone/>
            </a:pPr>
            <a:r>
              <a:rPr lang="en-IN" sz="1400" b="1" dirty="0"/>
              <a:t>IP2: Pathway </a:t>
            </a:r>
            <a:r>
              <a:rPr lang="en-IN" sz="1400" b="1" i="0" u="none" strike="noStrike" dirty="0">
                <a:effectLst/>
              </a:rPr>
              <a:t>of Depolarization</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bDEJOOE3MAhFT7pkuKe5xSWVGFqgBPe_"/>
              </a:rPr>
              <a:t>https://mediaplayer.pearsoncmg.com/assets/bDEJOOE3MAhFT7pkuKe5xSWVGFqgBPe_</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9698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9322"/>
            <a:ext cx="8229600" cy="923330"/>
          </a:xfrm>
        </p:spPr>
        <p:txBody>
          <a:bodyPr>
            <a:spAutoFit/>
          </a:bodyPr>
          <a:lstStyle/>
          <a:p>
            <a:r>
              <a:rPr lang="en-IN" sz="3000" dirty="0"/>
              <a:t>Intrinsic Cardiac Conduction System and Action Potential Succession During one Heartbeat </a:t>
            </a:r>
            <a:r>
              <a:rPr lang="en-US" sz="2800" dirty="0"/>
              <a:t>(1 of 4)</a:t>
            </a:r>
          </a:p>
        </p:txBody>
      </p:sp>
      <p:pic>
        <p:nvPicPr>
          <p:cNvPr id="3" name="Picture 2" descr="This figure is an illustration showing 5 steps involved in the sequence of excitation of the intrinsic cardiac conduction system.&#10;&#10;- Step (1):  Sinoatrial (SA) node (pacemaker) generates impulse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838" y="1371600"/>
            <a:ext cx="5382323" cy="4419235"/>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18.13 </a:t>
            </a:r>
            <a:r>
              <a:rPr lang="en-US" dirty="0"/>
              <a:t>The intrinsic cardiac conduction system.</a:t>
            </a:r>
          </a:p>
        </p:txBody>
      </p:sp>
    </p:spTree>
    <p:extLst>
      <p:ext uri="{BB962C8B-B14F-4D97-AF65-F5344CB8AC3E}">
        <p14:creationId xmlns:p14="http://schemas.microsoft.com/office/powerpoint/2010/main" val="70872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389322"/>
            <a:ext cx="8229600" cy="923330"/>
          </a:xfrm>
        </p:spPr>
        <p:txBody>
          <a:bodyPr>
            <a:spAutoFit/>
          </a:bodyPr>
          <a:lstStyle/>
          <a:p>
            <a:r>
              <a:rPr lang="en-IN" sz="3000" dirty="0"/>
              <a:t>Intrinsic Cardiac Conduction System and Action Potential Succession During one Heartbeat </a:t>
            </a:r>
            <a:r>
              <a:rPr lang="en-US" sz="2800" dirty="0"/>
              <a:t>(2 of 4)</a:t>
            </a:r>
          </a:p>
        </p:txBody>
      </p:sp>
      <p:pic>
        <p:nvPicPr>
          <p:cNvPr id="3" name="Picture 2" descr="This figure is an illustration showing 5 steps involved in the sequence of excitation of the intrinsic cardiac conduction system.&#10;Step (2):  Impulses pause (0.1 s) at the atrioventricular (AV) node. &#10;Step (3):  Atrioventricular (AV) bundle connects the atria to the ventricle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838" y="1369748"/>
            <a:ext cx="5382323" cy="4413139"/>
          </a:xfrm>
          <a:prstGeom prst="rect">
            <a:avLst/>
          </a:prstGeom>
        </p:spPr>
      </p:pic>
      <p:sp>
        <p:nvSpPr>
          <p:cNvPr id="4" name="Content Placeholder 3"/>
          <p:cNvSpPr>
            <a:spLocks noGrp="1"/>
          </p:cNvSpPr>
          <p:nvPr>
            <p:ph sz="quarter" idx="13"/>
          </p:nvPr>
        </p:nvSpPr>
        <p:spPr/>
        <p:txBody>
          <a:bodyPr/>
          <a:lstStyle/>
          <a:p>
            <a:r>
              <a:rPr lang="en-US" b="1" dirty="0">
                <a:solidFill>
                  <a:srgbClr val="007FA3"/>
                </a:solidFill>
              </a:rPr>
              <a:t>Figure 18.13 </a:t>
            </a:r>
            <a:r>
              <a:rPr lang="en-US" dirty="0"/>
              <a:t>The intrinsic cardiac conduction system.</a:t>
            </a:r>
          </a:p>
        </p:txBody>
      </p:sp>
    </p:spTree>
    <p:extLst>
      <p:ext uri="{BB962C8B-B14F-4D97-AF65-F5344CB8AC3E}">
        <p14:creationId xmlns:p14="http://schemas.microsoft.com/office/powerpoint/2010/main" val="44985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389322"/>
            <a:ext cx="8229600" cy="923330"/>
          </a:xfrm>
        </p:spPr>
        <p:txBody>
          <a:bodyPr>
            <a:spAutoFit/>
          </a:bodyPr>
          <a:lstStyle/>
          <a:p>
            <a:r>
              <a:rPr lang="en-IN" sz="3000" dirty="0"/>
              <a:t>Intrinsic Cardiac Conduction System and Action Potential Succession During one Heartbeat </a:t>
            </a:r>
            <a:r>
              <a:rPr lang="en-US" sz="2800" dirty="0"/>
              <a:t>(3 of 4)</a:t>
            </a:r>
          </a:p>
        </p:txBody>
      </p:sp>
      <p:pic>
        <p:nvPicPr>
          <p:cNvPr id="3" name="Picture 2" descr="This figure is an illustration showing 5 steps involved in the sequence of excitation of the intrinsic cardiac conduction system.&#10;Step (4):  Bundle branches conduct the impulses through the interventricular sept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647" y="1371600"/>
            <a:ext cx="5406705" cy="4437521"/>
          </a:xfrm>
          <a:prstGeom prst="rect">
            <a:avLst/>
          </a:prstGeom>
        </p:spPr>
      </p:pic>
      <p:sp>
        <p:nvSpPr>
          <p:cNvPr id="4" name="Content Placeholder 3"/>
          <p:cNvSpPr>
            <a:spLocks noGrp="1"/>
          </p:cNvSpPr>
          <p:nvPr>
            <p:ph sz="quarter" idx="13"/>
          </p:nvPr>
        </p:nvSpPr>
        <p:spPr/>
        <p:txBody>
          <a:bodyPr/>
          <a:lstStyle/>
          <a:p>
            <a:r>
              <a:rPr lang="en-US" b="1" dirty="0">
                <a:solidFill>
                  <a:srgbClr val="007FA3"/>
                </a:solidFill>
              </a:rPr>
              <a:t>Figure 18.13 </a:t>
            </a:r>
            <a:r>
              <a:rPr lang="en-US" dirty="0"/>
              <a:t>The intrinsic cardiac conduction system.</a:t>
            </a:r>
          </a:p>
        </p:txBody>
      </p:sp>
    </p:spTree>
    <p:extLst>
      <p:ext uri="{BB962C8B-B14F-4D97-AF65-F5344CB8AC3E}">
        <p14:creationId xmlns:p14="http://schemas.microsoft.com/office/powerpoint/2010/main" val="1512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389322"/>
            <a:ext cx="8229600" cy="923330"/>
          </a:xfrm>
        </p:spPr>
        <p:txBody>
          <a:bodyPr>
            <a:spAutoFit/>
          </a:bodyPr>
          <a:lstStyle/>
          <a:p>
            <a:r>
              <a:rPr lang="en-IN" sz="3000" dirty="0"/>
              <a:t>Intrinsic Cardiac Conduction System and Action Potential Succession During one Heartbeat </a:t>
            </a:r>
            <a:r>
              <a:rPr lang="en-US" sz="2800" dirty="0"/>
              <a:t>(4 of 4)</a:t>
            </a:r>
          </a:p>
        </p:txBody>
      </p:sp>
      <p:pic>
        <p:nvPicPr>
          <p:cNvPr id="3" name="Picture 2" descr="This figure is an illustration showing 5 steps involved in the sequence of excitation of the intrinsic cardiac conduction system.&#10;Step (5):  Subendocardial conducting network depolarizes the contractile cells of both ventricles."/>
          <p:cNvPicPr>
            <a:picLocks noChangeAspect="1"/>
          </p:cNvPicPr>
          <p:nvPr/>
        </p:nvPicPr>
        <p:blipFill rotWithShape="1">
          <a:blip r:embed="rId2">
            <a:extLst>
              <a:ext uri="{28A0092B-C50C-407E-A947-70E740481C1C}">
                <a14:useLocalDpi xmlns:a14="http://schemas.microsoft.com/office/drawing/2010/main" val="0"/>
              </a:ext>
            </a:extLst>
          </a:blip>
          <a:srcRect b="2473"/>
          <a:stretch/>
        </p:blipFill>
        <p:spPr>
          <a:xfrm>
            <a:off x="1883886" y="1447800"/>
            <a:ext cx="5376227" cy="4300538"/>
          </a:xfrm>
          <a:prstGeom prst="rect">
            <a:avLst/>
          </a:prstGeom>
        </p:spPr>
      </p:pic>
      <p:sp>
        <p:nvSpPr>
          <p:cNvPr id="4" name="Content Placeholder 3"/>
          <p:cNvSpPr>
            <a:spLocks noGrp="1"/>
          </p:cNvSpPr>
          <p:nvPr>
            <p:ph sz="quarter" idx="13"/>
          </p:nvPr>
        </p:nvSpPr>
        <p:spPr/>
        <p:txBody>
          <a:bodyPr/>
          <a:lstStyle/>
          <a:p>
            <a:r>
              <a:rPr lang="en-US" b="1" dirty="0">
                <a:solidFill>
                  <a:srgbClr val="007FA3"/>
                </a:solidFill>
              </a:rPr>
              <a:t>Figure 18.13 </a:t>
            </a:r>
            <a:r>
              <a:rPr lang="en-US" dirty="0"/>
              <a:t>The intrinsic cardiac conduction system.</a:t>
            </a:r>
          </a:p>
        </p:txBody>
      </p:sp>
    </p:spTree>
    <p:extLst>
      <p:ext uri="{BB962C8B-B14F-4D97-AF65-F5344CB8AC3E}">
        <p14:creationId xmlns:p14="http://schemas.microsoft.com/office/powerpoint/2010/main" val="3894216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8545"/>
            <a:ext cx="7315200" cy="954107"/>
          </a:xfrm>
        </p:spPr>
        <p:txBody>
          <a:bodyPr wrap="square">
            <a:spAutoFit/>
          </a:bodyPr>
          <a:lstStyle/>
          <a:p>
            <a:r>
              <a:rPr lang="en-US" altLang="en-US" dirty="0"/>
              <a:t>Clinical – Homeostatic Imbalance 18.4 </a:t>
            </a:r>
            <a:r>
              <a:rPr lang="en-US" sz="2800" dirty="0"/>
              <a:t>(1 of 3)</a:t>
            </a:r>
            <a:r>
              <a:rPr lang="en-US" altLang="en-US" sz="2800" dirty="0"/>
              <a:t> </a:t>
            </a:r>
            <a:endParaRPr lang="en-IN" sz="2800" dirty="0"/>
          </a:p>
        </p:txBody>
      </p:sp>
      <p:sp>
        <p:nvSpPr>
          <p:cNvPr id="4" name="Content Placeholder 3"/>
          <p:cNvSpPr>
            <a:spLocks noGrp="1"/>
          </p:cNvSpPr>
          <p:nvPr>
            <p:ph idx="1"/>
          </p:nvPr>
        </p:nvSpPr>
        <p:spPr>
          <a:xfrm>
            <a:off x="457200" y="1600200"/>
            <a:ext cx="7848600" cy="2354491"/>
          </a:xfrm>
        </p:spPr>
        <p:txBody>
          <a:bodyPr wrap="square">
            <a:spAutoFit/>
          </a:bodyPr>
          <a:lstStyle/>
          <a:p>
            <a:r>
              <a:rPr lang="en-US" dirty="0"/>
              <a:t>Defects in intrinsic conduction system may cause:</a:t>
            </a:r>
          </a:p>
          <a:p>
            <a:pPr lvl="1"/>
            <a:r>
              <a:rPr lang="en-US" b="1" dirty="0"/>
              <a:t>Arrhythmias</a:t>
            </a:r>
            <a:r>
              <a:rPr lang="en-US" dirty="0"/>
              <a:t>: irregular heart rhythms</a:t>
            </a:r>
          </a:p>
          <a:p>
            <a:pPr lvl="1"/>
            <a:r>
              <a:rPr lang="en-US" dirty="0"/>
              <a:t>Uncoordinated atrial and ventricular contractions </a:t>
            </a:r>
          </a:p>
          <a:p>
            <a:pPr lvl="1"/>
            <a:r>
              <a:rPr lang="en-US" b="1" dirty="0"/>
              <a:t>Fibrillation</a:t>
            </a:r>
            <a:r>
              <a:rPr lang="en-US" dirty="0"/>
              <a:t>: rapid, irregular contractions</a:t>
            </a:r>
          </a:p>
          <a:p>
            <a:pPr lvl="2"/>
            <a:r>
              <a:rPr lang="en-US" dirty="0"/>
              <a:t>Heart becomes useless for pumping blood, </a:t>
            </a:r>
            <a:r>
              <a:rPr lang="en-US" dirty="0">
                <a:sym typeface="Wingdings" charset="0"/>
              </a:rPr>
              <a:t>causing circulation to cease; may result in brain death</a:t>
            </a:r>
          </a:p>
          <a:p>
            <a:pPr lvl="2"/>
            <a:r>
              <a:rPr lang="en-US" dirty="0">
                <a:sym typeface="Wingdings" charset="0"/>
              </a:rPr>
              <a:t>Treatment: defibrillation interrupts chaotic twitching, giving heart </a:t>
            </a:r>
            <a:r>
              <a:rPr lang="ja-JP" altLang="en-US" dirty="0">
                <a:sym typeface="Wingdings" charset="0"/>
              </a:rPr>
              <a:t>“</a:t>
            </a:r>
            <a:r>
              <a:rPr lang="en-US" dirty="0">
                <a:sym typeface="Wingdings" charset="0"/>
              </a:rPr>
              <a:t>clean slate</a:t>
            </a:r>
            <a:r>
              <a:rPr lang="ja-JP" altLang="en-US" dirty="0">
                <a:sym typeface="Wingdings" charset="0"/>
              </a:rPr>
              <a:t>”</a:t>
            </a:r>
            <a:r>
              <a:rPr lang="en-US" dirty="0">
                <a:sym typeface="Wingdings" charset="0"/>
              </a:rPr>
              <a:t> to start regular, normal depolarizations</a:t>
            </a:r>
            <a:endParaRPr lang="en-US" dirty="0"/>
          </a:p>
        </p:txBody>
      </p:sp>
    </p:spTree>
    <p:extLst>
      <p:ext uri="{BB962C8B-B14F-4D97-AF65-F5344CB8AC3E}">
        <p14:creationId xmlns:p14="http://schemas.microsoft.com/office/powerpoint/2010/main" val="163242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89432"/>
            <a:ext cx="8229600" cy="523220"/>
          </a:xfrm>
        </p:spPr>
        <p:txBody>
          <a:bodyPr>
            <a:spAutoFit/>
          </a:bodyPr>
          <a:lstStyle/>
          <a:p>
            <a:r>
              <a:rPr lang="en-US" dirty="0"/>
              <a:t>18.5 Electrical Events of the Heart</a:t>
            </a:r>
            <a:endParaRPr lang="en-IN" dirty="0"/>
          </a:p>
        </p:txBody>
      </p:sp>
      <p:sp>
        <p:nvSpPr>
          <p:cNvPr id="4" name="Content Placeholder 3"/>
          <p:cNvSpPr>
            <a:spLocks noGrp="1"/>
          </p:cNvSpPr>
          <p:nvPr>
            <p:ph idx="1"/>
          </p:nvPr>
        </p:nvSpPr>
        <p:spPr>
          <a:xfrm>
            <a:off x="457200" y="1600200"/>
            <a:ext cx="7848600" cy="492443"/>
          </a:xfrm>
        </p:spPr>
        <p:txBody>
          <a:bodyPr wrap="square">
            <a:spAutoFit/>
          </a:bodyPr>
          <a:lstStyle/>
          <a:p>
            <a:pPr>
              <a:defRPr/>
            </a:pPr>
            <a:r>
              <a:rPr lang="en-US" dirty="0"/>
              <a:t>Heart depolarizes and contracts without nervous system stimulation, although r</a:t>
            </a:r>
            <a:r>
              <a:rPr lang="en-US" dirty="0">
                <a:ea typeface="ＭＳ Ｐゴシック" pitchFamily="34" charset="-128"/>
              </a:rPr>
              <a:t>hythm can be altered by autonomic nervous system</a:t>
            </a:r>
            <a:endParaRPr lang="en-US" dirty="0"/>
          </a:p>
        </p:txBody>
      </p:sp>
    </p:spTree>
    <p:extLst>
      <p:ext uri="{BB962C8B-B14F-4D97-AF65-F5344CB8AC3E}">
        <p14:creationId xmlns:p14="http://schemas.microsoft.com/office/powerpoint/2010/main" val="330836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8545"/>
            <a:ext cx="7315200" cy="954107"/>
          </a:xfrm>
        </p:spPr>
        <p:txBody>
          <a:bodyPr wrap="square">
            <a:spAutoFit/>
          </a:bodyPr>
          <a:lstStyle/>
          <a:p>
            <a:r>
              <a:rPr lang="en-US" altLang="en-US" dirty="0"/>
              <a:t>Clinical – Homeostatic Imbalance 18.4 </a:t>
            </a:r>
            <a:r>
              <a:rPr lang="en-US" altLang="en-US" sz="2800" dirty="0"/>
              <a:t>(2 of 3) </a:t>
            </a:r>
            <a:endParaRPr lang="en-IN" sz="2800" dirty="0"/>
          </a:p>
        </p:txBody>
      </p:sp>
      <p:sp>
        <p:nvSpPr>
          <p:cNvPr id="4" name="Content Placeholder 3"/>
          <p:cNvSpPr>
            <a:spLocks noGrp="1"/>
          </p:cNvSpPr>
          <p:nvPr>
            <p:ph idx="1"/>
          </p:nvPr>
        </p:nvSpPr>
        <p:spPr>
          <a:xfrm>
            <a:off x="457200" y="1600200"/>
            <a:ext cx="7848600" cy="2277547"/>
          </a:xfrm>
        </p:spPr>
        <p:txBody>
          <a:bodyPr wrap="square">
            <a:spAutoFit/>
          </a:bodyPr>
          <a:lstStyle/>
          <a:p>
            <a:r>
              <a:rPr lang="en-US" dirty="0"/>
              <a:t>Defective SA node may cause </a:t>
            </a:r>
            <a:r>
              <a:rPr lang="en-US" b="1" dirty="0"/>
              <a:t>ectopic focus</a:t>
            </a:r>
            <a:r>
              <a:rPr lang="en-US" dirty="0"/>
              <a:t>, an abnormal pacemaker that takes over pacing</a:t>
            </a:r>
          </a:p>
          <a:p>
            <a:pPr lvl="1"/>
            <a:r>
              <a:rPr lang="en-US" dirty="0"/>
              <a:t>If AV node takes over, it sets </a:t>
            </a:r>
            <a:r>
              <a:rPr lang="en-US" b="1" dirty="0"/>
              <a:t>junctional rhythm</a:t>
            </a:r>
            <a:r>
              <a:rPr lang="en-US" dirty="0"/>
              <a:t> at 40–60 beats/min</a:t>
            </a:r>
          </a:p>
          <a:p>
            <a:pPr lvl="1"/>
            <a:r>
              <a:rPr lang="en-US" b="1" dirty="0"/>
              <a:t>Extrasystole</a:t>
            </a:r>
            <a:r>
              <a:rPr lang="en-US" dirty="0"/>
              <a:t> (premature contraction): ectopic focus of small region of heart that triggers impulse before SA node can, causing delay in next impulse</a:t>
            </a:r>
          </a:p>
          <a:p>
            <a:pPr lvl="2"/>
            <a:r>
              <a:rPr lang="en-US" dirty="0"/>
              <a:t>Heart has longer time to fill, so next contraction is felt as thud as larger volume of blood is being pushed out</a:t>
            </a:r>
          </a:p>
          <a:p>
            <a:pPr lvl="2"/>
            <a:r>
              <a:rPr lang="en-US" dirty="0"/>
              <a:t>Can be from excessive caffeine or nicotine</a:t>
            </a:r>
          </a:p>
        </p:txBody>
      </p:sp>
    </p:spTree>
    <p:extLst>
      <p:ext uri="{BB962C8B-B14F-4D97-AF65-F5344CB8AC3E}">
        <p14:creationId xmlns:p14="http://schemas.microsoft.com/office/powerpoint/2010/main" val="1255624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8545"/>
            <a:ext cx="7315200" cy="954107"/>
          </a:xfrm>
        </p:spPr>
        <p:txBody>
          <a:bodyPr wrap="square">
            <a:spAutoFit/>
          </a:bodyPr>
          <a:lstStyle/>
          <a:p>
            <a:r>
              <a:rPr lang="en-US" altLang="en-US" dirty="0"/>
              <a:t>Clinical – Homeostatic Imbalance 18.4 </a:t>
            </a:r>
            <a:r>
              <a:rPr lang="en-US" sz="2800" dirty="0"/>
              <a:t>(3 of 3)</a:t>
            </a:r>
            <a:r>
              <a:rPr lang="en-US" altLang="en-US" sz="2800" dirty="0"/>
              <a:t> </a:t>
            </a:r>
            <a:endParaRPr lang="en-IN" sz="2800" dirty="0"/>
          </a:p>
        </p:txBody>
      </p:sp>
      <p:sp>
        <p:nvSpPr>
          <p:cNvPr id="4" name="Content Placeholder 3"/>
          <p:cNvSpPr>
            <a:spLocks noGrp="1"/>
          </p:cNvSpPr>
          <p:nvPr>
            <p:ph idx="1"/>
          </p:nvPr>
        </p:nvSpPr>
        <p:spPr>
          <a:xfrm>
            <a:off x="457200" y="1600200"/>
            <a:ext cx="7848600" cy="1977464"/>
          </a:xfrm>
        </p:spPr>
        <p:txBody>
          <a:bodyPr wrap="square">
            <a:spAutoFit/>
          </a:bodyPr>
          <a:lstStyle/>
          <a:p>
            <a:r>
              <a:rPr lang="en-US" dirty="0"/>
              <a:t>To reach ventricles, impulse must pass through AV node</a:t>
            </a:r>
          </a:p>
          <a:p>
            <a:r>
              <a:rPr lang="en-US" dirty="0"/>
              <a:t>If AV node is defective, may cause a </a:t>
            </a:r>
            <a:r>
              <a:rPr lang="en-US" b="1" dirty="0"/>
              <a:t>heart block</a:t>
            </a:r>
          </a:p>
          <a:p>
            <a:pPr lvl="1"/>
            <a:r>
              <a:rPr lang="en-US" dirty="0"/>
              <a:t>Few impulses (partial block) or no impulses (total block) reach ventricles</a:t>
            </a:r>
          </a:p>
          <a:p>
            <a:pPr lvl="1"/>
            <a:r>
              <a:rPr lang="en-US" dirty="0"/>
              <a:t>Ventricles beat at their own intrinsic rate</a:t>
            </a:r>
          </a:p>
          <a:p>
            <a:pPr lvl="2"/>
            <a:r>
              <a:rPr lang="en-US" dirty="0"/>
              <a:t>Too slow to maintain adequate circulation</a:t>
            </a:r>
          </a:p>
          <a:p>
            <a:pPr lvl="1"/>
            <a:r>
              <a:rPr lang="en-US" dirty="0"/>
              <a:t>Treatment: artificial pacemaker, which recouples atria and ventricles</a:t>
            </a:r>
          </a:p>
        </p:txBody>
      </p:sp>
    </p:spTree>
    <p:extLst>
      <p:ext uri="{BB962C8B-B14F-4D97-AF65-F5344CB8AC3E}">
        <p14:creationId xmlns:p14="http://schemas.microsoft.com/office/powerpoint/2010/main" val="172477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7848600" cy="1046440"/>
          </a:xfrm>
        </p:spPr>
        <p:txBody>
          <a:bodyPr wrap="square">
            <a:spAutoFit/>
          </a:bodyPr>
          <a:lstStyle/>
          <a:p>
            <a:r>
              <a:rPr lang="en-US" dirty="0"/>
              <a:t>Modifying the Basic Rhthym: Extrinsic Innervation of the Heart</a:t>
            </a:r>
            <a:endParaRPr lang="en-IN" dirty="0"/>
          </a:p>
        </p:txBody>
      </p:sp>
      <p:sp>
        <p:nvSpPr>
          <p:cNvPr id="4" name="Content Placeholder 3"/>
          <p:cNvSpPr>
            <a:spLocks noGrp="1"/>
          </p:cNvSpPr>
          <p:nvPr>
            <p:ph idx="1"/>
          </p:nvPr>
        </p:nvSpPr>
        <p:spPr>
          <a:xfrm>
            <a:off x="457200" y="1600200"/>
            <a:ext cx="7772400" cy="2031325"/>
          </a:xfrm>
        </p:spPr>
        <p:txBody>
          <a:bodyPr wrap="square">
            <a:spAutoFit/>
          </a:bodyPr>
          <a:lstStyle/>
          <a:p>
            <a:r>
              <a:rPr lang="en-US" dirty="0"/>
              <a:t>Heartbeat modified by ANS via cardiac centers in medulla oblongata</a:t>
            </a:r>
          </a:p>
          <a:p>
            <a:pPr lvl="1"/>
            <a:r>
              <a:rPr lang="en-US" b="1" dirty="0"/>
              <a:t>Cardioacceleratory center</a:t>
            </a:r>
            <a:r>
              <a:rPr lang="en-US" dirty="0"/>
              <a:t>: sends signals through sympathetic trunk to increase both rate and force</a:t>
            </a:r>
          </a:p>
          <a:p>
            <a:pPr lvl="2"/>
            <a:r>
              <a:rPr lang="en-US" dirty="0"/>
              <a:t>Stimulates SA and AV nodes, heart muscle, and coronary arteries</a:t>
            </a:r>
          </a:p>
          <a:p>
            <a:pPr lvl="1"/>
            <a:r>
              <a:rPr lang="en-US" b="1" dirty="0"/>
              <a:t>Cardioinhibitory center</a:t>
            </a:r>
            <a:r>
              <a:rPr lang="en-US" dirty="0"/>
              <a:t>: parasympathetic signals via vagus nerve to decrease rate</a:t>
            </a:r>
          </a:p>
          <a:p>
            <a:pPr lvl="2"/>
            <a:r>
              <a:rPr lang="en-US" dirty="0"/>
              <a:t>Inhibits SA and AV nodes via vagus nerves</a:t>
            </a:r>
          </a:p>
        </p:txBody>
      </p:sp>
    </p:spTree>
    <p:extLst>
      <p:ext uri="{BB962C8B-B14F-4D97-AF65-F5344CB8AC3E}">
        <p14:creationId xmlns:p14="http://schemas.microsoft.com/office/powerpoint/2010/main" val="76085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7848600" cy="523220"/>
          </a:xfrm>
        </p:spPr>
        <p:txBody>
          <a:bodyPr wrap="square">
            <a:spAutoFit/>
          </a:bodyPr>
          <a:lstStyle/>
          <a:p>
            <a:r>
              <a:rPr lang="en-IN" dirty="0"/>
              <a:t>Autonomic Innervation of the Heart</a:t>
            </a:r>
          </a:p>
        </p:txBody>
      </p:sp>
      <p:pic>
        <p:nvPicPr>
          <p:cNvPr id="5" name="Picture 4" descr="This figure is a schematic diagram showing different structures of nervous system involved in innervation of the heart. Diagram shows a cross section of the medulla oblogonta with the cardioacceleratory and cardioinhibitory centers indicated, as well as a cross section of the thoracid spinal cord and sympathetic trunk ganglion, and anterior view of heart.&#10;Cardioacceleratory center sends impulses to the sympathetic trunk located near the thoracic spinal cord. The signals move to a sympathetic trunk ganglion, and sympathetic cardiac nerves increase heart rate and force of contraction. The sympathetic cardiac nerves innervate the SA node, AV node, heart muscle, and coronary arteries. &#10;Cardioinhibitory center sends signals to the vagus nerve, part of the parasympathetic nervous system. The vagus nerve decreases heart rate. It projects to the SA node and AV node.&#10;"/>
          <p:cNvPicPr>
            <a:picLocks noChangeAspect="1"/>
          </p:cNvPicPr>
          <p:nvPr/>
        </p:nvPicPr>
        <p:blipFill rotWithShape="1">
          <a:blip r:embed="rId2">
            <a:extLst>
              <a:ext uri="{28A0092B-C50C-407E-A947-70E740481C1C}">
                <a14:useLocalDpi xmlns:a14="http://schemas.microsoft.com/office/drawing/2010/main" val="0"/>
              </a:ext>
            </a:extLst>
          </a:blip>
          <a:srcRect t="1" b="1693"/>
          <a:stretch/>
        </p:blipFill>
        <p:spPr>
          <a:xfrm>
            <a:off x="3443740" y="1444015"/>
            <a:ext cx="2256521" cy="4423385"/>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18.14 </a:t>
            </a:r>
            <a:r>
              <a:rPr lang="en-US" dirty="0"/>
              <a:t>Autonomic innervation of the heart.</a:t>
            </a:r>
          </a:p>
        </p:txBody>
      </p:sp>
    </p:spTree>
    <p:extLst>
      <p:ext uri="{BB962C8B-B14F-4D97-AF65-F5344CB8AC3E}">
        <p14:creationId xmlns:p14="http://schemas.microsoft.com/office/powerpoint/2010/main" val="339073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8229600" cy="1046440"/>
          </a:xfrm>
        </p:spPr>
        <p:txBody>
          <a:bodyPr>
            <a:spAutoFit/>
          </a:bodyPr>
          <a:lstStyle/>
          <a:p>
            <a:r>
              <a:rPr lang="en-US" dirty="0"/>
              <a:t>Action Potentials of Contractile Cardiac Muscle Cells </a:t>
            </a:r>
            <a:r>
              <a:rPr lang="en-US" sz="2800" dirty="0"/>
              <a:t>(1 of 3)</a:t>
            </a:r>
            <a:r>
              <a:rPr lang="en-US" altLang="en-US" sz="2800" dirty="0"/>
              <a:t> </a:t>
            </a:r>
            <a:endParaRPr lang="en-IN" sz="2800" dirty="0"/>
          </a:p>
        </p:txBody>
      </p:sp>
      <p:sp>
        <p:nvSpPr>
          <p:cNvPr id="4" name="Content Placeholder 3"/>
          <p:cNvSpPr>
            <a:spLocks noGrp="1"/>
          </p:cNvSpPr>
          <p:nvPr>
            <p:ph idx="1"/>
          </p:nvPr>
        </p:nvSpPr>
        <p:spPr>
          <a:xfrm>
            <a:off x="457200" y="1600200"/>
            <a:ext cx="7848600" cy="2392963"/>
          </a:xfrm>
        </p:spPr>
        <p:txBody>
          <a:bodyPr wrap="square">
            <a:spAutoFit/>
          </a:bodyPr>
          <a:lstStyle/>
          <a:p>
            <a:r>
              <a:rPr lang="en-US" i="1" dirty="0"/>
              <a:t>Contractile muscle fibers </a:t>
            </a:r>
            <a:r>
              <a:rPr lang="en-US" dirty="0"/>
              <a:t>make up bulk of heart and are responsible for pumping action</a:t>
            </a:r>
          </a:p>
          <a:p>
            <a:pPr lvl="1"/>
            <a:r>
              <a:rPr lang="en-US" dirty="0"/>
              <a:t>Different from skeletal muscle contraction; cardiac muscle action potentials have plateau</a:t>
            </a:r>
          </a:p>
          <a:p>
            <a:r>
              <a:rPr lang="en-US" dirty="0"/>
              <a:t>Steps involved in AP:</a:t>
            </a:r>
          </a:p>
          <a:p>
            <a:pPr marL="800100" lvl="1" indent="-342900">
              <a:buFont typeface="+mj-lt"/>
              <a:buAutoNum type="arabicPeriod"/>
            </a:pPr>
            <a:r>
              <a:rPr lang="en-US" dirty="0"/>
              <a:t>Depolarization opens </a:t>
            </a:r>
            <a:r>
              <a:rPr lang="en-US" b="1" dirty="0"/>
              <a:t>fast</a:t>
            </a:r>
            <a:r>
              <a:rPr lang="en-US" dirty="0"/>
              <a:t> </a:t>
            </a:r>
            <a:r>
              <a:rPr lang="en-US" b="1" dirty="0"/>
              <a:t>voltage-gated </a:t>
            </a:r>
            <a:r>
              <a:rPr lang="en-US" b="1" i="0" dirty="0">
                <a:latin typeface="Times New Roman" panose="02020603050405020304" pitchFamily="18" charset="0"/>
                <a:cs typeface="Times New Roman" panose="02020603050405020304" pitchFamily="18" charset="0"/>
              </a:rPr>
              <a:t>Na</a:t>
            </a:r>
            <a:r>
              <a:rPr lang="en-US" b="1" i="0" baseline="30000" dirty="0">
                <a:latin typeface="Times New Roman" panose="02020603050405020304" pitchFamily="18" charset="0"/>
                <a:cs typeface="Times New Roman" panose="02020603050405020304" pitchFamily="18" charset="0"/>
              </a:rPr>
              <a:t>+</a:t>
            </a:r>
            <a:r>
              <a:rPr lang="en-US" b="1" dirty="0"/>
              <a:t> channels</a:t>
            </a:r>
            <a:r>
              <a:rPr lang="en-US" dirty="0"/>
              <a:t>; </a:t>
            </a:r>
            <a:r>
              <a:rPr lang="en-US" i="0" dirty="0">
                <a:latin typeface="Times New Roman" panose="02020603050405020304" pitchFamily="18" charset="0"/>
                <a:cs typeface="Times New Roman" panose="02020603050405020304" pitchFamily="18" charset="0"/>
              </a:rPr>
              <a:t>Na</a:t>
            </a:r>
            <a:r>
              <a:rPr lang="en-US" i="0" baseline="30000" dirty="0">
                <a:latin typeface="Times New Roman" panose="02020603050405020304" pitchFamily="18" charset="0"/>
                <a:cs typeface="Times New Roman" panose="02020603050405020304" pitchFamily="18" charset="0"/>
              </a:rPr>
              <a:t>+</a:t>
            </a:r>
            <a:r>
              <a:rPr lang="en-US" dirty="0"/>
              <a:t> enters cell</a:t>
            </a:r>
          </a:p>
          <a:p>
            <a:pPr lvl="2"/>
            <a:r>
              <a:rPr lang="en-US" dirty="0"/>
              <a:t>Positive feedback influx of </a:t>
            </a:r>
            <a:r>
              <a:rPr lang="en-US" i="0" dirty="0">
                <a:latin typeface="Times New Roman" panose="02020603050405020304" pitchFamily="18" charset="0"/>
                <a:cs typeface="Times New Roman" panose="02020603050405020304" pitchFamily="18" charset="0"/>
              </a:rPr>
              <a:t>Na</a:t>
            </a:r>
            <a:r>
              <a:rPr lang="en-US" i="0"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t>causes rising phase of AP (from </a:t>
            </a:r>
            <a:r>
              <a:rPr lang="en-US" dirty="0">
                <a:latin typeface="+mj-lt"/>
                <a:cs typeface="Symbol" charset="2"/>
                <a:sym typeface="Symbol" panose="05050102010706020507" pitchFamily="18" charset="2"/>
              </a:rPr>
              <a:t></a:t>
            </a:r>
            <a:r>
              <a:rPr lang="en-US" dirty="0"/>
              <a:t>90 mV to</a:t>
            </a:r>
            <a:r>
              <a:rPr lang="en-US" dirty="0">
                <a:latin typeface="Times New Roman" panose="02020603050405020304" pitchFamily="18" charset="0"/>
                <a:cs typeface="Times New Roman" panose="02020603050405020304" pitchFamily="18" charset="0"/>
              </a:rPr>
              <a:t> +</a:t>
            </a:r>
            <a:r>
              <a:rPr lang="en-US" dirty="0"/>
              <a:t>30 mV)</a:t>
            </a:r>
          </a:p>
        </p:txBody>
      </p:sp>
    </p:spTree>
    <p:extLst>
      <p:ext uri="{BB962C8B-B14F-4D97-AF65-F5344CB8AC3E}">
        <p14:creationId xmlns:p14="http://schemas.microsoft.com/office/powerpoint/2010/main" val="875492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8229600" cy="1046440"/>
          </a:xfrm>
        </p:spPr>
        <p:txBody>
          <a:bodyPr>
            <a:spAutoFit/>
          </a:bodyPr>
          <a:lstStyle/>
          <a:p>
            <a:r>
              <a:rPr lang="en-US" dirty="0"/>
              <a:t>Action Potentials of Contractile Cardiac Muscle Cells </a:t>
            </a:r>
            <a:r>
              <a:rPr lang="en-US" sz="2800" dirty="0"/>
              <a:t>(2 of 3)</a:t>
            </a:r>
            <a:r>
              <a:rPr lang="en-US" altLang="en-US" sz="2800" dirty="0"/>
              <a:t> </a:t>
            </a:r>
            <a:endParaRPr lang="en-IN" sz="2800" dirty="0"/>
          </a:p>
        </p:txBody>
      </p:sp>
      <p:sp>
        <p:nvSpPr>
          <p:cNvPr id="4" name="Content Placeholder 3"/>
          <p:cNvSpPr>
            <a:spLocks noGrp="1"/>
          </p:cNvSpPr>
          <p:nvPr>
            <p:ph idx="1"/>
          </p:nvPr>
        </p:nvSpPr>
        <p:spPr>
          <a:xfrm>
            <a:off x="457200" y="1600200"/>
            <a:ext cx="7848600" cy="2354491"/>
          </a:xfrm>
        </p:spPr>
        <p:txBody>
          <a:bodyPr wrap="square">
            <a:spAutoFit/>
          </a:bodyPr>
          <a:lstStyle/>
          <a:p>
            <a:pPr marL="800100" lvl="1" indent="-342900">
              <a:buFont typeface="+mj-lt"/>
              <a:buAutoNum type="arabicPeriod" startAt="2"/>
            </a:pPr>
            <a:r>
              <a:rPr lang="en-US" dirty="0"/>
              <a:t>Depolarization by </a:t>
            </a:r>
            <a:r>
              <a:rPr lang="en-US" i="0" dirty="0">
                <a:latin typeface="Times New Roman" panose="02020603050405020304" pitchFamily="18" charset="0"/>
                <a:cs typeface="Times New Roman" panose="02020603050405020304" pitchFamily="18" charset="0"/>
              </a:rPr>
              <a:t>Na</a:t>
            </a:r>
            <a:r>
              <a:rPr lang="en-US" i="0" baseline="30000" dirty="0">
                <a:latin typeface="Times New Roman" panose="02020603050405020304" pitchFamily="18" charset="0"/>
                <a:cs typeface="Times New Roman" panose="02020603050405020304" pitchFamily="18" charset="0"/>
              </a:rPr>
              <a:t>+</a:t>
            </a:r>
            <a:r>
              <a:rPr lang="en-US" dirty="0"/>
              <a:t> also opens </a:t>
            </a:r>
            <a:r>
              <a:rPr lang="en-US" b="1" dirty="0"/>
              <a:t>slow </a:t>
            </a:r>
            <a:r>
              <a:rPr lang="en-US" b="1" i="0" dirty="0">
                <a:latin typeface="Times New Roman" panose="02020603050405020304" pitchFamily="18" charset="0"/>
                <a:cs typeface="Times New Roman" panose="02020603050405020304" pitchFamily="18" charset="0"/>
              </a:rPr>
              <a:t>Ca</a:t>
            </a:r>
            <a:r>
              <a:rPr lang="en-US" b="1" i="0" baseline="30000" dirty="0">
                <a:latin typeface="Times New Roman" panose="02020603050405020304" pitchFamily="18" charset="0"/>
                <a:cs typeface="Times New Roman" panose="02020603050405020304" pitchFamily="18" charset="0"/>
              </a:rPr>
              <a:t>2+</a:t>
            </a:r>
            <a:r>
              <a:rPr lang="en-US" b="1" dirty="0"/>
              <a:t> channels</a:t>
            </a:r>
          </a:p>
          <a:p>
            <a:pPr lvl="2"/>
            <a:r>
              <a:rPr lang="en-US" dirty="0"/>
              <a:t>At </a:t>
            </a:r>
            <a:r>
              <a:rPr lang="en-US" dirty="0">
                <a:latin typeface="Symbol" charset="2"/>
                <a:cs typeface="Symbol" charset="2"/>
              </a:rPr>
              <a:t>+</a:t>
            </a:r>
            <a:r>
              <a:rPr lang="en-US" dirty="0"/>
              <a:t>30 mV, </a:t>
            </a:r>
            <a:r>
              <a:rPr lang="en-US" i="0" dirty="0">
                <a:latin typeface="Times New Roman" panose="02020603050405020304" pitchFamily="18" charset="0"/>
                <a:cs typeface="Times New Roman" panose="02020603050405020304" pitchFamily="18" charset="0"/>
              </a:rPr>
              <a:t>Na</a:t>
            </a:r>
            <a:r>
              <a:rPr lang="en-US" i="0" baseline="30000" dirty="0">
                <a:latin typeface="Times New Roman" panose="02020603050405020304" pitchFamily="18" charset="0"/>
                <a:cs typeface="Times New Roman" panose="02020603050405020304" pitchFamily="18" charset="0"/>
              </a:rPr>
              <a:t>+</a:t>
            </a:r>
            <a:r>
              <a:rPr lang="en-US" dirty="0"/>
              <a:t> channels close, but slow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r>
              <a:rPr lang="en-US" dirty="0"/>
              <a:t> channels remain open, prolonging depolarization</a:t>
            </a:r>
          </a:p>
          <a:p>
            <a:pPr lvl="3"/>
            <a:r>
              <a:rPr lang="en-US" dirty="0"/>
              <a:t>Seen as a plateau</a:t>
            </a:r>
          </a:p>
          <a:p>
            <a:pPr marL="800100" lvl="1" indent="-342900">
              <a:buFont typeface="+mj-lt"/>
              <a:buAutoNum type="arabicPeriod" startAt="3"/>
            </a:pPr>
            <a:r>
              <a:rPr lang="en-US" dirty="0"/>
              <a:t>After about 200 ms, slow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r>
              <a:rPr lang="en-US" dirty="0"/>
              <a:t> channels are closed, and voltage-gated </a:t>
            </a:r>
            <a:r>
              <a:rPr lang="en-US"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a:t>
            </a:r>
            <a:r>
              <a:rPr lang="en-US" dirty="0"/>
              <a:t> channels are open</a:t>
            </a:r>
          </a:p>
          <a:p>
            <a:pPr lvl="2"/>
            <a:r>
              <a:rPr lang="en-US" dirty="0"/>
              <a:t>Rapid efflux of </a:t>
            </a:r>
            <a:r>
              <a:rPr lang="en-US"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a:t>
            </a:r>
            <a:r>
              <a:rPr lang="en-US" dirty="0"/>
              <a:t> repolarizes cell to RMP</a:t>
            </a:r>
          </a:p>
          <a:p>
            <a:pPr lvl="2"/>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a:t>is pumped both back into SR and out of cell into extracellular space</a:t>
            </a:r>
          </a:p>
        </p:txBody>
      </p:sp>
    </p:spTree>
    <p:extLst>
      <p:ext uri="{BB962C8B-B14F-4D97-AF65-F5344CB8AC3E}">
        <p14:creationId xmlns:p14="http://schemas.microsoft.com/office/powerpoint/2010/main" val="3432235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8229600" cy="1046440"/>
          </a:xfrm>
        </p:spPr>
        <p:txBody>
          <a:bodyPr>
            <a:spAutoFit/>
          </a:bodyPr>
          <a:lstStyle/>
          <a:p>
            <a:r>
              <a:rPr lang="en-US" dirty="0"/>
              <a:t>Action Potentials of Contractile Cardiac Muscle Cells </a:t>
            </a:r>
            <a:r>
              <a:rPr lang="en-US" sz="2800" dirty="0"/>
              <a:t>(3 of 3)</a:t>
            </a:r>
            <a:r>
              <a:rPr lang="en-US" altLang="en-US" sz="2800" dirty="0"/>
              <a:t> </a:t>
            </a:r>
            <a:endParaRPr lang="en-IN" sz="2800" dirty="0"/>
          </a:p>
        </p:txBody>
      </p:sp>
      <p:sp>
        <p:nvSpPr>
          <p:cNvPr id="4" name="Content Placeholder 3"/>
          <p:cNvSpPr>
            <a:spLocks noGrp="1"/>
          </p:cNvSpPr>
          <p:nvPr>
            <p:ph idx="1"/>
          </p:nvPr>
        </p:nvSpPr>
        <p:spPr>
          <a:xfrm>
            <a:off x="457200" y="1600200"/>
            <a:ext cx="7848600" cy="2223686"/>
          </a:xfrm>
        </p:spPr>
        <p:txBody>
          <a:bodyPr wrap="square">
            <a:spAutoFit/>
          </a:bodyPr>
          <a:lstStyle/>
          <a:p>
            <a:r>
              <a:rPr lang="en-US" dirty="0"/>
              <a:t>Difference between contractile muscle fiber and skeletal muscle fiber contractions</a:t>
            </a:r>
          </a:p>
          <a:p>
            <a:pPr lvl="1"/>
            <a:r>
              <a:rPr lang="en-US" dirty="0"/>
              <a:t>AP in skeletal muscle lasts 1–2 ms; in cardiac muscle it lasts 200 ms</a:t>
            </a:r>
          </a:p>
          <a:p>
            <a:pPr lvl="1"/>
            <a:r>
              <a:rPr lang="en-US" dirty="0"/>
              <a:t>Contraction in skeletal muscle lasts 15–100 ms; in cardiac contraction lasts over 200 ms</a:t>
            </a:r>
          </a:p>
          <a:p>
            <a:r>
              <a:rPr lang="en-US" dirty="0"/>
              <a:t>Benefit of longer AP and contraction:</a:t>
            </a:r>
          </a:p>
          <a:p>
            <a:pPr lvl="1"/>
            <a:r>
              <a:rPr lang="en-US" dirty="0"/>
              <a:t>Sustained contraction ensures efficient ejection of blood</a:t>
            </a:r>
          </a:p>
          <a:p>
            <a:pPr lvl="1"/>
            <a:r>
              <a:rPr lang="en-US" dirty="0"/>
              <a:t>Longer refractory period prevents tetanic contractions</a:t>
            </a:r>
          </a:p>
        </p:txBody>
      </p:sp>
    </p:spTree>
    <p:extLst>
      <p:ext uri="{BB962C8B-B14F-4D97-AF65-F5344CB8AC3E}">
        <p14:creationId xmlns:p14="http://schemas.microsoft.com/office/powerpoint/2010/main" val="3432235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57200" y="266212"/>
            <a:ext cx="8229600" cy="1046440"/>
          </a:xfrm>
        </p:spPr>
        <p:txBody>
          <a:bodyPr>
            <a:spAutoFit/>
          </a:bodyPr>
          <a:lstStyle/>
          <a:p>
            <a:r>
              <a:rPr lang="en-IN" dirty="0"/>
              <a:t>The Action Potential of Contractile Cardiac Muscle Cells </a:t>
            </a:r>
            <a:r>
              <a:rPr lang="en-US" sz="2800" dirty="0"/>
              <a:t>(1 of 3)</a:t>
            </a:r>
            <a:r>
              <a:rPr lang="en-US" altLang="en-US" sz="2800" dirty="0"/>
              <a:t> </a:t>
            </a:r>
            <a:endParaRPr lang="en-IN" sz="2800" dirty="0"/>
          </a:p>
        </p:txBody>
      </p:sp>
      <p:pic>
        <p:nvPicPr>
          <p:cNvPr id="5122" name="Picture 2" descr="This figure is a graph showing the relationship between the action potential, period of contraction, and absolute refractory period in a single ventricular cell in 3 phases.&#10;Phase (1):  Depolarization is due to Na+ influx through fast voltage-gated Na+ channels. A positive feedback cycle rapidly opens many Na+ channels, reversing the membrane potential.  Channel inactivation ends this phas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38" y="1550199"/>
            <a:ext cx="7595824" cy="3737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18.15 </a:t>
            </a:r>
            <a:r>
              <a:rPr lang="en-US" dirty="0"/>
              <a:t>The action potential of contractile cardiac muscle cells.</a:t>
            </a:r>
          </a:p>
        </p:txBody>
      </p:sp>
    </p:spTree>
    <p:extLst>
      <p:ext uri="{BB962C8B-B14F-4D97-AF65-F5344CB8AC3E}">
        <p14:creationId xmlns:p14="http://schemas.microsoft.com/office/powerpoint/2010/main" val="69174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212"/>
            <a:ext cx="8229600" cy="1046440"/>
          </a:xfrm>
        </p:spPr>
        <p:txBody>
          <a:bodyPr>
            <a:spAutoFit/>
          </a:bodyPr>
          <a:lstStyle/>
          <a:p>
            <a:r>
              <a:rPr lang="en-IN" dirty="0"/>
              <a:t>The Action Potential of Contractile Cardiac Muscle Cells </a:t>
            </a:r>
            <a:r>
              <a:rPr lang="en-US" sz="2800" dirty="0"/>
              <a:t>(2 of 3)</a:t>
            </a:r>
            <a:r>
              <a:rPr lang="en-US" altLang="en-US" sz="2800" dirty="0"/>
              <a:t> </a:t>
            </a:r>
            <a:endParaRPr lang="en-IN" sz="2800" dirty="0"/>
          </a:p>
        </p:txBody>
      </p:sp>
      <p:pic>
        <p:nvPicPr>
          <p:cNvPr id="6146" name="Picture 2" descr="This figure is a graph showing the relationship between the action potential, period of contraction, and absolute refractory period in a single ventricular cell in 3 phases.&#10;Phase (2):  Plateau phase is due to Ca2+ influx through slow Ca2+ channels.  This keeps the cell depolarized because most K+ channels are clo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53" y="1559770"/>
            <a:ext cx="7564040" cy="372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18.15 </a:t>
            </a:r>
            <a:r>
              <a:rPr lang="en-US" dirty="0"/>
              <a:t>The action potential of contractile cardiac muscle cells.</a:t>
            </a:r>
          </a:p>
        </p:txBody>
      </p:sp>
    </p:spTree>
    <p:extLst>
      <p:ext uri="{BB962C8B-B14F-4D97-AF65-F5344CB8AC3E}">
        <p14:creationId xmlns:p14="http://schemas.microsoft.com/office/powerpoint/2010/main" val="1570989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pAutoFit/>
          </a:bodyPr>
          <a:lstStyle/>
          <a:p>
            <a:r>
              <a:rPr lang="en-IN" dirty="0"/>
              <a:t>The Action Potential of Contractile Cardiac Muscle Cells </a:t>
            </a:r>
            <a:r>
              <a:rPr lang="en-US" sz="2800" dirty="0"/>
              <a:t>(3 of 3)</a:t>
            </a:r>
            <a:r>
              <a:rPr lang="en-US" altLang="en-US" sz="2800" dirty="0"/>
              <a:t> </a:t>
            </a:r>
            <a:endParaRPr lang="en-IN" sz="2800" dirty="0"/>
          </a:p>
        </p:txBody>
      </p:sp>
      <p:pic>
        <p:nvPicPr>
          <p:cNvPr id="7170" name="Picture 2" descr="This figure is a graph showing the relationship between the action potential, period of contraction, and absolute refractory period in a single ventricular cell in 3 phases.&#10;Phase (3):  Repolarization is due to Ca2+ channels inactivating and K+ channels opening. This allows K+ efflux, which brings the membrane potential back to its resting voltage."/>
          <p:cNvPicPr>
            <a:picLocks noChangeAspect="1" noChangeArrowheads="1"/>
          </p:cNvPicPr>
          <p:nvPr/>
        </p:nvPicPr>
        <p:blipFill rotWithShape="1">
          <a:blip r:embed="rId2">
            <a:extLst>
              <a:ext uri="{28A0092B-C50C-407E-A947-70E740481C1C}">
                <a14:useLocalDpi xmlns:a14="http://schemas.microsoft.com/office/drawing/2010/main" val="0"/>
              </a:ext>
            </a:extLst>
          </a:blip>
          <a:srcRect b="2673"/>
          <a:stretch/>
        </p:blipFill>
        <p:spPr bwMode="auto">
          <a:xfrm>
            <a:off x="915775" y="1559543"/>
            <a:ext cx="7332129" cy="362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18.15 </a:t>
            </a:r>
            <a:r>
              <a:rPr lang="en-US" dirty="0"/>
              <a:t>The action potential of contractile cardiac muscle cells.</a:t>
            </a:r>
          </a:p>
        </p:txBody>
      </p:sp>
    </p:spTree>
    <p:extLst>
      <p:ext uri="{BB962C8B-B14F-4D97-AF65-F5344CB8AC3E}">
        <p14:creationId xmlns:p14="http://schemas.microsoft.com/office/powerpoint/2010/main" val="143869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8229600" cy="1046440"/>
          </a:xfrm>
        </p:spPr>
        <p:txBody>
          <a:bodyPr>
            <a:spAutoFit/>
          </a:bodyPr>
          <a:lstStyle/>
          <a:p>
            <a:r>
              <a:rPr lang="en-US" dirty="0"/>
              <a:t>Setting the Basic Rhythm: The Intrinsic Conduction System </a:t>
            </a:r>
            <a:r>
              <a:rPr lang="en-US" sz="2800" dirty="0"/>
              <a:t>(1 of 3)</a:t>
            </a:r>
            <a:endParaRPr lang="en-IN" sz="2800" dirty="0"/>
          </a:p>
        </p:txBody>
      </p:sp>
      <p:sp>
        <p:nvSpPr>
          <p:cNvPr id="4" name="Content Placeholder 3"/>
          <p:cNvSpPr>
            <a:spLocks noGrp="1"/>
          </p:cNvSpPr>
          <p:nvPr>
            <p:ph idx="1"/>
          </p:nvPr>
        </p:nvSpPr>
        <p:spPr>
          <a:xfrm>
            <a:off x="457200" y="1600200"/>
            <a:ext cx="7848600" cy="1785104"/>
          </a:xfrm>
        </p:spPr>
        <p:txBody>
          <a:bodyPr wrap="square">
            <a:spAutoFit/>
          </a:bodyPr>
          <a:lstStyle/>
          <a:p>
            <a:r>
              <a:rPr lang="en-US" dirty="0"/>
              <a:t>Coordinated heartbeat is a function of:</a:t>
            </a:r>
          </a:p>
          <a:p>
            <a:pPr lvl="1"/>
            <a:r>
              <a:rPr lang="en-US" dirty="0"/>
              <a:t>Presence of gap junctions</a:t>
            </a:r>
          </a:p>
          <a:p>
            <a:pPr lvl="1"/>
            <a:r>
              <a:rPr lang="en-US" b="1" dirty="0"/>
              <a:t>Intrinsic cardiac conduction system</a:t>
            </a:r>
          </a:p>
          <a:p>
            <a:pPr lvl="2"/>
            <a:r>
              <a:rPr lang="en-US" dirty="0"/>
              <a:t>Network of noncontractile (autorhythmic) cells</a:t>
            </a:r>
          </a:p>
          <a:p>
            <a:pPr lvl="2"/>
            <a:r>
              <a:rPr lang="en-US" dirty="0"/>
              <a:t>Initiate and distribute impulses </a:t>
            </a:r>
            <a:r>
              <a:rPr lang="en-US" dirty="0">
                <a:sym typeface="Wingdings" charset="0"/>
              </a:rPr>
              <a:t>to </a:t>
            </a:r>
            <a:r>
              <a:rPr lang="en-US" dirty="0"/>
              <a:t>coordinate depolarization and contraction of heart</a:t>
            </a:r>
          </a:p>
        </p:txBody>
      </p:sp>
    </p:spTree>
    <p:extLst>
      <p:ext uri="{BB962C8B-B14F-4D97-AF65-F5344CB8AC3E}">
        <p14:creationId xmlns:p14="http://schemas.microsoft.com/office/powerpoint/2010/main" val="2100859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t>Electrocardiography </a:t>
            </a:r>
            <a:r>
              <a:rPr lang="en-US" sz="2800" dirty="0"/>
              <a:t>(1 of 2)</a:t>
            </a:r>
            <a:r>
              <a:rPr lang="en-US" altLang="en-US" sz="2800" dirty="0"/>
              <a:t> </a:t>
            </a:r>
            <a:endParaRPr lang="en-IN" sz="2800" dirty="0"/>
          </a:p>
        </p:txBody>
      </p:sp>
      <p:sp>
        <p:nvSpPr>
          <p:cNvPr id="2" name="Content Placeholder 1"/>
          <p:cNvSpPr>
            <a:spLocks noGrp="1"/>
          </p:cNvSpPr>
          <p:nvPr>
            <p:ph idx="1"/>
          </p:nvPr>
        </p:nvSpPr>
        <p:spPr>
          <a:xfrm>
            <a:off x="457200" y="1600200"/>
            <a:ext cx="8229600" cy="1654299"/>
          </a:xfrm>
        </p:spPr>
        <p:txBody>
          <a:bodyPr>
            <a:spAutoFit/>
          </a:bodyPr>
          <a:lstStyle/>
          <a:p>
            <a:r>
              <a:rPr lang="en-US" b="1" dirty="0"/>
              <a:t>Electrocardiograph</a:t>
            </a:r>
            <a:r>
              <a:rPr lang="en-US" dirty="0"/>
              <a:t> can detect electrical currents generated by heart</a:t>
            </a:r>
          </a:p>
          <a:p>
            <a:r>
              <a:rPr lang="en-US" b="1" dirty="0"/>
              <a:t>Electrocardiogram</a:t>
            </a:r>
            <a:r>
              <a:rPr lang="en-US" dirty="0"/>
              <a:t> (ECG or EKG) is a graphic recording of electrical activity  </a:t>
            </a:r>
          </a:p>
          <a:p>
            <a:pPr lvl="1"/>
            <a:r>
              <a:rPr lang="en-US" dirty="0"/>
              <a:t>Composite of </a:t>
            </a:r>
            <a:r>
              <a:rPr lang="en-US" u="sng" dirty="0"/>
              <a:t>all</a:t>
            </a:r>
            <a:r>
              <a:rPr lang="en-US" dirty="0"/>
              <a:t> action potentials at given time; not a tracing of a single AP</a:t>
            </a:r>
          </a:p>
          <a:p>
            <a:pPr lvl="1"/>
            <a:r>
              <a:rPr lang="en-US" dirty="0"/>
              <a:t>Electrodes are placed at various points on body to measure voltage differences</a:t>
            </a:r>
          </a:p>
          <a:p>
            <a:pPr lvl="2"/>
            <a:r>
              <a:rPr lang="en-US" dirty="0"/>
              <a:t>12 lead ECG is most typical</a:t>
            </a:r>
          </a:p>
        </p:txBody>
      </p:sp>
    </p:spTree>
    <p:extLst>
      <p:ext uri="{BB962C8B-B14F-4D97-AF65-F5344CB8AC3E}">
        <p14:creationId xmlns:p14="http://schemas.microsoft.com/office/powerpoint/2010/main" val="4242164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t>Electrocardiography </a:t>
            </a:r>
            <a:r>
              <a:rPr lang="en-US" sz="2800" dirty="0"/>
              <a:t>(2 of 2)</a:t>
            </a:r>
            <a:r>
              <a:rPr lang="en-US" altLang="en-US" sz="2000" b="0" dirty="0"/>
              <a:t> </a:t>
            </a:r>
            <a:endParaRPr lang="en-IN" sz="2000" dirty="0"/>
          </a:p>
        </p:txBody>
      </p:sp>
      <p:sp>
        <p:nvSpPr>
          <p:cNvPr id="2" name="Content Placeholder 1"/>
          <p:cNvSpPr>
            <a:spLocks noGrp="1"/>
          </p:cNvSpPr>
          <p:nvPr>
            <p:ph idx="1"/>
          </p:nvPr>
        </p:nvSpPr>
        <p:spPr>
          <a:xfrm>
            <a:off x="457200" y="1600200"/>
            <a:ext cx="8229600" cy="2431435"/>
          </a:xfrm>
        </p:spPr>
        <p:txBody>
          <a:bodyPr>
            <a:spAutoFit/>
          </a:bodyPr>
          <a:lstStyle/>
          <a:p>
            <a:r>
              <a:rPr lang="en-US" dirty="0"/>
              <a:t>Main features:</a:t>
            </a:r>
          </a:p>
          <a:p>
            <a:pPr lvl="1"/>
            <a:r>
              <a:rPr lang="en-US" b="1" dirty="0"/>
              <a:t>P wave</a:t>
            </a:r>
            <a:r>
              <a:rPr lang="en-US" dirty="0"/>
              <a:t>: depolarization of SA node </a:t>
            </a:r>
            <a:r>
              <a:rPr lang="en-US" dirty="0">
                <a:sym typeface="Wingdings" charset="0"/>
              </a:rPr>
              <a:t>and atria</a:t>
            </a:r>
            <a:endParaRPr lang="en-US" dirty="0"/>
          </a:p>
          <a:p>
            <a:pPr lvl="1"/>
            <a:r>
              <a:rPr lang="en-US" b="1" dirty="0"/>
              <a:t>QRS complex</a:t>
            </a:r>
            <a:r>
              <a:rPr lang="en-US" dirty="0"/>
              <a:t>: ventricular depolarization and atrial repolarization</a:t>
            </a:r>
          </a:p>
          <a:p>
            <a:pPr lvl="1"/>
            <a:r>
              <a:rPr lang="en-US" b="1" dirty="0"/>
              <a:t>T wave</a:t>
            </a:r>
            <a:r>
              <a:rPr lang="en-US" dirty="0"/>
              <a:t>: ventricular repolarization</a:t>
            </a:r>
          </a:p>
          <a:p>
            <a:pPr lvl="1"/>
            <a:r>
              <a:rPr lang="en-US" b="1" dirty="0"/>
              <a:t>P-R interval</a:t>
            </a:r>
            <a:r>
              <a:rPr lang="en-US" dirty="0"/>
              <a:t>: beginning of atrial excitation to beginning of ventricular excitation</a:t>
            </a:r>
          </a:p>
          <a:p>
            <a:pPr lvl="1"/>
            <a:r>
              <a:rPr lang="en-US" b="1" dirty="0"/>
              <a:t>S-T segment</a:t>
            </a:r>
            <a:r>
              <a:rPr lang="en-US" dirty="0"/>
              <a:t>: entire ventricular myocardium depolarized</a:t>
            </a:r>
          </a:p>
          <a:p>
            <a:pPr lvl="1">
              <a:tabLst>
                <a:tab pos="895350" algn="l"/>
              </a:tabLst>
            </a:pPr>
            <a:r>
              <a:rPr lang="en-US" b="1" dirty="0"/>
              <a:t>Q-T interval</a:t>
            </a:r>
            <a:r>
              <a:rPr lang="en-US" dirty="0"/>
              <a:t>: beginning of ventricular depolarization through ventricular repolarization</a:t>
            </a:r>
          </a:p>
        </p:txBody>
      </p:sp>
    </p:spTree>
    <p:extLst>
      <p:ext uri="{BB962C8B-B14F-4D97-AF65-F5344CB8AC3E}">
        <p14:creationId xmlns:p14="http://schemas.microsoft.com/office/powerpoint/2010/main" val="2632698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t>The Electrocardiogram (ECG) </a:t>
            </a:r>
            <a:r>
              <a:rPr lang="en-US" sz="2800" dirty="0"/>
              <a:t>(1 of 2)</a:t>
            </a:r>
            <a:endParaRPr lang="en-IN" sz="2800" dirty="0"/>
          </a:p>
        </p:txBody>
      </p:sp>
      <p:pic>
        <p:nvPicPr>
          <p:cNvPr id="5" name="Picture 4" descr="Part (a) shows a reclining patient. Several electrodes are placed on his skin to record an ECG. A round antenna near the patient's left shoulder reads his pacemaker data."/>
          <p:cNvPicPr>
            <a:picLocks noChangeAspect="1"/>
          </p:cNvPicPr>
          <p:nvPr/>
        </p:nvPicPr>
        <p:blipFill rotWithShape="1">
          <a:blip r:embed="rId2">
            <a:extLst>
              <a:ext uri="{28A0092B-C50C-407E-A947-70E740481C1C}">
                <a14:useLocalDpi xmlns:a14="http://schemas.microsoft.com/office/drawing/2010/main" val="0"/>
              </a:ext>
            </a:extLst>
          </a:blip>
          <a:srcRect b="2657"/>
          <a:stretch/>
        </p:blipFill>
        <p:spPr>
          <a:xfrm>
            <a:off x="2973618" y="1386840"/>
            <a:ext cx="3161585" cy="4361498"/>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18.16a </a:t>
            </a:r>
            <a:r>
              <a:rPr lang="en-US" dirty="0"/>
              <a:t>The electrocardiogram (ECG).</a:t>
            </a:r>
          </a:p>
        </p:txBody>
      </p:sp>
    </p:spTree>
    <p:extLst>
      <p:ext uri="{BB962C8B-B14F-4D97-AF65-F5344CB8AC3E}">
        <p14:creationId xmlns:p14="http://schemas.microsoft.com/office/powerpoint/2010/main" val="4230467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t>The Electrocardiogram (ECG) </a:t>
            </a:r>
            <a:r>
              <a:rPr lang="en-US" sz="2800" dirty="0"/>
              <a:t>(2 of 2)</a:t>
            </a:r>
            <a:endParaRPr lang="en-IN" sz="2800" dirty="0"/>
          </a:p>
        </p:txBody>
      </p:sp>
      <p:pic>
        <p:nvPicPr>
          <p:cNvPr id="5" name="Picture 4" descr="Part (b): This horizontal axis of the tracing shows time in seconds. We begin on the left at zero seconds. The tracing rises slightly to form the P wave, which indicates atrial depolarization. The P wave falls to slightly below its original level, forming the downward-sloping Q wave at slightly after 0.2 seconds. The tracing then soars almost vertically to its highest point, the R wave, which occurs between 0.2 and 0.3 seconds. Then it falls rapidly to its lowest point, S, which is lower than Q and occurs at around 0.3 seconds. Ventricular depolarization is occurring during this time. From S it rises again to run horizontally – at approximately the same level that preceded the P wave -- from approximately 0.35 to almost 0.5 seconds. The tracing peaks – slightly higher than the P wave -- to form the T wave, which indicates ventricular repolarization. The T wave subsides at approximately 0.6 seconds and runs horizontally until the tracing ends at 0.8 seconds.&#10;&#10;Important intervals include:&#10;The P-R interval, which in this tracing runs from zero to 0.2 seconds. Atrial depolarization occurs during this time.&#10;The QRS complex, which runs from 0.2 to approximately 0.35 seconds. Ventricular depolarization occurs during this time.&#10;The Q-T interval, which runs from 0.2 to 0.6 seconds. Ventricular repolarization occurs during this time.&#10;The S-T segment, which runs from approximately 0.35 to 0.5 seconds.&#10;"/>
          <p:cNvPicPr>
            <a:picLocks noChangeAspect="1"/>
          </p:cNvPicPr>
          <p:nvPr/>
        </p:nvPicPr>
        <p:blipFill rotWithShape="1">
          <a:blip r:embed="rId2">
            <a:extLst>
              <a:ext uri="{28A0092B-C50C-407E-A947-70E740481C1C}">
                <a14:useLocalDpi xmlns:a14="http://schemas.microsoft.com/office/drawing/2010/main" val="0"/>
              </a:ext>
            </a:extLst>
          </a:blip>
          <a:srcRect b="2604"/>
          <a:stretch/>
        </p:blipFill>
        <p:spPr>
          <a:xfrm>
            <a:off x="3012332" y="1554480"/>
            <a:ext cx="3020832" cy="4274820"/>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18.16b </a:t>
            </a:r>
            <a:r>
              <a:rPr lang="en-US" dirty="0"/>
              <a:t>The electrocardiogram (ECG).</a:t>
            </a:r>
          </a:p>
        </p:txBody>
      </p:sp>
    </p:spTree>
    <p:extLst>
      <p:ext uri="{BB962C8B-B14F-4D97-AF65-F5344CB8AC3E}">
        <p14:creationId xmlns:p14="http://schemas.microsoft.com/office/powerpoint/2010/main" val="1391914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a:xfrm>
            <a:off x="457200" y="621146"/>
            <a:ext cx="8229600" cy="626852"/>
          </a:xfrm>
        </p:spPr>
        <p:txBody>
          <a:bodyPr/>
          <a:lstStyle/>
          <a:p>
            <a:r>
              <a:rPr lang="en-IN" i="0" u="none" strike="noStrike" dirty="0">
                <a:solidFill>
                  <a:schemeClr val="bg2"/>
                </a:solidFill>
                <a:effectLst/>
              </a:rPr>
              <a:t>IP2: Electrocardiogram (ECGs)</a:t>
            </a:r>
            <a:endParaRPr lang="en-IN" dirty="0">
              <a:solidFill>
                <a:schemeClr val="bg2"/>
              </a:solidFill>
            </a:endParaRPr>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Animation:</a:t>
            </a:r>
          </a:p>
          <a:p>
            <a:pPr marL="0" indent="0" algn="ctr">
              <a:spcBef>
                <a:spcPts val="0"/>
              </a:spcBef>
              <a:buNone/>
            </a:pPr>
            <a:r>
              <a:rPr lang="en-IN" sz="1400" b="1" dirty="0"/>
              <a:t>IP2: Electrocardiogram </a:t>
            </a:r>
            <a:r>
              <a:rPr lang="en-IN" sz="1400" b="1" i="0" u="none" strike="noStrike" dirty="0">
                <a:effectLst/>
              </a:rPr>
              <a:t>(ECGs)</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vBHgVGWh8ghoafbzR73p_nEESG2EpQjI"/>
              </a:rPr>
              <a:t>https://mediaplayer.pearsoncmg.com/assets/vBHgVGWh8ghoafbzR73p_nEESG2EpQjI</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9783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7848600" cy="1384995"/>
          </a:xfrm>
        </p:spPr>
        <p:txBody>
          <a:bodyPr wrap="square">
            <a:spAutoFit/>
          </a:bodyPr>
          <a:lstStyle/>
          <a:p>
            <a:r>
              <a:rPr lang="en-IN" sz="3000" dirty="0"/>
              <a:t>The Sequence of Depolarization and Repolarization of the Heart Related to the Deflection Waves of an ECG Tracing </a:t>
            </a:r>
            <a:r>
              <a:rPr lang="en-US" sz="2800" dirty="0"/>
              <a:t>(1 of 6)</a:t>
            </a:r>
            <a:endParaRPr lang="en-IN" sz="2800" dirty="0"/>
          </a:p>
        </p:txBody>
      </p:sp>
      <p:pic>
        <p:nvPicPr>
          <p:cNvPr id="8194" name="Picture 2" descr="This figure illustrates six events of a single heartbeat and shows where each event occurs in an ECG tracing.&#10;Step 1: Atrial depolarization, initiated by the SA node, causes the P wave. A diagram of the heart shows the electrical signal just starting to spread from the SA nod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739" y="1523768"/>
            <a:ext cx="1672608" cy="420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a:xfrm>
            <a:off x="533400" y="5791200"/>
            <a:ext cx="7772400" cy="492443"/>
          </a:xfrm>
        </p:spPr>
        <p:txBody>
          <a:bodyPr/>
          <a:lstStyle/>
          <a:p>
            <a:r>
              <a:rPr lang="en-US" b="1" dirty="0">
                <a:solidFill>
                  <a:srgbClr val="007FA3"/>
                </a:solidFill>
              </a:rPr>
              <a:t>Figure 18.17 </a:t>
            </a:r>
            <a:r>
              <a:rPr lang="en-US" dirty="0"/>
              <a:t>The sequence of depolarization and repolarization of the heart related to the ECG waves.</a:t>
            </a:r>
          </a:p>
        </p:txBody>
      </p:sp>
    </p:spTree>
    <p:extLst>
      <p:ext uri="{BB962C8B-B14F-4D97-AF65-F5344CB8AC3E}">
        <p14:creationId xmlns:p14="http://schemas.microsoft.com/office/powerpoint/2010/main" val="989566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57200" y="93285"/>
            <a:ext cx="8229600" cy="1384995"/>
          </a:xfrm>
        </p:spPr>
        <p:txBody>
          <a:bodyPr>
            <a:spAutoFit/>
          </a:bodyPr>
          <a:lstStyle/>
          <a:p>
            <a:r>
              <a:rPr lang="en-IN" sz="3000" dirty="0"/>
              <a:t>The Sequence of Depolarization and Repolarization of the Heart Related to the Deflection Waves of an ECG Tracing </a:t>
            </a:r>
            <a:r>
              <a:rPr lang="en-US" sz="2800" dirty="0"/>
              <a:t>(2 of 6)</a:t>
            </a:r>
            <a:endParaRPr lang="en-IN" sz="2800" dirty="0"/>
          </a:p>
        </p:txBody>
      </p:sp>
      <p:pic>
        <p:nvPicPr>
          <p:cNvPr id="9218" name="Picture 2" descr="This figure illustrates six events of a single heartbeat and shows where each event occurs in an ECG tracing.&#10;Step 2: With atrial depolarization complete, the impulse is delayed at the AV node. On an ECG tracing, this event is shown as the short horizontal line that precedes the downward-sloping Q wave. On a diagram of  heart, the signal has reached the AV n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996" y="1520819"/>
            <a:ext cx="1667538" cy="419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a:xfrm>
            <a:off x="533400" y="5791200"/>
            <a:ext cx="7772400" cy="492443"/>
          </a:xfrm>
        </p:spPr>
        <p:txBody>
          <a:bodyPr/>
          <a:lstStyle/>
          <a:p>
            <a:r>
              <a:rPr lang="en-US" b="1" dirty="0">
                <a:solidFill>
                  <a:srgbClr val="007FA3"/>
                </a:solidFill>
              </a:rPr>
              <a:t>Figure 18.17 </a:t>
            </a:r>
            <a:r>
              <a:rPr lang="en-US" dirty="0"/>
              <a:t>The sequence of depolarization and repolarization of the heart related to the ECG waves.</a:t>
            </a:r>
          </a:p>
        </p:txBody>
      </p:sp>
    </p:spTree>
    <p:extLst>
      <p:ext uri="{BB962C8B-B14F-4D97-AF65-F5344CB8AC3E}">
        <p14:creationId xmlns:p14="http://schemas.microsoft.com/office/powerpoint/2010/main" val="70092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91440"/>
            <a:ext cx="8229600" cy="1384995"/>
          </a:xfrm>
        </p:spPr>
        <p:txBody>
          <a:bodyPr>
            <a:spAutoFit/>
          </a:bodyPr>
          <a:lstStyle/>
          <a:p>
            <a:r>
              <a:rPr lang="en-IN" sz="3000" dirty="0"/>
              <a:t>The Sequence of Depolarization and Repolarization of the Heart Related to the Deflection Waves of an ECG Tracing </a:t>
            </a:r>
            <a:r>
              <a:rPr lang="en-US" sz="2800" dirty="0"/>
              <a:t>(3 of 6)</a:t>
            </a:r>
            <a:endParaRPr lang="en-IN" sz="2800" dirty="0"/>
          </a:p>
        </p:txBody>
      </p:sp>
      <p:pic>
        <p:nvPicPr>
          <p:cNvPr id="10242" name="Picture 2" descr="This figure illustrates six events of a single heartbeat and shows where each event occurs in an ECG tracing.&#10;Step 3: Ventricular depolarization begins at apex, causing the QRS complex. Atrial repolarization occurs. In an ECG tracing, these events form the most prominent peak of the tracing, starting with the downward-sloping Q wave, rising steeply to peak with the R wave, then falling steeply to S. On a diagram of the heart, the signal travels down the bundle branches to the apex of the heart and curves upward to right and left, toward the subendocardial conducting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896" y="1527643"/>
            <a:ext cx="1665607" cy="418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a:xfrm>
            <a:off x="533400" y="5791200"/>
            <a:ext cx="7772400" cy="492443"/>
          </a:xfrm>
        </p:spPr>
        <p:txBody>
          <a:bodyPr/>
          <a:lstStyle/>
          <a:p>
            <a:r>
              <a:rPr lang="en-US" b="1" dirty="0">
                <a:solidFill>
                  <a:srgbClr val="007FA3"/>
                </a:solidFill>
              </a:rPr>
              <a:t>Figure 18.17 </a:t>
            </a:r>
            <a:r>
              <a:rPr lang="en-US" dirty="0"/>
              <a:t>The sequence of depolarization and repolarization of the heart related to the ECG waves.</a:t>
            </a:r>
          </a:p>
        </p:txBody>
      </p:sp>
    </p:spTree>
    <p:extLst>
      <p:ext uri="{BB962C8B-B14F-4D97-AF65-F5344CB8AC3E}">
        <p14:creationId xmlns:p14="http://schemas.microsoft.com/office/powerpoint/2010/main" val="1152872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93285"/>
            <a:ext cx="8229600" cy="1384995"/>
          </a:xfrm>
        </p:spPr>
        <p:txBody>
          <a:bodyPr>
            <a:spAutoFit/>
          </a:bodyPr>
          <a:lstStyle/>
          <a:p>
            <a:r>
              <a:rPr lang="en-IN" sz="3000" dirty="0"/>
              <a:t>The Sequence of Depolarization and Repolarization of the Heart Related to the Deflection Waves of an ECG Tracing </a:t>
            </a:r>
            <a:r>
              <a:rPr lang="en-US" sz="2800" dirty="0"/>
              <a:t>(4 of 6)</a:t>
            </a:r>
            <a:endParaRPr lang="en-IN" sz="2800" dirty="0"/>
          </a:p>
        </p:txBody>
      </p:sp>
      <p:pic>
        <p:nvPicPr>
          <p:cNvPr id="11266" name="Picture 2" descr="This figure illustrates six events of a single heartbeat and shows where each event occurs in an ECG tracing.&#10;Step 4: Ventricular depolarization is complete. On an ECG tracing, this corresponds to the brief horizontal line after S and before the T wave. The diagram shows that both ventricles are completely depolar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914" y="1527652"/>
            <a:ext cx="1665607" cy="418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a:xfrm>
            <a:off x="533400" y="5791200"/>
            <a:ext cx="7772400" cy="492443"/>
          </a:xfrm>
        </p:spPr>
        <p:txBody>
          <a:bodyPr/>
          <a:lstStyle/>
          <a:p>
            <a:r>
              <a:rPr lang="en-US" b="1" dirty="0">
                <a:solidFill>
                  <a:srgbClr val="007FA3"/>
                </a:solidFill>
              </a:rPr>
              <a:t>Figure 18.17 </a:t>
            </a:r>
            <a:r>
              <a:rPr lang="en-US" dirty="0"/>
              <a:t>The sequence of depolarization and repolarization of the heart related to the ECG waves.</a:t>
            </a:r>
          </a:p>
        </p:txBody>
      </p:sp>
    </p:spTree>
    <p:extLst>
      <p:ext uri="{BB962C8B-B14F-4D97-AF65-F5344CB8AC3E}">
        <p14:creationId xmlns:p14="http://schemas.microsoft.com/office/powerpoint/2010/main" val="683953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91440"/>
            <a:ext cx="8229600" cy="1384995"/>
          </a:xfrm>
        </p:spPr>
        <p:txBody>
          <a:bodyPr>
            <a:spAutoFit/>
          </a:bodyPr>
          <a:lstStyle/>
          <a:p>
            <a:r>
              <a:rPr lang="en-IN" sz="3000" dirty="0"/>
              <a:t>The Sequence of Depolarization and Repolarization of the Heart Related to the Deflection Waves of an ECG Tracing </a:t>
            </a:r>
            <a:r>
              <a:rPr lang="en-US" sz="2800" dirty="0"/>
              <a:t>(5 of 6)</a:t>
            </a:r>
            <a:endParaRPr lang="en-IN" sz="2800" dirty="0"/>
          </a:p>
        </p:txBody>
      </p:sp>
      <p:pic>
        <p:nvPicPr>
          <p:cNvPr id="12290" name="Picture 2" descr="This figure illustrates six events of a single heartbeat and shows where each event occurs in an ECG tracing.&#10;Step 5: Ventricular repolarization begins at apex, causing the T wave. On an ECG tracing, this corresponds to the T wave. The diagram shows a wave of repolarization spreading upward from the apex of the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920" y="1527657"/>
            <a:ext cx="1665607" cy="418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a:xfrm>
            <a:off x="533400" y="5791200"/>
            <a:ext cx="7772400" cy="492443"/>
          </a:xfrm>
        </p:spPr>
        <p:txBody>
          <a:bodyPr/>
          <a:lstStyle/>
          <a:p>
            <a:r>
              <a:rPr lang="en-US" b="1" dirty="0">
                <a:solidFill>
                  <a:srgbClr val="007FA3"/>
                </a:solidFill>
              </a:rPr>
              <a:t>Figure 18.17 </a:t>
            </a:r>
            <a:r>
              <a:rPr lang="en-US" dirty="0"/>
              <a:t>The sequence of depolarization and repolarization of the heart related to the ECG waves.</a:t>
            </a:r>
          </a:p>
        </p:txBody>
      </p:sp>
    </p:spTree>
    <p:extLst>
      <p:ext uri="{BB962C8B-B14F-4D97-AF65-F5344CB8AC3E}">
        <p14:creationId xmlns:p14="http://schemas.microsoft.com/office/powerpoint/2010/main" val="419238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8229600" cy="1046440"/>
          </a:xfrm>
        </p:spPr>
        <p:txBody>
          <a:bodyPr>
            <a:spAutoFit/>
          </a:bodyPr>
          <a:lstStyle/>
          <a:p>
            <a:r>
              <a:rPr lang="en-US" dirty="0"/>
              <a:t>Setting the Basic Rhythm: The Intrinsic Conduction System </a:t>
            </a:r>
            <a:r>
              <a:rPr lang="en-US" sz="2800" dirty="0"/>
              <a:t>(2 of 3)</a:t>
            </a:r>
            <a:endParaRPr lang="en-IN" sz="2800" dirty="0"/>
          </a:p>
        </p:txBody>
      </p:sp>
      <p:sp>
        <p:nvSpPr>
          <p:cNvPr id="4" name="Content Placeholder 3"/>
          <p:cNvSpPr>
            <a:spLocks noGrp="1"/>
          </p:cNvSpPr>
          <p:nvPr>
            <p:ph idx="1"/>
          </p:nvPr>
        </p:nvSpPr>
        <p:spPr>
          <a:xfrm>
            <a:off x="457200" y="1600200"/>
            <a:ext cx="7848600" cy="1708160"/>
          </a:xfrm>
        </p:spPr>
        <p:txBody>
          <a:bodyPr wrap="square">
            <a:spAutoFit/>
          </a:bodyPr>
          <a:lstStyle/>
          <a:p>
            <a:r>
              <a:rPr lang="en-US" b="1" dirty="0"/>
              <a:t>Action potential initiation by pacemaker cells</a:t>
            </a:r>
          </a:p>
          <a:p>
            <a:pPr lvl="1"/>
            <a:r>
              <a:rPr lang="en-US" b="1" dirty="0"/>
              <a:t>Cardiac pacemaker cells </a:t>
            </a:r>
            <a:r>
              <a:rPr lang="en-US" dirty="0"/>
              <a:t>have unstable resting membrane potentials called </a:t>
            </a:r>
            <a:r>
              <a:rPr lang="en-US" b="1" dirty="0"/>
              <a:t>pacemaker potentials</a:t>
            </a:r>
            <a:r>
              <a:rPr lang="en-US" dirty="0"/>
              <a:t> or </a:t>
            </a:r>
            <a:r>
              <a:rPr lang="en-US" b="1" dirty="0"/>
              <a:t>prepotentials</a:t>
            </a:r>
          </a:p>
          <a:p>
            <a:pPr lvl="1"/>
            <a:r>
              <a:rPr lang="en-US" dirty="0"/>
              <a:t>Three parts of action potential</a:t>
            </a:r>
          </a:p>
          <a:p>
            <a:pPr marL="971550" lvl="1" indent="-514350">
              <a:buFont typeface="+mj-lt"/>
              <a:buAutoNum type="arabicPeriod"/>
            </a:pPr>
            <a:r>
              <a:rPr lang="en-US" dirty="0"/>
              <a:t> </a:t>
            </a:r>
            <a:r>
              <a:rPr lang="en-US" b="1" dirty="0"/>
              <a:t>Pacemaker potential</a:t>
            </a:r>
            <a:r>
              <a:rPr lang="en-US" dirty="0"/>
              <a:t>: </a:t>
            </a:r>
            <a:r>
              <a:rPr lang="en-US"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a:t>
            </a:r>
            <a:r>
              <a:rPr lang="en-US" dirty="0"/>
              <a:t> channels are closed, but slow </a:t>
            </a:r>
            <a:r>
              <a:rPr lang="en-US" i="0" dirty="0">
                <a:latin typeface="Times New Roman" panose="02020603050405020304" pitchFamily="18" charset="0"/>
                <a:cs typeface="Times New Roman" panose="02020603050405020304" pitchFamily="18" charset="0"/>
              </a:rPr>
              <a:t>Na</a:t>
            </a:r>
            <a:r>
              <a:rPr lang="en-US" i="0" baseline="30000" dirty="0">
                <a:latin typeface="Times New Roman" panose="02020603050405020304" pitchFamily="18" charset="0"/>
                <a:cs typeface="Times New Roman" panose="02020603050405020304" pitchFamily="18" charset="0"/>
              </a:rPr>
              <a:t>+</a:t>
            </a:r>
            <a:r>
              <a:rPr lang="en-US" dirty="0"/>
              <a:t> channels are open, causing interior to become more positive</a:t>
            </a:r>
            <a:endParaRPr lang="en-US" dirty="0">
              <a:sym typeface="Wingdings" charset="0"/>
            </a:endParaRPr>
          </a:p>
        </p:txBody>
      </p:sp>
    </p:spTree>
    <p:extLst>
      <p:ext uri="{BB962C8B-B14F-4D97-AF65-F5344CB8AC3E}">
        <p14:creationId xmlns:p14="http://schemas.microsoft.com/office/powerpoint/2010/main" val="2325691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91440"/>
            <a:ext cx="8229600" cy="1384995"/>
          </a:xfrm>
        </p:spPr>
        <p:txBody>
          <a:bodyPr>
            <a:spAutoFit/>
          </a:bodyPr>
          <a:lstStyle/>
          <a:p>
            <a:r>
              <a:rPr lang="en-IN" sz="3000" dirty="0"/>
              <a:t>The Sequence of Depolarization and Repolarization of the Heart Related to the Deflection Waves of an ECG Tracing </a:t>
            </a:r>
            <a:r>
              <a:rPr lang="en-US" sz="2800" dirty="0"/>
              <a:t>(6 of 6)</a:t>
            </a:r>
            <a:endParaRPr lang="en-IN" sz="2800" dirty="0"/>
          </a:p>
        </p:txBody>
      </p:sp>
      <p:pic>
        <p:nvPicPr>
          <p:cNvPr id="13314" name="Picture 2" descr="- Step 6: Ventricular repolarization is complete. On an ECG tracing, this corresponds to the    horizontal line that precedes the next P wave. The diagram shows that both ventricles    are completely depolariz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91" b="2140"/>
          <a:stretch/>
        </p:blipFill>
        <p:spPr bwMode="auto">
          <a:xfrm>
            <a:off x="3370228" y="1581150"/>
            <a:ext cx="1654477"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a:xfrm>
            <a:off x="533400" y="5791200"/>
            <a:ext cx="7772400" cy="492443"/>
          </a:xfrm>
        </p:spPr>
        <p:txBody>
          <a:bodyPr/>
          <a:lstStyle/>
          <a:p>
            <a:r>
              <a:rPr lang="en-US" b="1" dirty="0">
                <a:solidFill>
                  <a:srgbClr val="007FA3"/>
                </a:solidFill>
              </a:rPr>
              <a:t>Figure 18.17 </a:t>
            </a:r>
            <a:r>
              <a:rPr lang="en-US" dirty="0"/>
              <a:t>The sequence of depolarization and repolarization of the heart related to the ECG waves.</a:t>
            </a:r>
          </a:p>
        </p:txBody>
      </p:sp>
    </p:spTree>
    <p:extLst>
      <p:ext uri="{BB962C8B-B14F-4D97-AF65-F5344CB8AC3E}">
        <p14:creationId xmlns:p14="http://schemas.microsoft.com/office/powerpoint/2010/main" val="3202391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8545"/>
            <a:ext cx="7315200" cy="954107"/>
          </a:xfrm>
        </p:spPr>
        <p:txBody>
          <a:bodyPr wrap="square">
            <a:spAutoFit/>
          </a:bodyPr>
          <a:lstStyle/>
          <a:p>
            <a:r>
              <a:rPr lang="en-US" altLang="en-US" dirty="0"/>
              <a:t>Clinical – Homeostatic Imbalance 18.5 </a:t>
            </a:r>
            <a:r>
              <a:rPr lang="en-US" sz="2800" dirty="0"/>
              <a:t>(1 of 2)</a:t>
            </a:r>
            <a:endParaRPr lang="en-IN" sz="2800" dirty="0"/>
          </a:p>
        </p:txBody>
      </p:sp>
      <p:sp>
        <p:nvSpPr>
          <p:cNvPr id="2" name="Content Placeholder 1"/>
          <p:cNvSpPr>
            <a:spLocks noGrp="1"/>
          </p:cNvSpPr>
          <p:nvPr>
            <p:ph idx="1"/>
          </p:nvPr>
        </p:nvSpPr>
        <p:spPr>
          <a:xfrm>
            <a:off x="457200" y="1600200"/>
            <a:ext cx="8229600" cy="1577355"/>
          </a:xfrm>
        </p:spPr>
        <p:txBody>
          <a:bodyPr>
            <a:spAutoFit/>
          </a:bodyPr>
          <a:lstStyle/>
          <a:p>
            <a:r>
              <a:rPr lang="en-US" dirty="0"/>
              <a:t>Changes in patterns or timing of ECG may reveal diseased or damaged heart, or problems with heart</a:t>
            </a:r>
            <a:r>
              <a:rPr lang="ja-JP" altLang="en-US" dirty="0"/>
              <a:t>’</a:t>
            </a:r>
            <a:r>
              <a:rPr lang="en-US" dirty="0"/>
              <a:t>s conduction system</a:t>
            </a:r>
          </a:p>
          <a:p>
            <a:r>
              <a:rPr lang="en-US" dirty="0"/>
              <a:t>Problems that can be detected:</a:t>
            </a:r>
          </a:p>
          <a:p>
            <a:pPr lvl="1"/>
            <a:r>
              <a:rPr lang="en-US" dirty="0"/>
              <a:t>Enlarged R waves may indicate enlarged ventricles</a:t>
            </a:r>
          </a:p>
          <a:p>
            <a:pPr lvl="1"/>
            <a:r>
              <a:rPr lang="en-US" dirty="0"/>
              <a:t>Elevated or depressed S-T segment indicates cardiac ischemia</a:t>
            </a:r>
          </a:p>
        </p:txBody>
      </p:sp>
    </p:spTree>
    <p:extLst>
      <p:ext uri="{BB962C8B-B14F-4D97-AF65-F5344CB8AC3E}">
        <p14:creationId xmlns:p14="http://schemas.microsoft.com/office/powerpoint/2010/main" val="1050569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8545"/>
            <a:ext cx="7315200" cy="954107"/>
          </a:xfrm>
        </p:spPr>
        <p:txBody>
          <a:bodyPr wrap="square">
            <a:spAutoFit/>
          </a:bodyPr>
          <a:lstStyle/>
          <a:p>
            <a:r>
              <a:rPr lang="en-US" altLang="en-US" dirty="0"/>
              <a:t>Clinical – Homeostatic Imbalance 18.5 </a:t>
            </a:r>
            <a:r>
              <a:rPr lang="en-US" sz="2800" dirty="0"/>
              <a:t>(2 of 2)</a:t>
            </a:r>
            <a:endParaRPr lang="en-IN" sz="2800" dirty="0"/>
          </a:p>
        </p:txBody>
      </p:sp>
      <p:sp>
        <p:nvSpPr>
          <p:cNvPr id="2" name="Content Placeholder 1"/>
          <p:cNvSpPr>
            <a:spLocks noGrp="1"/>
          </p:cNvSpPr>
          <p:nvPr>
            <p:ph idx="1"/>
          </p:nvPr>
        </p:nvSpPr>
        <p:spPr>
          <a:xfrm>
            <a:off x="457200" y="1600200"/>
            <a:ext cx="7924800" cy="815608"/>
          </a:xfrm>
        </p:spPr>
        <p:txBody>
          <a:bodyPr wrap="square">
            <a:spAutoFit/>
          </a:bodyPr>
          <a:lstStyle/>
          <a:p>
            <a:r>
              <a:rPr lang="en-US" dirty="0"/>
              <a:t>Problems that can be detected: (cont.)</a:t>
            </a:r>
            <a:r>
              <a:rPr lang="en-US" dirty="0">
                <a:sym typeface="Wingdings" panose="05000000000000000000" pitchFamily="2" charset="2"/>
              </a:rPr>
              <a:t> </a:t>
            </a:r>
            <a:endParaRPr lang="en-US" dirty="0"/>
          </a:p>
          <a:p>
            <a:pPr lvl="1"/>
            <a:r>
              <a:rPr lang="en-US" dirty="0"/>
              <a:t>Prolonged Q-T interval reveals a repolarization abnormality that increases risk of ventricular arrhythmias</a:t>
            </a:r>
          </a:p>
        </p:txBody>
      </p:sp>
    </p:spTree>
    <p:extLst>
      <p:ext uri="{BB962C8B-B14F-4D97-AF65-F5344CB8AC3E}">
        <p14:creationId xmlns:p14="http://schemas.microsoft.com/office/powerpoint/2010/main" val="3644724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t>Normal and Abnormal ECG Tracings </a:t>
            </a:r>
            <a:r>
              <a:rPr lang="en-US" sz="2800" dirty="0"/>
              <a:t>(1 of 4)</a:t>
            </a:r>
            <a:endParaRPr lang="en-IN" sz="2800" dirty="0"/>
          </a:p>
        </p:txBody>
      </p:sp>
      <p:pic>
        <p:nvPicPr>
          <p:cNvPr id="5" name="Picture 4" descr="This figure shows ECG tracings and descriptions of four types of heart rhythm: normal sinus rhythm, junctional rhythm, second-degree heart block, and ventricular fibrillation. &#10;&#10;Part (a) Normal sinus rhythm:  characteristic QRS complexes and other deflection waves of a healthy ECG.&#10;"/>
          <p:cNvPicPr>
            <a:picLocks noChangeAspect="1"/>
          </p:cNvPicPr>
          <p:nvPr/>
        </p:nvPicPr>
        <p:blipFill rotWithShape="1">
          <a:blip r:embed="rId2">
            <a:extLst>
              <a:ext uri="{28A0092B-C50C-407E-A947-70E740481C1C}">
                <a14:useLocalDpi xmlns:a14="http://schemas.microsoft.com/office/drawing/2010/main" val="0"/>
              </a:ext>
            </a:extLst>
          </a:blip>
          <a:srcRect b="5177"/>
          <a:stretch/>
        </p:blipFill>
        <p:spPr>
          <a:xfrm>
            <a:off x="944013" y="1451708"/>
            <a:ext cx="7255974" cy="4187092"/>
          </a:xfrm>
          <a:prstGeom prst="rect">
            <a:avLst/>
          </a:prstGeom>
        </p:spPr>
      </p:pic>
      <p:sp>
        <p:nvSpPr>
          <p:cNvPr id="6" name="Content Placeholder 5"/>
          <p:cNvSpPr>
            <a:spLocks noGrp="1"/>
          </p:cNvSpPr>
          <p:nvPr>
            <p:ph sz="quarter" idx="13"/>
          </p:nvPr>
        </p:nvSpPr>
        <p:spPr>
          <a:xfrm>
            <a:off x="533400" y="6002179"/>
            <a:ext cx="7772400" cy="246221"/>
          </a:xfrm>
        </p:spPr>
        <p:txBody>
          <a:bodyPr/>
          <a:lstStyle/>
          <a:p>
            <a:r>
              <a:rPr lang="en-US" b="1" dirty="0">
                <a:solidFill>
                  <a:srgbClr val="007FA3"/>
                </a:solidFill>
              </a:rPr>
              <a:t>Figure 18.18a </a:t>
            </a:r>
            <a:r>
              <a:rPr lang="en-US" dirty="0"/>
              <a:t>Normal and abnormal ECG tracings.</a:t>
            </a:r>
          </a:p>
        </p:txBody>
      </p:sp>
    </p:spTree>
    <p:extLst>
      <p:ext uri="{BB962C8B-B14F-4D97-AF65-F5344CB8AC3E}">
        <p14:creationId xmlns:p14="http://schemas.microsoft.com/office/powerpoint/2010/main" val="1445146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t>Normal and Abnormal ECG Tracings </a:t>
            </a:r>
            <a:r>
              <a:rPr lang="en-US" sz="2800" dirty="0"/>
              <a:t>(2 of 4)</a:t>
            </a:r>
            <a:endParaRPr lang="en-IN" sz="2800" dirty="0"/>
          </a:p>
        </p:txBody>
      </p:sp>
      <p:pic>
        <p:nvPicPr>
          <p:cNvPr id="5" name="Picture 4" descr="Part (b) Junctional rhythm:  SA node is nonfunctional. As a result, the P waves are absent from  an ECG tracing. The AV node paces the heart at 40-60 beats per minute, so the R waves on the ECG tracing are further apart than in sinus rhythm. "/>
          <p:cNvPicPr>
            <a:picLocks noChangeAspect="1"/>
          </p:cNvPicPr>
          <p:nvPr/>
        </p:nvPicPr>
        <p:blipFill rotWithShape="1">
          <a:blip r:embed="rId2">
            <a:extLst>
              <a:ext uri="{28A0092B-C50C-407E-A947-70E740481C1C}">
                <a14:useLocalDpi xmlns:a14="http://schemas.microsoft.com/office/drawing/2010/main" val="0"/>
              </a:ext>
            </a:extLst>
          </a:blip>
          <a:srcRect b="3448"/>
          <a:stretch/>
        </p:blipFill>
        <p:spPr>
          <a:xfrm>
            <a:off x="1037796" y="1447800"/>
            <a:ext cx="7068408" cy="4267200"/>
          </a:xfrm>
          <a:prstGeom prst="rect">
            <a:avLst/>
          </a:prstGeom>
        </p:spPr>
      </p:pic>
      <p:sp>
        <p:nvSpPr>
          <p:cNvPr id="6" name="Content Placeholder 5"/>
          <p:cNvSpPr>
            <a:spLocks noGrp="1"/>
          </p:cNvSpPr>
          <p:nvPr>
            <p:ph sz="quarter" idx="13"/>
          </p:nvPr>
        </p:nvSpPr>
        <p:spPr>
          <a:xfrm>
            <a:off x="533400" y="6002179"/>
            <a:ext cx="7772400" cy="246221"/>
          </a:xfrm>
        </p:spPr>
        <p:txBody>
          <a:bodyPr/>
          <a:lstStyle/>
          <a:p>
            <a:r>
              <a:rPr lang="en-US" b="1" dirty="0">
                <a:solidFill>
                  <a:srgbClr val="007FA3"/>
                </a:solidFill>
              </a:rPr>
              <a:t>Figure 18.18b </a:t>
            </a:r>
            <a:r>
              <a:rPr lang="en-US" dirty="0"/>
              <a:t>Normal and abnormal ECG tracings.</a:t>
            </a:r>
          </a:p>
        </p:txBody>
      </p:sp>
    </p:spTree>
    <p:extLst>
      <p:ext uri="{BB962C8B-B14F-4D97-AF65-F5344CB8AC3E}">
        <p14:creationId xmlns:p14="http://schemas.microsoft.com/office/powerpoint/2010/main" val="1113372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t>Normal and Abnormal ECG Tracings </a:t>
            </a:r>
            <a:r>
              <a:rPr lang="en-US" sz="2800" dirty="0"/>
              <a:t>(3 of 4)</a:t>
            </a:r>
            <a:endParaRPr lang="en-IN" sz="2800" dirty="0"/>
          </a:p>
        </p:txBody>
      </p:sp>
      <p:pic>
        <p:nvPicPr>
          <p:cNvPr id="5" name="Picture 4" descr="Part (c) Second-degree heart block:   AV node fails to conduct some SA node impulses. As a  result, there are more P waves than QRS waves in the ECG tracing. This particular sample tracing usually has two P waves for each QRS wave."/>
          <p:cNvPicPr>
            <a:picLocks noChangeAspect="1"/>
          </p:cNvPicPr>
          <p:nvPr/>
        </p:nvPicPr>
        <p:blipFill rotWithShape="1">
          <a:blip r:embed="rId2">
            <a:extLst>
              <a:ext uri="{28A0092B-C50C-407E-A947-70E740481C1C}">
                <a14:useLocalDpi xmlns:a14="http://schemas.microsoft.com/office/drawing/2010/main" val="0"/>
              </a:ext>
            </a:extLst>
          </a:blip>
          <a:srcRect b="3448"/>
          <a:stretch/>
        </p:blipFill>
        <p:spPr>
          <a:xfrm>
            <a:off x="1037796" y="1447800"/>
            <a:ext cx="7068408" cy="4267200"/>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18.18c </a:t>
            </a:r>
            <a:r>
              <a:rPr lang="en-US" dirty="0"/>
              <a:t>Normal and abnormal ECG tracings.</a:t>
            </a:r>
          </a:p>
        </p:txBody>
      </p:sp>
    </p:spTree>
    <p:extLst>
      <p:ext uri="{BB962C8B-B14F-4D97-AF65-F5344CB8AC3E}">
        <p14:creationId xmlns:p14="http://schemas.microsoft.com/office/powerpoint/2010/main" val="3873319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t>Normal and Abnormal ECG Tracings </a:t>
            </a:r>
            <a:r>
              <a:rPr lang="en-US" sz="2800" dirty="0"/>
              <a:t>(4 of 4)</a:t>
            </a:r>
            <a:endParaRPr lang="en-IN" sz="2800" dirty="0"/>
          </a:p>
        </p:txBody>
      </p:sp>
      <p:pic>
        <p:nvPicPr>
          <p:cNvPr id="5" name="Picture 4" descr="Part (d) Ventricular fibrillation:  electrical activity is disorganized. Action potentials occur randomly throughout the ventricles. This results in chaotic, grossly abnormal ECG deflections that resemble irregular sawtooth patterns. Deflection waves are uneven and their height and spacing are variable. Ventricular fibrillation is seen in acute heart attack or after  an electrical shock."/>
          <p:cNvPicPr>
            <a:picLocks noChangeAspect="1"/>
          </p:cNvPicPr>
          <p:nvPr/>
        </p:nvPicPr>
        <p:blipFill rotWithShape="1">
          <a:blip r:embed="rId2">
            <a:extLst>
              <a:ext uri="{28A0092B-C50C-407E-A947-70E740481C1C}">
                <a14:useLocalDpi xmlns:a14="http://schemas.microsoft.com/office/drawing/2010/main" val="0"/>
              </a:ext>
            </a:extLst>
          </a:blip>
          <a:srcRect b="3448"/>
          <a:stretch/>
        </p:blipFill>
        <p:spPr>
          <a:xfrm>
            <a:off x="1037796" y="1447800"/>
            <a:ext cx="7068408" cy="4267200"/>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18.18d </a:t>
            </a:r>
            <a:r>
              <a:rPr lang="en-US" dirty="0"/>
              <a:t>Normal and abnormal ECG tracings.</a:t>
            </a:r>
          </a:p>
        </p:txBody>
      </p:sp>
    </p:spTree>
    <p:extLst>
      <p:ext uri="{BB962C8B-B14F-4D97-AF65-F5344CB8AC3E}">
        <p14:creationId xmlns:p14="http://schemas.microsoft.com/office/powerpoint/2010/main" val="460428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89432"/>
            <a:ext cx="8229600" cy="523220"/>
          </a:xfrm>
        </p:spPr>
        <p:txBody>
          <a:bodyPr>
            <a:spAutoFit/>
          </a:bodyPr>
          <a:lstStyle/>
          <a:p>
            <a:r>
              <a:rPr lang="en-US" dirty="0"/>
              <a:t>18.6 Mechanical Events of Heart </a:t>
            </a:r>
            <a:r>
              <a:rPr lang="en-US" sz="2800" dirty="0"/>
              <a:t>(1 of 5)</a:t>
            </a:r>
            <a:endParaRPr lang="en-IN" sz="2800" dirty="0"/>
          </a:p>
        </p:txBody>
      </p:sp>
      <p:sp>
        <p:nvSpPr>
          <p:cNvPr id="3" name="Content Placeholder 2"/>
          <p:cNvSpPr>
            <a:spLocks noGrp="1"/>
          </p:cNvSpPr>
          <p:nvPr>
            <p:ph idx="1"/>
          </p:nvPr>
        </p:nvSpPr>
        <p:spPr>
          <a:xfrm>
            <a:off x="457200" y="1600200"/>
            <a:ext cx="8229600" cy="2108269"/>
          </a:xfrm>
        </p:spPr>
        <p:txBody>
          <a:bodyPr vert="horz" lIns="0" tIns="0" rIns="0" bIns="0" rtlCol="0">
            <a:spAutoFit/>
          </a:bodyPr>
          <a:lstStyle/>
          <a:p>
            <a:pPr>
              <a:spcBef>
                <a:spcPts val="500"/>
              </a:spcBef>
            </a:pPr>
            <a:r>
              <a:rPr lang="en-US" b="1" dirty="0"/>
              <a:t>Systole</a:t>
            </a:r>
            <a:r>
              <a:rPr lang="en-US" dirty="0"/>
              <a:t>: period of heart contraction </a:t>
            </a:r>
          </a:p>
          <a:p>
            <a:pPr>
              <a:spcBef>
                <a:spcPts val="500"/>
              </a:spcBef>
            </a:pPr>
            <a:r>
              <a:rPr lang="en-US" b="1" dirty="0"/>
              <a:t>Diastole</a:t>
            </a:r>
            <a:r>
              <a:rPr lang="en-US" dirty="0"/>
              <a:t>: period of heart relaxation</a:t>
            </a:r>
          </a:p>
          <a:p>
            <a:pPr>
              <a:spcBef>
                <a:spcPts val="500"/>
              </a:spcBef>
            </a:pPr>
            <a:r>
              <a:rPr lang="en-US" b="1" dirty="0"/>
              <a:t>Cardiac cycle</a:t>
            </a:r>
            <a:r>
              <a:rPr lang="en-US" dirty="0"/>
              <a:t>: blood flow through heart during one complete heartbeat</a:t>
            </a:r>
          </a:p>
          <a:p>
            <a:pPr lvl="1">
              <a:spcBef>
                <a:spcPts val="500"/>
              </a:spcBef>
            </a:pPr>
            <a:r>
              <a:rPr lang="en-US" dirty="0"/>
              <a:t>Atrial systole and diastole are followed by ventricular systole and diastole</a:t>
            </a:r>
          </a:p>
          <a:p>
            <a:pPr lvl="1">
              <a:spcBef>
                <a:spcPts val="500"/>
              </a:spcBef>
            </a:pPr>
            <a:r>
              <a:rPr lang="en-US" dirty="0"/>
              <a:t>Cycle represents series of pressure and blood volume changes </a:t>
            </a:r>
          </a:p>
          <a:p>
            <a:pPr lvl="1">
              <a:spcBef>
                <a:spcPts val="500"/>
              </a:spcBef>
            </a:pPr>
            <a:r>
              <a:rPr lang="en-US" dirty="0"/>
              <a:t>Mechanical events follow electrical events seen on ECG</a:t>
            </a:r>
          </a:p>
          <a:p>
            <a:pPr>
              <a:spcBef>
                <a:spcPts val="500"/>
              </a:spcBef>
            </a:pPr>
            <a:r>
              <a:rPr lang="en-US" dirty="0"/>
              <a:t>Three phases of the cardiac cycle (following left side, starting with total relaxation)</a:t>
            </a:r>
          </a:p>
        </p:txBody>
      </p:sp>
    </p:spTree>
    <p:extLst>
      <p:ext uri="{BB962C8B-B14F-4D97-AF65-F5344CB8AC3E}">
        <p14:creationId xmlns:p14="http://schemas.microsoft.com/office/powerpoint/2010/main" val="1879713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dirty="0"/>
              <a:t>18.6 Mechanical Events of Heart </a:t>
            </a:r>
            <a:r>
              <a:rPr lang="en-US" sz="2800" dirty="0"/>
              <a:t>(2 of 5)</a:t>
            </a:r>
          </a:p>
        </p:txBody>
      </p:sp>
      <p:sp>
        <p:nvSpPr>
          <p:cNvPr id="3" name="Content Placeholder 2"/>
          <p:cNvSpPr>
            <a:spLocks noGrp="1"/>
          </p:cNvSpPr>
          <p:nvPr>
            <p:ph idx="1"/>
          </p:nvPr>
        </p:nvSpPr>
        <p:spPr>
          <a:xfrm>
            <a:off x="457200" y="1600200"/>
            <a:ext cx="7924800" cy="2600712"/>
          </a:xfrm>
        </p:spPr>
        <p:txBody>
          <a:bodyPr vert="horz" wrap="square" lIns="0" tIns="0" rIns="0" bIns="0" rtlCol="0">
            <a:spAutoFit/>
          </a:bodyPr>
          <a:lstStyle/>
          <a:p>
            <a:pPr marL="800100" lvl="1" indent="-342900">
              <a:buFont typeface="+mj-lt"/>
              <a:buAutoNum type="arabicPeriod"/>
            </a:pPr>
            <a:r>
              <a:rPr lang="en-US" b="1" dirty="0"/>
              <a:t>Ventricular filling: mid-to-late diastole</a:t>
            </a:r>
          </a:p>
          <a:p>
            <a:pPr lvl="2"/>
            <a:r>
              <a:rPr lang="en-US" dirty="0"/>
              <a:t>Pressure is low; 80% of blood passively flows from atria through open AV valves into ventricles from atria (SL valves closed)</a:t>
            </a:r>
          </a:p>
          <a:p>
            <a:pPr lvl="2"/>
            <a:r>
              <a:rPr lang="en-US" dirty="0"/>
              <a:t>Atrial depolarization triggers atrial systole (P wave), atria contract, pushing remaining 20% of blood into ventricle</a:t>
            </a:r>
          </a:p>
          <a:p>
            <a:pPr lvl="3"/>
            <a:r>
              <a:rPr lang="en-US" b="1" dirty="0"/>
              <a:t>End diastolic volume </a:t>
            </a:r>
            <a:r>
              <a:rPr lang="en-US" dirty="0"/>
              <a:t>(EDV): volume of blood in each ventricle at end of ventricular diastole</a:t>
            </a:r>
          </a:p>
          <a:p>
            <a:pPr lvl="2"/>
            <a:r>
              <a:rPr lang="en-US" dirty="0"/>
              <a:t>Depolarization spreads to ventricles (QRS wave)</a:t>
            </a:r>
          </a:p>
          <a:p>
            <a:pPr lvl="2"/>
            <a:r>
              <a:rPr lang="en-US" dirty="0"/>
              <a:t>Atria finish contracting and return to diastole while ventricles begin systole</a:t>
            </a:r>
          </a:p>
        </p:txBody>
      </p:sp>
    </p:spTree>
    <p:extLst>
      <p:ext uri="{BB962C8B-B14F-4D97-AF65-F5344CB8AC3E}">
        <p14:creationId xmlns:p14="http://schemas.microsoft.com/office/powerpoint/2010/main" val="1103727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dirty="0"/>
              <a:t>18.6 Mechanical Events of Heart </a:t>
            </a:r>
            <a:r>
              <a:rPr lang="en-US" sz="2800" dirty="0"/>
              <a:t>(3 of 5)</a:t>
            </a:r>
          </a:p>
        </p:txBody>
      </p:sp>
      <p:sp>
        <p:nvSpPr>
          <p:cNvPr id="3" name="Content Placeholder 2"/>
          <p:cNvSpPr>
            <a:spLocks noGrp="1"/>
          </p:cNvSpPr>
          <p:nvPr>
            <p:ph idx="1"/>
          </p:nvPr>
        </p:nvSpPr>
        <p:spPr>
          <a:xfrm>
            <a:off x="457200" y="1600200"/>
            <a:ext cx="7848600" cy="2600712"/>
          </a:xfrm>
        </p:spPr>
        <p:txBody>
          <a:bodyPr vert="horz" wrap="square" lIns="0" tIns="0" rIns="0" bIns="0" rtlCol="0">
            <a:spAutoFit/>
          </a:bodyPr>
          <a:lstStyle/>
          <a:p>
            <a:pPr marL="800100" lvl="1" indent="-342900">
              <a:buFont typeface="+mj-lt"/>
              <a:buAutoNum type="arabicPeriod" startAt="2"/>
            </a:pPr>
            <a:r>
              <a:rPr lang="en-US" b="1" dirty="0"/>
              <a:t>Isovolumetric contraction</a:t>
            </a:r>
          </a:p>
          <a:p>
            <a:pPr lvl="2"/>
            <a:r>
              <a:rPr lang="en-US" dirty="0"/>
              <a:t>Atria relax; ventricles begin to contract </a:t>
            </a:r>
          </a:p>
          <a:p>
            <a:pPr lvl="2"/>
            <a:r>
              <a:rPr lang="en-US" dirty="0"/>
              <a:t>Rising ventricular pressure </a:t>
            </a:r>
            <a:r>
              <a:rPr lang="en-US" dirty="0">
                <a:sym typeface="Wingdings" charset="0"/>
              </a:rPr>
              <a:t>causes</a:t>
            </a:r>
            <a:r>
              <a:rPr lang="en-US" dirty="0"/>
              <a:t> closing of AV valves</a:t>
            </a:r>
          </a:p>
          <a:p>
            <a:pPr lvl="2"/>
            <a:r>
              <a:rPr lang="en-US" dirty="0"/>
              <a:t>Isovolumetric contraction phase is split-second period when ventricles are completely closed (all valves closed), volume remains constant, ventricles continue to contract</a:t>
            </a:r>
          </a:p>
          <a:p>
            <a:pPr lvl="2"/>
            <a:r>
              <a:rPr lang="en-US" dirty="0"/>
              <a:t>When ventricular pressure exceeds pressure in large arteries, SL valves are forced open</a:t>
            </a:r>
          </a:p>
          <a:p>
            <a:pPr lvl="3"/>
            <a:r>
              <a:rPr lang="en-US" dirty="0"/>
              <a:t>Pressure in aorta reaches about 120 mm Hg</a:t>
            </a:r>
          </a:p>
        </p:txBody>
      </p:sp>
    </p:spTree>
    <p:extLst>
      <p:ext uri="{BB962C8B-B14F-4D97-AF65-F5344CB8AC3E}">
        <p14:creationId xmlns:p14="http://schemas.microsoft.com/office/powerpoint/2010/main" val="386084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8229600" cy="1046440"/>
          </a:xfrm>
        </p:spPr>
        <p:txBody>
          <a:bodyPr>
            <a:spAutoFit/>
          </a:bodyPr>
          <a:lstStyle/>
          <a:p>
            <a:r>
              <a:rPr lang="en-US" dirty="0"/>
              <a:t>Setting the Basic Rhythm: The Intrinsic Conduction System </a:t>
            </a:r>
            <a:r>
              <a:rPr lang="en-US" sz="2800" dirty="0"/>
              <a:t>(3 of 3)</a:t>
            </a:r>
            <a:endParaRPr lang="en-IN" sz="2800" dirty="0"/>
          </a:p>
        </p:txBody>
      </p:sp>
      <p:sp>
        <p:nvSpPr>
          <p:cNvPr id="4" name="Content Placeholder 3"/>
          <p:cNvSpPr>
            <a:spLocks noGrp="1"/>
          </p:cNvSpPr>
          <p:nvPr>
            <p:ph idx="1"/>
          </p:nvPr>
        </p:nvSpPr>
        <p:spPr>
          <a:xfrm>
            <a:off x="457200" y="1600200"/>
            <a:ext cx="7848600" cy="1384995"/>
          </a:xfrm>
        </p:spPr>
        <p:txBody>
          <a:bodyPr wrap="square">
            <a:spAutoFit/>
          </a:bodyPr>
          <a:lstStyle/>
          <a:p>
            <a:r>
              <a:rPr lang="en-US" b="1" dirty="0"/>
              <a:t>Action potential initiation by pacemaker cells (cont.) </a:t>
            </a:r>
            <a:endParaRPr lang="en-US" dirty="0"/>
          </a:p>
          <a:p>
            <a:pPr marL="971550" lvl="1" indent="-514350">
              <a:buFont typeface="+mj-lt"/>
              <a:buAutoNum type="arabicPeriod" startAt="2"/>
            </a:pPr>
            <a:r>
              <a:rPr lang="en-US" dirty="0">
                <a:sym typeface="Wingdings" charset="0"/>
              </a:rPr>
              <a:t> </a:t>
            </a:r>
            <a:r>
              <a:rPr lang="en-US" b="1" dirty="0">
                <a:sym typeface="Wingdings" charset="0"/>
              </a:rPr>
              <a:t>Depolarization:</a:t>
            </a:r>
            <a:r>
              <a:rPr lang="en-US" dirty="0">
                <a:sym typeface="Wingdings" charset="0"/>
              </a:rPr>
              <a:t> </a:t>
            </a:r>
            <a:r>
              <a:rPr lang="en-US" i="0" dirty="0">
                <a:latin typeface="Times New Roman" panose="02020603050405020304" pitchFamily="18" charset="0"/>
                <a:cs typeface="Times New Roman" panose="02020603050405020304" pitchFamily="18" charset="0"/>
                <a:sym typeface="Wingdings" charset="0"/>
              </a:rPr>
              <a:t>Ca</a:t>
            </a:r>
            <a:r>
              <a:rPr lang="en-US" i="0" baseline="30000" dirty="0">
                <a:latin typeface="Times New Roman" panose="02020603050405020304" pitchFamily="18" charset="0"/>
                <a:cs typeface="Times New Roman" panose="02020603050405020304" pitchFamily="18" charset="0"/>
                <a:sym typeface="Wingdings" charset="0"/>
              </a:rPr>
              <a:t>2+</a:t>
            </a:r>
            <a:r>
              <a:rPr lang="en-US" dirty="0">
                <a:sym typeface="Wingdings" charset="0"/>
              </a:rPr>
              <a:t> channels open (around </a:t>
            </a:r>
            <a:r>
              <a:rPr lang="en-US" dirty="0">
                <a:sym typeface="Symbol" panose="05050102010706020507" pitchFamily="18" charset="2"/>
              </a:rPr>
              <a:t></a:t>
            </a:r>
            <a:r>
              <a:rPr lang="en-US" dirty="0">
                <a:sym typeface="Wingdings" charset="0"/>
              </a:rPr>
              <a:t>40 mV), allowing huge influx of </a:t>
            </a:r>
            <a:r>
              <a:rPr lang="en-US" i="0" dirty="0">
                <a:latin typeface="Times New Roman" panose="02020603050405020304" pitchFamily="18" charset="0"/>
                <a:cs typeface="Times New Roman" panose="02020603050405020304" pitchFamily="18" charset="0"/>
                <a:sym typeface="Wingdings" charset="0"/>
              </a:rPr>
              <a:t>Ca</a:t>
            </a:r>
            <a:r>
              <a:rPr lang="en-US" i="0" baseline="30000" dirty="0">
                <a:latin typeface="Times New Roman" panose="02020603050405020304" pitchFamily="18" charset="0"/>
                <a:cs typeface="Times New Roman" panose="02020603050405020304" pitchFamily="18" charset="0"/>
                <a:sym typeface="Wingdings" charset="0"/>
              </a:rPr>
              <a:t>2+</a:t>
            </a:r>
            <a:r>
              <a:rPr lang="en-US" dirty="0">
                <a:sym typeface="Wingdings" charset="0"/>
              </a:rPr>
              <a:t>, leading to rising phase of action potential</a:t>
            </a:r>
          </a:p>
          <a:p>
            <a:pPr marL="971550" lvl="1" indent="-514350">
              <a:buFont typeface="+mj-lt"/>
              <a:buAutoNum type="arabicPeriod" startAt="2"/>
            </a:pPr>
            <a:r>
              <a:rPr lang="en-US" dirty="0">
                <a:sym typeface="Wingdings" charset="0"/>
              </a:rPr>
              <a:t> </a:t>
            </a:r>
            <a:r>
              <a:rPr lang="en-US" b="1" dirty="0">
                <a:sym typeface="Wingdings" charset="0"/>
              </a:rPr>
              <a:t>Repolarization:</a:t>
            </a:r>
            <a:r>
              <a:rPr lang="en-US" dirty="0">
                <a:sym typeface="Wingdings" charset="0"/>
              </a:rPr>
              <a:t> </a:t>
            </a:r>
            <a:r>
              <a:rPr lang="en-US" dirty="0">
                <a:latin typeface="Times New Roman" panose="02020603050405020304" pitchFamily="18" charset="0"/>
                <a:cs typeface="Times New Roman" panose="02020603050405020304" pitchFamily="18" charset="0"/>
                <a:sym typeface="Wingdings" charset="0"/>
              </a:rPr>
              <a:t>K</a:t>
            </a:r>
            <a:r>
              <a:rPr lang="en-US" baseline="30000" dirty="0">
                <a:latin typeface="Times New Roman" panose="02020603050405020304" pitchFamily="18" charset="0"/>
                <a:cs typeface="Times New Roman" panose="02020603050405020304" pitchFamily="18" charset="0"/>
                <a:sym typeface="Wingdings" charset="0"/>
              </a:rPr>
              <a:t>+</a:t>
            </a:r>
            <a:r>
              <a:rPr lang="en-US" dirty="0">
                <a:sym typeface="Wingdings" charset="0"/>
              </a:rPr>
              <a:t> channels open, allowing efflux of </a:t>
            </a:r>
            <a:r>
              <a:rPr lang="en-US" dirty="0">
                <a:latin typeface="Times New Roman" panose="02020603050405020304" pitchFamily="18" charset="0"/>
                <a:cs typeface="Times New Roman" panose="02020603050405020304" pitchFamily="18" charset="0"/>
                <a:sym typeface="Wingdings" charset="0"/>
              </a:rPr>
              <a:t>K</a:t>
            </a:r>
            <a:r>
              <a:rPr lang="en-US" baseline="30000" dirty="0">
                <a:latin typeface="Times New Roman" panose="02020603050405020304" pitchFamily="18" charset="0"/>
                <a:cs typeface="Times New Roman" panose="02020603050405020304" pitchFamily="18" charset="0"/>
                <a:sym typeface="Wingdings" charset="0"/>
              </a:rPr>
              <a:t>+</a:t>
            </a:r>
            <a:r>
              <a:rPr lang="en-US" dirty="0">
                <a:sym typeface="Wingdings" charset="0"/>
              </a:rPr>
              <a:t>, and cell becomes more negative </a:t>
            </a:r>
          </a:p>
        </p:txBody>
      </p:sp>
    </p:spTree>
    <p:extLst>
      <p:ext uri="{BB962C8B-B14F-4D97-AF65-F5344CB8AC3E}">
        <p14:creationId xmlns:p14="http://schemas.microsoft.com/office/powerpoint/2010/main" val="1188442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dirty="0"/>
              <a:t>18.6 Mechanical Events of Heart </a:t>
            </a:r>
            <a:r>
              <a:rPr lang="en-US" sz="2800" dirty="0"/>
              <a:t>(4 of 5)</a:t>
            </a:r>
          </a:p>
        </p:txBody>
      </p:sp>
      <p:sp>
        <p:nvSpPr>
          <p:cNvPr id="3" name="Content Placeholder 2"/>
          <p:cNvSpPr>
            <a:spLocks noGrp="1"/>
          </p:cNvSpPr>
          <p:nvPr>
            <p:ph idx="1"/>
          </p:nvPr>
        </p:nvSpPr>
        <p:spPr>
          <a:xfrm>
            <a:off x="457200" y="1600200"/>
            <a:ext cx="7848600" cy="2354491"/>
          </a:xfrm>
        </p:spPr>
        <p:txBody>
          <a:bodyPr vert="horz" wrap="square" lIns="0" tIns="0" rIns="0" bIns="0" rtlCol="0">
            <a:spAutoFit/>
          </a:bodyPr>
          <a:lstStyle/>
          <a:p>
            <a:pPr marL="800100" lvl="1" indent="-342900">
              <a:buFont typeface="+mj-lt"/>
              <a:buAutoNum type="arabicPeriod" startAt="3"/>
            </a:pPr>
            <a:r>
              <a:rPr lang="en-US" b="1" dirty="0"/>
              <a:t>Isovolumetric relaxation: early diastole</a:t>
            </a:r>
          </a:p>
          <a:p>
            <a:pPr lvl="2"/>
            <a:r>
              <a:rPr lang="en-US" dirty="0"/>
              <a:t>Following ventricular repolarization (T wave), ventricles relax</a:t>
            </a:r>
          </a:p>
          <a:p>
            <a:pPr lvl="2"/>
            <a:r>
              <a:rPr lang="en-US" b="1" dirty="0"/>
              <a:t>End systolic volume </a:t>
            </a:r>
            <a:r>
              <a:rPr lang="en-US" dirty="0"/>
              <a:t>(ESV): volume of blood remaining in each ventricle after systole</a:t>
            </a:r>
          </a:p>
          <a:p>
            <a:pPr lvl="2"/>
            <a:r>
              <a:rPr lang="en-US" dirty="0"/>
              <a:t>Ventricular pressure drops causing backflow of blood from aorta and pulmonary trunk that triggers closing of  SL valves </a:t>
            </a:r>
          </a:p>
          <a:p>
            <a:pPr lvl="2"/>
            <a:r>
              <a:rPr lang="en-US" dirty="0"/>
              <a:t>Ventricles are completely closed chambers momentarily</a:t>
            </a:r>
          </a:p>
          <a:p>
            <a:pPr lvl="3"/>
            <a:r>
              <a:rPr lang="en-US" dirty="0"/>
              <a:t>Referred to as isovolumetric relaxation phase</a:t>
            </a:r>
          </a:p>
        </p:txBody>
      </p:sp>
    </p:spTree>
    <p:extLst>
      <p:ext uri="{BB962C8B-B14F-4D97-AF65-F5344CB8AC3E}">
        <p14:creationId xmlns:p14="http://schemas.microsoft.com/office/powerpoint/2010/main" val="3860845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dirty="0"/>
              <a:t>18.6 Mechanical Events of Heart </a:t>
            </a:r>
            <a:r>
              <a:rPr lang="en-US" sz="2800" dirty="0"/>
              <a:t>(5 of 5)</a:t>
            </a:r>
          </a:p>
        </p:txBody>
      </p:sp>
      <p:sp>
        <p:nvSpPr>
          <p:cNvPr id="3" name="Content Placeholder 2"/>
          <p:cNvSpPr>
            <a:spLocks noGrp="1"/>
          </p:cNvSpPr>
          <p:nvPr>
            <p:ph idx="1"/>
          </p:nvPr>
        </p:nvSpPr>
        <p:spPr>
          <a:xfrm>
            <a:off x="457200" y="1600200"/>
            <a:ext cx="8077200" cy="3000821"/>
          </a:xfrm>
        </p:spPr>
        <p:txBody>
          <a:bodyPr vert="horz" wrap="square" lIns="0" tIns="0" rIns="0" bIns="0" rtlCol="0">
            <a:spAutoFit/>
          </a:bodyPr>
          <a:lstStyle/>
          <a:p>
            <a:pPr lvl="2"/>
            <a:r>
              <a:rPr lang="en-US" dirty="0"/>
              <a:t>Closure of aortic valve raises aortic pressure as backflow rebounds off closed valve cusps</a:t>
            </a:r>
          </a:p>
          <a:p>
            <a:pPr lvl="3"/>
            <a:r>
              <a:rPr lang="en-US" dirty="0"/>
              <a:t>Referred to as </a:t>
            </a:r>
            <a:r>
              <a:rPr lang="en-US" b="1" dirty="0"/>
              <a:t>dicrotic notch</a:t>
            </a:r>
            <a:endParaRPr lang="en-US" dirty="0"/>
          </a:p>
          <a:p>
            <a:pPr lvl="2"/>
            <a:r>
              <a:rPr lang="en-US" dirty="0"/>
              <a:t>Atria continue to fill during ventricular systole and when atrial pressure exceeds ventricular pressure, </a:t>
            </a:r>
            <a:r>
              <a:rPr lang="en-US" dirty="0">
                <a:sym typeface="Wingdings" charset="0"/>
              </a:rPr>
              <a:t>AV valves open; cycle begins again</a:t>
            </a:r>
          </a:p>
          <a:p>
            <a:pPr lvl="2"/>
            <a:r>
              <a:rPr lang="en-US" dirty="0">
                <a:sym typeface="Wingdings" charset="0"/>
              </a:rPr>
              <a:t>Heart beats around 75 times per minute</a:t>
            </a:r>
          </a:p>
          <a:p>
            <a:pPr lvl="2"/>
            <a:r>
              <a:rPr lang="en-US" dirty="0">
                <a:sym typeface="Wingdings" charset="0"/>
              </a:rPr>
              <a:t>Cardiac cycle lasts about 0.8 seconds</a:t>
            </a:r>
          </a:p>
          <a:p>
            <a:pPr lvl="3"/>
            <a:r>
              <a:rPr lang="en-US" dirty="0">
                <a:sym typeface="Wingdings" charset="0"/>
              </a:rPr>
              <a:t>Atrial systole lasts about 0.1 seconds</a:t>
            </a:r>
          </a:p>
          <a:p>
            <a:pPr lvl="3"/>
            <a:r>
              <a:rPr lang="en-US" dirty="0">
                <a:sym typeface="Wingdings" charset="0"/>
              </a:rPr>
              <a:t>Ventricular systole lasts about 0.3 seconds</a:t>
            </a:r>
          </a:p>
          <a:p>
            <a:pPr lvl="3"/>
            <a:r>
              <a:rPr lang="en-US" b="1" dirty="0">
                <a:sym typeface="Wingdings" charset="0"/>
              </a:rPr>
              <a:t>Quiescent period </a:t>
            </a:r>
            <a:r>
              <a:rPr lang="en-US" dirty="0">
                <a:sym typeface="Wingdings" charset="0"/>
              </a:rPr>
              <a:t>is total heart relaxation that lasts about 0.4 seconds</a:t>
            </a:r>
            <a:endParaRPr lang="en-US" b="1" dirty="0"/>
          </a:p>
        </p:txBody>
      </p:sp>
    </p:spTree>
    <p:extLst>
      <p:ext uri="{BB962C8B-B14F-4D97-AF65-F5344CB8AC3E}">
        <p14:creationId xmlns:p14="http://schemas.microsoft.com/office/powerpoint/2010/main" val="3860941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t>The Cardiac Cycle </a:t>
            </a:r>
            <a:r>
              <a:rPr lang="en-US" sz="2800" dirty="0"/>
              <a:t>(1 of 2)</a:t>
            </a:r>
            <a:endParaRPr lang="en-IN" sz="2800" dirty="0"/>
          </a:p>
        </p:txBody>
      </p:sp>
      <p:pic>
        <p:nvPicPr>
          <p:cNvPr id="14338" name="Picture 2" descr="This figure opens with an explanation that the cardiac cycle consists of the events during one heartbeat. By following pressure changes in an atrium, a ventricle, and a major artery, you can understand when cardiac valves open and close, allowing blood to flow. Recall that blood flows from high to low pressure, but only if valves are open.&#10;&#10;- Section 1 starts with an illustration of a cross section of a heart with leader lines to a monitor showing relationship between structures of the heart and pressure lines seen on graph. Below that illustration is a line graph that shows valve-pressure relationship..&#10;&#10;Pressure and Valve graph:  line graph traces events throughout one heartbeat. The x-axis is labeled time with a forward-pointing arrow but no increments marked. The y-axis is labeled pressure (mm Hg) and is marked in increments of 40 from zero to 120.  Pressure in aorta is shown in green, pressure in left ventricle in blue and pressure in left atrium purple  Graph also indicates the following events:&#10;&#10;Isovolumetric phases:  there are two periods when all four valves are closed and volumes cannot change, called isovolumetric phases (iso = same; metric = measure). &#10;Heart Sounds:  as valves close, the resulting turbulent blood flow creates a sound. &#10;&#10;At zero (the beginning of the graph), the pressure in the left atrium is approximately 10 mm Hg; the pressure in the left ventricle is approximately 8 mm Hg; and the pressure in the aorta is approximately 95 mm Hg. The pressures in the left atrium and left ventricle rise slightly to aorta slopes gradually to about 80 mm Hg. This is the period of diastole.  After this, 4 events are marked on the graph.&#10;&#10;Event 1) Atrioventricular (AV) valves close when the ventricular pressure exceeds the atrial pressure. During the isovolumetric contraction phase, the ventricles are contracting and building up pressure. On the graph, the pressure in the left ventricle rises to match the pressure in the aorta at around 80 mm Hg. The pressure in the left atrium rises slightly to about 20. As valves close, the resulting turbulent blood flow creates a sound. The first heart sound is caused by the AV valves closing.&#10;Event 2) Semilunar (SL) valves open when the ventricular pressure exceeds the aortic pressure. On the graph, pressures in the left ventricle and aorta rise, forming a rounded  peak at approximately 120 mm Hg, and then start to fall. During this time pressure in the left atrium falls to its original value of about 10. Systole (ventricular contraction) occurs between the first and second heart sounds.&#10;Event 3) SL valves close when the ventricular pressure drops below the aortic pressure.  (Blood in the aorta rebounds against the closed valve, causing the pressure to rise briefly at the dicrotic notch.)  During the isovolumetric relaxation phase, the ventricles are relaxing and pressures fall. The second heart sound is caused by the SL valves closing.  On the graph, the pressure in the aorta spikes upward from about 100 mm Hg to about 115. Pressure in the left ventricle falls rapidly from about 100 mm Hg to about 10 mm Hg. Pressure in the left atrium rises slightly from 10 mm Hg to about 13. &#10;Event 4) AV valves open when the ventricular pressure drops below the atrial pressure. On the graph, the pressure in the left ventricle drops to about 4 mm Hg. The pressure in the left atrium also drops, but only to about 7 mm Hg. Both pressures then rise gradually until they reach their original pressures at the beginning of the tracing, approximately 8 in the left ventricle and 10 in the left atrium. Meanwhile, the pressure in the aorta peaks at about 115 mm Hg and then falls steadily to its original value at the beginning of the graph, approximately 95 mm Hg. Diastole (ventricular relaxation) occurs between the second heart sound and the first heart sound of the next cycl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014" y="1371600"/>
            <a:ext cx="3607971" cy="453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FOCUS FIGURE 18.2 </a:t>
            </a:r>
            <a:r>
              <a:rPr lang="en-US" dirty="0"/>
              <a:t>The Cardiac Cycle</a:t>
            </a:r>
          </a:p>
        </p:txBody>
      </p:sp>
    </p:spTree>
    <p:extLst>
      <p:ext uri="{BB962C8B-B14F-4D97-AF65-F5344CB8AC3E}">
        <p14:creationId xmlns:p14="http://schemas.microsoft.com/office/powerpoint/2010/main" val="3496311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t>The Cardiac Cycle </a:t>
            </a:r>
            <a:r>
              <a:rPr lang="en-US" sz="2800" dirty="0"/>
              <a:t>(2 of 2)</a:t>
            </a:r>
            <a:endParaRPr lang="en-IN" sz="2800" dirty="0"/>
          </a:p>
        </p:txBody>
      </p:sp>
      <p:pic>
        <p:nvPicPr>
          <p:cNvPr id="15362" name="Picture 2" descr="- Section 2:  This section of the figure compares the same graph of pressure changes seen in Section 1 with a graph of changes seen in an ECG, as well as a graph of ventricular volume changes seen at times corresponding to phases of the cardiac cycle.  Also shown is diagram of cross section of heart showing flow of blood through chambers corresponding with cardiac cycle.&#10;ECG:  cardiograph compares electrical activity to pressure and volume graphs.&#10;Pressure:  same as seen in Section 1.  Left and right ventricular and aortic pressures are graphed.&#10;Volumes:  Pressure changes cause volume changes (if valves are open). This graph looks at blood volume in a ventricle; y-axis is labeled ventricular volume in milliliters and marked in increments from 50 to 120 ml.&#10;Phase 1:  Ventricular filling phase&#10;Passive subphase:&#10;ECG:  no activity&#10;Pressure:&#10;Aorta:  steady decrease&#10;Left ventricle:  steady increase&#10;Left atrium: steady increase&#10;Ventricular volume:  steady increase from 80 to 120 ml&#10;Atrial contraction subphase:&#10;ECG: P wave (atrial depolarization) precedes atrial contraction&#10;Pressure:  &#10;Aorta: continuing decrease&#10;Left ventricle: jump in pressure due to atrial contraction&#10;Left atrium: jump in pressure due to atrial contraction, followed by decrease due to ejection of blood from atrium&#10;Ventricular volume:  volume is greatest at end of diastole.  Called end diastolic volume (EDV) and is around 120 ml.&#10;Phase 2:  Isovolumetric contraction (all valves closed)&#10;ECG:  QRS complex (ventricular depolarization) precedes ventricular contraction&#10;Pressure:&#10;Aorta:  steady decrease&#10;Left ventricle:  sharp increase from around 20 to 80 mm Hg due to all valves being closed, but ventricular contraction increasing.&#10;Left atrium:  jump in pressure caused by AV valve being closed, but atria still filling&#10;Ventricular volume:  remains constant due to all valves being closed&#10;Phase 3:  Ventricular ejection phase&#10;ECG:  ST segment seen during this time as there is no electrical activity occurring&#10;Pressure:&#10;Aorta:  sharp increase in pressure as SL valves open and blood is ejected from ventricle into aorta, followed by steady decrease as blood moves forward&#10;Left ventricle:  sharp increase caused by continuing contraction, followed by leveling and steady decrease as contraction continues, but blood is being ejected&#10;Left atrium:  slight drop in pressure seen due to decrease in ventricular blood volume pushing on AV valve &#10;Ventricular volume:  sharp decrease in volume as blood is being ejected from ventricle.  The amount of blood ejected is the stroke volume (SV).Phase 4:  Isovolumetric relaxation&#10;ECG:  T wave (ventricular repolarization) precedes ventricular relaxation&#10;Pressure:&#10;Aorta:  Drop in ventricular pressure causes backflow of blood from aorta into ventricle causing SL valves to close leading to a jump in aortic pressure, followed by steady decrease as blood moves forward out of aorta&#10;Left ventricle:  sharp decrease in pressure due to relaxation of cardiac muscle&#10;Left atrium:  slow, steady rise in pressure due to AV valves still being closed, but atria continuing to fill&#10;Ventricular volume:  volume of blood in ventricle is smallest at end of systole and is referred to as the end systolic volume (ESV).&#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35" t="3323" b="6209"/>
          <a:stretch/>
        </p:blipFill>
        <p:spPr bwMode="auto">
          <a:xfrm>
            <a:off x="2514600" y="1341120"/>
            <a:ext cx="3941232" cy="45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FOCUS FIGURE 18.2 </a:t>
            </a:r>
            <a:r>
              <a:rPr lang="en-US" dirty="0"/>
              <a:t>The Cardiac Cycle</a:t>
            </a:r>
          </a:p>
        </p:txBody>
      </p:sp>
    </p:spTree>
    <p:extLst>
      <p:ext uri="{BB962C8B-B14F-4D97-AF65-F5344CB8AC3E}">
        <p14:creationId xmlns:p14="http://schemas.microsoft.com/office/powerpoint/2010/main" val="2718018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a:xfrm>
            <a:off x="457200" y="621146"/>
            <a:ext cx="8229600" cy="626852"/>
          </a:xfrm>
        </p:spPr>
        <p:txBody>
          <a:bodyPr/>
          <a:lstStyle/>
          <a:p>
            <a:r>
              <a:rPr lang="en-US" i="0" u="none" strike="noStrike" dirty="0">
                <a:solidFill>
                  <a:schemeClr val="bg2"/>
                </a:solidFill>
                <a:effectLst/>
              </a:rPr>
              <a:t>IP2: Events of the Cardiac Cycle</a:t>
            </a:r>
            <a:r>
              <a:rPr lang="en-US" dirty="0">
                <a:solidFill>
                  <a:schemeClr val="bg2"/>
                </a:solidFill>
              </a:rPr>
              <a:t> </a:t>
            </a:r>
            <a:endParaRPr lang="en-IN" dirty="0">
              <a:solidFill>
                <a:schemeClr val="bg2"/>
              </a:solidFill>
            </a:endParaRPr>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Animation:</a:t>
            </a:r>
          </a:p>
          <a:p>
            <a:pPr marL="0" indent="0" algn="ctr">
              <a:spcBef>
                <a:spcPts val="0"/>
              </a:spcBef>
              <a:buNone/>
            </a:pPr>
            <a:r>
              <a:rPr lang="en-US" sz="1400" b="1" dirty="0"/>
              <a:t>IP2: Events </a:t>
            </a:r>
            <a:r>
              <a:rPr lang="en-US" sz="1400" b="1" i="0" u="none" strike="noStrike" dirty="0">
                <a:effectLst/>
              </a:rPr>
              <a:t>of the Cardiac Cycle</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secs-ip2-cc-events-cardiac-cycle"/>
              </a:rPr>
              <a:t>https://mediaplayer.pearsoncmg.com/assets/secs-ip2-cc-events-cardiac-cycle</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08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89432"/>
            <a:ext cx="8229600" cy="523220"/>
          </a:xfrm>
        </p:spPr>
        <p:txBody>
          <a:bodyPr>
            <a:spAutoFit/>
          </a:bodyPr>
          <a:lstStyle/>
          <a:p>
            <a:r>
              <a:rPr lang="en-US" dirty="0"/>
              <a:t>Heart Sounds </a:t>
            </a:r>
            <a:r>
              <a:rPr lang="en-US" sz="2800" dirty="0"/>
              <a:t>(1 of 2) </a:t>
            </a:r>
            <a:endParaRPr lang="en-IN" sz="2800" dirty="0"/>
          </a:p>
        </p:txBody>
      </p:sp>
      <p:sp>
        <p:nvSpPr>
          <p:cNvPr id="3" name="Content Placeholder 2"/>
          <p:cNvSpPr>
            <a:spLocks noGrp="1"/>
          </p:cNvSpPr>
          <p:nvPr>
            <p:ph idx="1"/>
          </p:nvPr>
        </p:nvSpPr>
        <p:spPr>
          <a:xfrm>
            <a:off x="457200" y="1600200"/>
            <a:ext cx="8229600" cy="1215717"/>
          </a:xfrm>
        </p:spPr>
        <p:txBody>
          <a:bodyPr>
            <a:spAutoFit/>
          </a:bodyPr>
          <a:lstStyle/>
          <a:p>
            <a:r>
              <a:rPr lang="en-US" dirty="0"/>
              <a:t>Two sounds (lub-dup) associated with closing of heart valves</a:t>
            </a:r>
          </a:p>
          <a:p>
            <a:pPr lvl="1"/>
            <a:r>
              <a:rPr lang="en-US" dirty="0"/>
              <a:t>First sound is closing of AV valves at beginning of ventricular systole</a:t>
            </a:r>
          </a:p>
          <a:p>
            <a:pPr lvl="1"/>
            <a:r>
              <a:rPr lang="en-US" dirty="0"/>
              <a:t>Second sound is closing of SL valves at beginning of ventricular diastole</a:t>
            </a:r>
          </a:p>
          <a:p>
            <a:pPr lvl="1"/>
            <a:r>
              <a:rPr lang="en-US" dirty="0"/>
              <a:t>Pause between lub-dups indicates heart relaxation</a:t>
            </a:r>
          </a:p>
        </p:txBody>
      </p:sp>
    </p:spTree>
    <p:extLst>
      <p:ext uri="{BB962C8B-B14F-4D97-AF65-F5344CB8AC3E}">
        <p14:creationId xmlns:p14="http://schemas.microsoft.com/office/powerpoint/2010/main" val="1296385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89432"/>
            <a:ext cx="8229600" cy="523220"/>
          </a:xfrm>
        </p:spPr>
        <p:txBody>
          <a:bodyPr>
            <a:spAutoFit/>
          </a:bodyPr>
          <a:lstStyle/>
          <a:p>
            <a:r>
              <a:rPr lang="en-US" dirty="0"/>
              <a:t>Heart Sounds </a:t>
            </a:r>
            <a:r>
              <a:rPr lang="en-US" sz="2800" dirty="0"/>
              <a:t>(2 of 2)</a:t>
            </a:r>
            <a:endParaRPr lang="en-IN" sz="2800" dirty="0"/>
          </a:p>
        </p:txBody>
      </p:sp>
      <p:sp>
        <p:nvSpPr>
          <p:cNvPr id="3" name="Content Placeholder 2"/>
          <p:cNvSpPr>
            <a:spLocks noGrp="1"/>
          </p:cNvSpPr>
          <p:nvPr>
            <p:ph idx="1"/>
          </p:nvPr>
        </p:nvSpPr>
        <p:spPr>
          <a:xfrm>
            <a:off x="457200" y="1600200"/>
            <a:ext cx="7924800" cy="1061829"/>
          </a:xfrm>
        </p:spPr>
        <p:txBody>
          <a:bodyPr wrap="square">
            <a:spAutoFit/>
          </a:bodyPr>
          <a:lstStyle/>
          <a:p>
            <a:r>
              <a:rPr lang="en-US" dirty="0"/>
              <a:t>Mitral valve closes slightly before tricuspid, and aortic closes slightly before pulmonary valve</a:t>
            </a:r>
          </a:p>
          <a:p>
            <a:pPr lvl="1"/>
            <a:r>
              <a:rPr lang="en-US" dirty="0"/>
              <a:t>Differences allow auscultation of each valve when stethoscope is placed in four different regions</a:t>
            </a:r>
          </a:p>
        </p:txBody>
      </p:sp>
    </p:spTree>
    <p:extLst>
      <p:ext uri="{BB962C8B-B14F-4D97-AF65-F5344CB8AC3E}">
        <p14:creationId xmlns:p14="http://schemas.microsoft.com/office/powerpoint/2010/main" val="408656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848600" cy="1569660"/>
          </a:xfrm>
        </p:spPr>
        <p:txBody>
          <a:bodyPr wrap="square">
            <a:spAutoFit/>
          </a:bodyPr>
          <a:lstStyle/>
          <a:p>
            <a:r>
              <a:rPr lang="en-US" dirty="0"/>
              <a:t>Areas of the Thoracic Surface Where the Sounds of Individual Valves are Heard Most Clearly</a:t>
            </a:r>
            <a:endParaRPr lang="en-IN" sz="2000" b="0" dirty="0"/>
          </a:p>
        </p:txBody>
      </p:sp>
      <p:pic>
        <p:nvPicPr>
          <p:cNvPr id="5" name="Picture 4" descr="This figure shows a photo of a human torso, frontal view, with a diagram of the heart superimposed. The best location to detect the sound of each heart valve is labeled.&#10;Aortic valve sounds can best be heard in second intercostal space at right sternal margin. &#10;Pulmonary valve sounds can best be heard in second intercostal space at left sternal margin. &#10;Mitral valve sounds are best detected at an area over the heart apex, in the fifth intercostal space, in line with the middle of the clavicle. &#10;Tricuspid valve sounds are typically heard in the right sternal margin of the fifth intercostal space.&#10;"/>
          <p:cNvPicPr>
            <a:picLocks noChangeAspect="1"/>
          </p:cNvPicPr>
          <p:nvPr/>
        </p:nvPicPr>
        <p:blipFill rotWithShape="1">
          <a:blip r:embed="rId2">
            <a:extLst>
              <a:ext uri="{28A0092B-C50C-407E-A947-70E740481C1C}">
                <a14:useLocalDpi xmlns:a14="http://schemas.microsoft.com/office/drawing/2010/main" val="0"/>
              </a:ext>
            </a:extLst>
          </a:blip>
          <a:srcRect b="3391"/>
          <a:stretch/>
        </p:blipFill>
        <p:spPr>
          <a:xfrm>
            <a:off x="2545303" y="1828800"/>
            <a:ext cx="4053393" cy="3733800"/>
          </a:xfrm>
          <a:prstGeom prst="rect">
            <a:avLst/>
          </a:prstGeom>
        </p:spPr>
      </p:pic>
      <p:sp>
        <p:nvSpPr>
          <p:cNvPr id="6" name="Content Placeholder 5"/>
          <p:cNvSpPr>
            <a:spLocks noGrp="1"/>
          </p:cNvSpPr>
          <p:nvPr>
            <p:ph sz="quarter" idx="13"/>
          </p:nvPr>
        </p:nvSpPr>
        <p:spPr>
          <a:xfrm>
            <a:off x="533400" y="5791200"/>
            <a:ext cx="7772400" cy="492443"/>
          </a:xfrm>
        </p:spPr>
        <p:txBody>
          <a:bodyPr/>
          <a:lstStyle/>
          <a:p>
            <a:r>
              <a:rPr lang="en-US" b="1" dirty="0">
                <a:solidFill>
                  <a:srgbClr val="007FA3"/>
                </a:solidFill>
              </a:rPr>
              <a:t>Figure 18.19 </a:t>
            </a:r>
            <a:r>
              <a:rPr lang="en-US" dirty="0"/>
              <a:t>Areas of the thoracic surface where the sounds of individual valves are heard most clearly.</a:t>
            </a:r>
          </a:p>
        </p:txBody>
      </p:sp>
    </p:spTree>
    <p:extLst>
      <p:ext uri="{BB962C8B-B14F-4D97-AF65-F5344CB8AC3E}">
        <p14:creationId xmlns:p14="http://schemas.microsoft.com/office/powerpoint/2010/main" val="532023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altLang="en-US" dirty="0"/>
              <a:t>Clinical – Homeostatic Imbalance 18.6</a:t>
            </a:r>
            <a:endParaRPr lang="en-IN" sz="2000" dirty="0"/>
          </a:p>
        </p:txBody>
      </p:sp>
      <p:sp>
        <p:nvSpPr>
          <p:cNvPr id="3" name="Content Placeholder 2"/>
          <p:cNvSpPr>
            <a:spLocks noGrp="1"/>
          </p:cNvSpPr>
          <p:nvPr>
            <p:ph idx="1"/>
          </p:nvPr>
        </p:nvSpPr>
        <p:spPr>
          <a:xfrm>
            <a:off x="457200" y="1600200"/>
            <a:ext cx="8458200" cy="2223686"/>
          </a:xfrm>
        </p:spPr>
        <p:txBody>
          <a:bodyPr wrap="square">
            <a:spAutoFit/>
          </a:bodyPr>
          <a:lstStyle/>
          <a:p>
            <a:r>
              <a:rPr lang="en-US" b="1" dirty="0"/>
              <a:t>Heart murmurs</a:t>
            </a:r>
            <a:r>
              <a:rPr lang="en-US" dirty="0"/>
              <a:t>: abnormal heart sounds heard when blood hits obstructions </a:t>
            </a:r>
          </a:p>
          <a:p>
            <a:r>
              <a:rPr lang="en-US" dirty="0"/>
              <a:t>Usually indicate valve problems</a:t>
            </a:r>
          </a:p>
          <a:p>
            <a:pPr lvl="1"/>
            <a:r>
              <a:rPr lang="en-US" i="1" dirty="0"/>
              <a:t>Incompetent</a:t>
            </a:r>
            <a:r>
              <a:rPr lang="en-US" dirty="0"/>
              <a:t> (or </a:t>
            </a:r>
            <a:r>
              <a:rPr lang="en-US" i="1" dirty="0"/>
              <a:t>insufficient</a:t>
            </a:r>
            <a:r>
              <a:rPr lang="en-US" dirty="0"/>
              <a:t>) valve: fails to close completely, allowing backflow of blood</a:t>
            </a:r>
          </a:p>
          <a:p>
            <a:pPr lvl="2"/>
            <a:r>
              <a:rPr lang="en-US" dirty="0"/>
              <a:t>Causes swishing sound as blood regurgitates backward from ventricle into atria</a:t>
            </a:r>
          </a:p>
          <a:p>
            <a:pPr lvl="1"/>
            <a:r>
              <a:rPr lang="en-US" i="1" dirty="0"/>
              <a:t>Stenotic</a:t>
            </a:r>
            <a:r>
              <a:rPr lang="en-US" dirty="0"/>
              <a:t> valve: fails to open completely, restricting blood flow through valve</a:t>
            </a:r>
          </a:p>
          <a:p>
            <a:pPr lvl="2"/>
            <a:r>
              <a:rPr lang="en-US" dirty="0"/>
              <a:t>Causes high-pitched sound or clicking as blood is forced through narrow valve</a:t>
            </a:r>
          </a:p>
        </p:txBody>
      </p:sp>
    </p:spTree>
    <p:extLst>
      <p:ext uri="{BB962C8B-B14F-4D97-AF65-F5344CB8AC3E}">
        <p14:creationId xmlns:p14="http://schemas.microsoft.com/office/powerpoint/2010/main" val="2341277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dirty="0"/>
              <a:t>18.7 Regulation of Pumping </a:t>
            </a:r>
            <a:r>
              <a:rPr lang="en-US" sz="2800" dirty="0"/>
              <a:t>(1 of 2)</a:t>
            </a:r>
            <a:endParaRPr lang="en-IN" sz="2800" dirty="0"/>
          </a:p>
        </p:txBody>
      </p:sp>
      <p:sp>
        <p:nvSpPr>
          <p:cNvPr id="3" name="Content Placeholder 2"/>
          <p:cNvSpPr>
            <a:spLocks noGrp="1"/>
          </p:cNvSpPr>
          <p:nvPr>
            <p:ph idx="1"/>
          </p:nvPr>
        </p:nvSpPr>
        <p:spPr>
          <a:xfrm>
            <a:off x="457200" y="1600200"/>
            <a:ext cx="8229600" cy="1654299"/>
          </a:xfrm>
        </p:spPr>
        <p:txBody>
          <a:bodyPr vert="horz" lIns="0" tIns="0" rIns="0" bIns="0" rtlCol="0">
            <a:spAutoFit/>
          </a:bodyPr>
          <a:lstStyle/>
          <a:p>
            <a:pPr marL="439738" indent="-382588"/>
            <a:r>
              <a:rPr lang="en-US" b="1" dirty="0"/>
              <a:t>Cardiac output</a:t>
            </a:r>
            <a:r>
              <a:rPr lang="en-US" dirty="0"/>
              <a:t>: amount of blood pumped out by each ventricle in 1 minute</a:t>
            </a:r>
          </a:p>
          <a:p>
            <a:pPr lvl="1"/>
            <a:r>
              <a:rPr lang="en-US" dirty="0"/>
              <a:t>Equals heart rate (</a:t>
            </a:r>
            <a:r>
              <a:rPr lang="en-US" dirty="0">
                <a:latin typeface="Times New Roman" panose="02020603050405020304" pitchFamily="18" charset="0"/>
                <a:cs typeface="Times New Roman" panose="02020603050405020304" pitchFamily="18" charset="0"/>
              </a:rPr>
              <a:t>HR</a:t>
            </a:r>
            <a:r>
              <a:rPr lang="en-US" dirty="0"/>
              <a:t>) times stroke volume (</a:t>
            </a:r>
            <a:r>
              <a:rPr lang="en-US" dirty="0">
                <a:latin typeface="Times New Roman" panose="02020603050405020304" pitchFamily="18" charset="0"/>
                <a:cs typeface="Times New Roman" panose="02020603050405020304" pitchFamily="18" charset="0"/>
              </a:rPr>
              <a:t>SV</a:t>
            </a:r>
            <a:r>
              <a:rPr lang="en-US" dirty="0"/>
              <a:t>)</a:t>
            </a:r>
          </a:p>
          <a:p>
            <a:pPr lvl="2"/>
            <a:r>
              <a:rPr lang="en-US" b="1" dirty="0"/>
              <a:t>Stroke volume</a:t>
            </a:r>
            <a:r>
              <a:rPr lang="en-US" dirty="0"/>
              <a:t>: volume of blood pumped out by one ventricle with each beat</a:t>
            </a:r>
          </a:p>
          <a:p>
            <a:pPr lvl="3"/>
            <a:r>
              <a:rPr lang="en-US" dirty="0"/>
              <a:t>Correlates with force of contraction </a:t>
            </a:r>
          </a:p>
          <a:p>
            <a:pPr marL="439738" indent="-382588"/>
            <a:r>
              <a:rPr lang="en-US" dirty="0"/>
              <a:t>At rest:</a:t>
            </a:r>
          </a:p>
        </p:txBody>
      </p:sp>
      <p:graphicFrame>
        <p:nvGraphicFramePr>
          <p:cNvPr id="5" name="Object 4" descr="C O (milliliter per minute) = H R (75 beats per minute) times S V (70 milliliters per beat) = 5.25 liters per minute."/>
          <p:cNvGraphicFramePr>
            <a:graphicFrameLocks noChangeAspect="1"/>
          </p:cNvGraphicFramePr>
          <p:nvPr>
            <p:extLst>
              <p:ext uri="{D42A27DB-BD31-4B8C-83A1-F6EECF244321}">
                <p14:modId xmlns:p14="http://schemas.microsoft.com/office/powerpoint/2010/main" val="3359422863"/>
              </p:ext>
            </p:extLst>
          </p:nvPr>
        </p:nvGraphicFramePr>
        <p:xfrm>
          <a:off x="2089150" y="3360738"/>
          <a:ext cx="4965700" cy="584200"/>
        </p:xfrm>
        <a:graphic>
          <a:graphicData uri="http://schemas.openxmlformats.org/presentationml/2006/ole">
            <mc:AlternateContent xmlns:mc="http://schemas.openxmlformats.org/markup-compatibility/2006">
              <mc:Choice xmlns:v="urn:schemas-microsoft-com:vml" Requires="v">
                <p:oleObj spid="_x0000_s1026" name="Equation" r:id="rId4" imgW="4965480" imgH="583920" progId="Equation.DSMT4">
                  <p:embed/>
                </p:oleObj>
              </mc:Choice>
              <mc:Fallback>
                <p:oleObj name="Equation" r:id="rId4" imgW="4965480" imgH="583920" progId="Equation.DSMT4">
                  <p:embed/>
                  <p:pic>
                    <p:nvPicPr>
                      <p:cNvPr id="0" name=""/>
                      <p:cNvPicPr/>
                      <p:nvPr/>
                    </p:nvPicPr>
                    <p:blipFill>
                      <a:blip r:embed="rId5"/>
                      <a:stretch>
                        <a:fillRect/>
                      </a:stretch>
                    </p:blipFill>
                    <p:spPr>
                      <a:xfrm>
                        <a:off x="2089150" y="3360738"/>
                        <a:ext cx="4965700" cy="584200"/>
                      </a:xfrm>
                      <a:prstGeom prst="rect">
                        <a:avLst/>
                      </a:prstGeom>
                    </p:spPr>
                  </p:pic>
                </p:oleObj>
              </mc:Fallback>
            </mc:AlternateContent>
          </a:graphicData>
        </a:graphic>
      </p:graphicFrame>
    </p:spTree>
    <p:extLst>
      <p:ext uri="{BB962C8B-B14F-4D97-AF65-F5344CB8AC3E}">
        <p14:creationId xmlns:p14="http://schemas.microsoft.com/office/powerpoint/2010/main" val="41942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5372"/>
            <a:ext cx="7848600" cy="1097280"/>
          </a:xfrm>
        </p:spPr>
        <p:txBody>
          <a:bodyPr wrap="square">
            <a:spAutoFit/>
          </a:bodyPr>
          <a:lstStyle/>
          <a:p>
            <a:r>
              <a:rPr lang="en-IN" dirty="0"/>
              <a:t>Pacemaker and Action Potentials of Typical Cardiac Pacemaker Cells</a:t>
            </a:r>
            <a:r>
              <a:rPr lang="en-US" sz="3600" dirty="0"/>
              <a:t> </a:t>
            </a:r>
            <a:r>
              <a:rPr lang="en-US" sz="2800" dirty="0"/>
              <a:t>(1 of 3)</a:t>
            </a:r>
            <a:endParaRPr lang="en-IN" sz="2800" dirty="0"/>
          </a:p>
        </p:txBody>
      </p:sp>
      <p:pic>
        <p:nvPicPr>
          <p:cNvPr id="2050" name="Picture 2" descr="This figure depicts pacemaker and action potentials in three phases: pacemaker potential, depolarization, and repolarization. The vertical axis of the graph shows membrane potential in millivolts from -70 to +10, and the horizontal axis shows time in milliseconds.&#10; - Step (1) Pacemaker potential: This slow depolarization is due to both opening of Na+    channels and closing of K+ channels. The graph shows the membrane potential     beginning at approximately -58 mV, dipping quickly to -60 mV, and then rising at a 45°   angle toward threshold to become more positive. Membrane potential is never a flat    line as there is no resting phas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16" y="1916542"/>
            <a:ext cx="7933263" cy="302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18.12 </a:t>
            </a:r>
            <a:r>
              <a:rPr lang="en-US" dirty="0"/>
              <a:t>Pacemaker and action potentials of typical cardiac pacemaker cells.</a:t>
            </a:r>
          </a:p>
        </p:txBody>
      </p:sp>
    </p:spTree>
    <p:extLst>
      <p:ext uri="{BB962C8B-B14F-4D97-AF65-F5344CB8AC3E}">
        <p14:creationId xmlns:p14="http://schemas.microsoft.com/office/powerpoint/2010/main" val="31861239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dirty="0"/>
              <a:t>18.7 Regulation of Pumping </a:t>
            </a:r>
            <a:r>
              <a:rPr lang="en-US" sz="2800" dirty="0"/>
              <a:t>(2 of 2)</a:t>
            </a:r>
            <a:endParaRPr lang="en-IN" sz="2800" dirty="0"/>
          </a:p>
        </p:txBody>
      </p:sp>
      <p:sp>
        <p:nvSpPr>
          <p:cNvPr id="3" name="Content Placeholder 2"/>
          <p:cNvSpPr>
            <a:spLocks noGrp="1"/>
          </p:cNvSpPr>
          <p:nvPr>
            <p:ph idx="1"/>
          </p:nvPr>
        </p:nvSpPr>
        <p:spPr>
          <a:xfrm>
            <a:off x="457200" y="1600200"/>
            <a:ext cx="8229600" cy="2108269"/>
          </a:xfrm>
        </p:spPr>
        <p:txBody>
          <a:bodyPr vert="horz" lIns="0" tIns="0" rIns="0" bIns="0" rtlCol="0">
            <a:spAutoFit/>
          </a:bodyPr>
          <a:lstStyle/>
          <a:p>
            <a:pPr>
              <a:spcBef>
                <a:spcPts val="500"/>
              </a:spcBef>
            </a:pPr>
            <a:r>
              <a:rPr lang="en-US" dirty="0"/>
              <a:t>Maximal </a:t>
            </a:r>
            <a:r>
              <a:rPr lang="en-US" i="0" dirty="0">
                <a:latin typeface="Times New Roman" panose="02020603050405020304" pitchFamily="18" charset="0"/>
                <a:cs typeface="Times New Roman" panose="02020603050405020304" pitchFamily="18" charset="0"/>
              </a:rPr>
              <a:t>CO</a:t>
            </a:r>
            <a:r>
              <a:rPr lang="en-US" dirty="0"/>
              <a:t> is 4–5 times resting </a:t>
            </a:r>
            <a:r>
              <a:rPr lang="en-US" i="0" dirty="0">
                <a:latin typeface="Times New Roman" panose="02020603050405020304" pitchFamily="18" charset="0"/>
                <a:cs typeface="Times New Roman" panose="02020603050405020304" pitchFamily="18" charset="0"/>
              </a:rPr>
              <a:t>CO</a:t>
            </a:r>
            <a:r>
              <a:rPr lang="en-US" dirty="0"/>
              <a:t> in nonathletic people (20–25 L/min)</a:t>
            </a:r>
          </a:p>
          <a:p>
            <a:pPr>
              <a:spcBef>
                <a:spcPts val="500"/>
              </a:spcBef>
            </a:pPr>
            <a:r>
              <a:rPr lang="en-US" dirty="0"/>
              <a:t>Maximal </a:t>
            </a:r>
            <a:r>
              <a:rPr lang="en-US" i="0" dirty="0">
                <a:latin typeface="Times New Roman" panose="02020603050405020304" pitchFamily="18" charset="0"/>
                <a:cs typeface="Times New Roman" panose="02020603050405020304" pitchFamily="18" charset="0"/>
              </a:rPr>
              <a:t>CO</a:t>
            </a:r>
            <a:r>
              <a:rPr lang="en-US" dirty="0"/>
              <a:t> may reach 35 L/min in trained athletes</a:t>
            </a:r>
          </a:p>
          <a:p>
            <a:pPr>
              <a:spcBef>
                <a:spcPts val="500"/>
              </a:spcBef>
            </a:pPr>
            <a:r>
              <a:rPr lang="en-US" b="1" dirty="0"/>
              <a:t>Cardiac reserve</a:t>
            </a:r>
            <a:r>
              <a:rPr lang="en-US" dirty="0"/>
              <a:t>: difference between resting and maximal </a:t>
            </a:r>
            <a:r>
              <a:rPr lang="en-US" i="0" dirty="0">
                <a:latin typeface="Times New Roman" panose="02020603050405020304" pitchFamily="18" charset="0"/>
                <a:cs typeface="Times New Roman" panose="02020603050405020304" pitchFamily="18" charset="0"/>
              </a:rPr>
              <a:t>CO</a:t>
            </a:r>
            <a:endParaRPr lang="en-US" dirty="0">
              <a:latin typeface="Times New Roman" panose="02020603050405020304" pitchFamily="18" charset="0"/>
              <a:cs typeface="Times New Roman" panose="02020603050405020304" pitchFamily="18" charset="0"/>
            </a:endParaRPr>
          </a:p>
          <a:p>
            <a:pPr>
              <a:spcBef>
                <a:spcPts val="500"/>
              </a:spcBef>
            </a:pPr>
            <a:r>
              <a:rPr lang="en-US" i="0" dirty="0">
                <a:latin typeface="Times New Roman" panose="02020603050405020304" pitchFamily="18" charset="0"/>
                <a:cs typeface="Times New Roman" panose="02020603050405020304" pitchFamily="18" charset="0"/>
              </a:rPr>
              <a:t>CO</a:t>
            </a:r>
            <a:r>
              <a:rPr lang="en-US" dirty="0"/>
              <a:t> changes (increases/decreases) if either or both SV or HR is changed</a:t>
            </a:r>
          </a:p>
          <a:p>
            <a:pPr>
              <a:spcBef>
                <a:spcPts val="500"/>
              </a:spcBef>
            </a:pPr>
            <a:r>
              <a:rPr lang="en-US" i="0" dirty="0">
                <a:latin typeface="Times New Roman" panose="02020603050405020304" pitchFamily="18" charset="0"/>
                <a:cs typeface="Times New Roman" panose="02020603050405020304" pitchFamily="18" charset="0"/>
              </a:rPr>
              <a:t>CO</a:t>
            </a:r>
            <a:r>
              <a:rPr lang="en-US" dirty="0"/>
              <a:t> is affected by factors leading to:</a:t>
            </a:r>
          </a:p>
          <a:p>
            <a:pPr lvl="1">
              <a:spcBef>
                <a:spcPts val="500"/>
              </a:spcBef>
            </a:pPr>
            <a:r>
              <a:rPr lang="en-US" b="1" dirty="0"/>
              <a:t>Regulation of stroke volume</a:t>
            </a:r>
          </a:p>
          <a:p>
            <a:pPr lvl="1">
              <a:spcBef>
                <a:spcPts val="500"/>
              </a:spcBef>
            </a:pPr>
            <a:r>
              <a:rPr lang="en-US" b="1" dirty="0"/>
              <a:t>Regulation of heart rates</a:t>
            </a:r>
          </a:p>
        </p:txBody>
      </p:sp>
    </p:spTree>
    <p:extLst>
      <p:ext uri="{BB962C8B-B14F-4D97-AF65-F5344CB8AC3E}">
        <p14:creationId xmlns:p14="http://schemas.microsoft.com/office/powerpoint/2010/main" val="3021216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a:xfrm>
            <a:off x="457200" y="621146"/>
            <a:ext cx="8229600" cy="626852"/>
          </a:xfrm>
        </p:spPr>
        <p:txBody>
          <a:bodyPr/>
          <a:lstStyle/>
          <a:p>
            <a:r>
              <a:rPr lang="en-IN" i="0" u="none" strike="noStrike" dirty="0">
                <a:solidFill>
                  <a:schemeClr val="bg2"/>
                </a:solidFill>
                <a:effectLst/>
              </a:rPr>
              <a:t>IP2: Cardiac Output</a:t>
            </a:r>
            <a:r>
              <a:rPr lang="en-IN" dirty="0">
                <a:solidFill>
                  <a:schemeClr val="bg2"/>
                </a:solidFill>
              </a:rPr>
              <a:t> </a:t>
            </a:r>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858000" cy="1066800"/>
          </a:xfrm>
        </p:spPr>
        <p:txBody>
          <a:bodyPr/>
          <a:lstStyle/>
          <a:p>
            <a:pPr marL="0" indent="0" algn="ctr">
              <a:spcBef>
                <a:spcPts val="0"/>
              </a:spcBef>
              <a:buNone/>
            </a:pPr>
            <a:r>
              <a:rPr lang="en-IN" sz="1400" b="1" dirty="0"/>
              <a:t>Click here to view ADA compliant Animation:</a:t>
            </a:r>
          </a:p>
          <a:p>
            <a:pPr marL="0" indent="0" algn="ctr">
              <a:spcBef>
                <a:spcPts val="0"/>
              </a:spcBef>
              <a:buNone/>
            </a:pPr>
            <a:r>
              <a:rPr lang="en-IN" sz="1400" b="1" dirty="0"/>
              <a:t>IP2: Cardiac </a:t>
            </a:r>
            <a:r>
              <a:rPr lang="en-IN" sz="1400" b="1" i="0" u="none" strike="noStrike" dirty="0">
                <a:effectLst/>
              </a:rPr>
              <a:t>Output</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_video.true/lc9qVhJHpL19jNH1pOaWb3HaTlPH7H29"/>
              </a:rPr>
              <a:t>https://mediaplayer.pearsoncmg.com/assets/_video.true/lc9qVhJHpL19jNH1pOaWb3HaTlPH7H29</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92748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p:txBody>
          <a:bodyPr>
            <a:spAutoFit/>
          </a:bodyPr>
          <a:lstStyle/>
          <a:p>
            <a:r>
              <a:rPr lang="en-US" dirty="0"/>
              <a:t>Factors Involved in Determining Cardiac Output </a:t>
            </a:r>
            <a:r>
              <a:rPr lang="en-US" sz="2800" dirty="0"/>
              <a:t>(1 of 2)</a:t>
            </a:r>
          </a:p>
        </p:txBody>
      </p:sp>
      <p:pic>
        <p:nvPicPr>
          <p:cNvPr id="6" name="Picture 2" descr="This figure is a flowchart that summarizes the 4 major factors involved in determining cardiac output.&#10;Factor (1):  Exercise affects cardiac output by increasing sympathetic activity and increasing skeletal muscle and respiratory pumps. (This is discussed further in chapter 19, The Cardiovascular System: Blood Vessels). &#10;Factor (2):  Increased ventricular filling time (due to a lowered heart rate) also affects cardiac output. Both exercise and increased ventricular filling time raise venous return, which increases end diastolic volume (EDV, preload). These events increase stroke volume (SV).&#10;Factor (3):  Blood-borne epinephrine, thyroxine, and excess Ca2+ affect cardiac output by increasing contractility, which raises the end systolic volume (ESV), thus increasing stroke volume.&#10;Factor (4):  Changes in autonomic CNS output in response to exercise, fright, anxiety, or falling blood pressure. CNS output increases sympathetic activity and lowers parasympathetic activity, which ultimately increases the heart rate (HR). Rising sympathetic activity also promotes contractility, lowering the end systolic volume and increasing stroke volume.&#10;&#10;Increased stroke volume (SV) and increased heart rate (HR) raise the cardiac output (CO). The equation expressing this relationship is CO = SV x HR.&#10;"/>
          <p:cNvPicPr>
            <a:picLocks noChangeAspect="1" noChangeArrowheads="1"/>
          </p:cNvPicPr>
          <p:nvPr/>
        </p:nvPicPr>
        <p:blipFill rotWithShape="1">
          <a:blip r:embed="rId3">
            <a:extLst>
              <a:ext uri="{28A0092B-C50C-407E-A947-70E740481C1C}">
                <a14:useLocalDpi xmlns:a14="http://schemas.microsoft.com/office/drawing/2010/main" val="0"/>
              </a:ext>
            </a:extLst>
          </a:blip>
          <a:srcRect b="4403"/>
          <a:stretch/>
        </p:blipFill>
        <p:spPr bwMode="auto">
          <a:xfrm>
            <a:off x="826304" y="1826669"/>
            <a:ext cx="7485755" cy="3354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rPr>
              <a:t>Figure 18.20 </a:t>
            </a:r>
            <a:r>
              <a:rPr lang="en-US" dirty="0"/>
              <a:t>Factors involved in determining cardiac output.</a:t>
            </a:r>
          </a:p>
        </p:txBody>
      </p:sp>
    </p:spTree>
    <p:extLst>
      <p:ext uri="{BB962C8B-B14F-4D97-AF65-F5344CB8AC3E}">
        <p14:creationId xmlns:p14="http://schemas.microsoft.com/office/powerpoint/2010/main" val="3950599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89432"/>
            <a:ext cx="8229600" cy="523220"/>
          </a:xfrm>
        </p:spPr>
        <p:txBody>
          <a:bodyPr>
            <a:spAutoFit/>
          </a:bodyPr>
          <a:lstStyle/>
          <a:p>
            <a:r>
              <a:rPr lang="en-US" dirty="0"/>
              <a:t>Regulation of Stroke Volume </a:t>
            </a:r>
            <a:r>
              <a:rPr lang="en-US" sz="2800" dirty="0"/>
              <a:t>(1 of 5)</a:t>
            </a:r>
            <a:endParaRPr lang="en-IN" sz="2800" dirty="0"/>
          </a:p>
        </p:txBody>
      </p:sp>
      <p:sp>
        <p:nvSpPr>
          <p:cNvPr id="3" name="Content Placeholder 2"/>
          <p:cNvSpPr>
            <a:spLocks noGrp="1"/>
          </p:cNvSpPr>
          <p:nvPr>
            <p:ph idx="1"/>
          </p:nvPr>
        </p:nvSpPr>
        <p:spPr>
          <a:xfrm>
            <a:off x="457200" y="1600200"/>
            <a:ext cx="8229600" cy="2870016"/>
          </a:xfrm>
        </p:spPr>
        <p:txBody>
          <a:bodyPr>
            <a:spAutoFit/>
          </a:bodyPr>
          <a:lstStyle/>
          <a:p>
            <a:r>
              <a:rPr lang="en-US" dirty="0"/>
              <a:t>Mathematically: SV </a:t>
            </a:r>
            <a:r>
              <a:rPr lang="en-US" dirty="0">
                <a:latin typeface="Symbol" charset="2"/>
                <a:cs typeface="Symbol" charset="2"/>
              </a:rPr>
              <a:t>=</a:t>
            </a:r>
            <a:r>
              <a:rPr lang="en-US" dirty="0"/>
              <a:t> EDV </a:t>
            </a:r>
            <a:r>
              <a:rPr lang="en-US" dirty="0">
                <a:latin typeface="Symbol" charset="2"/>
                <a:cs typeface="Symbol" charset="2"/>
                <a:sym typeface="Symbol" panose="05050102010706020507" pitchFamily="18" charset="2"/>
              </a:rPr>
              <a:t></a:t>
            </a:r>
            <a:r>
              <a:rPr lang="en-US" dirty="0"/>
              <a:t> ESV</a:t>
            </a:r>
          </a:p>
          <a:p>
            <a:pPr lvl="1"/>
            <a:r>
              <a:rPr lang="en-US" dirty="0"/>
              <a:t>EDV is affected by length of ventricular diastole and venous pressure (</a:t>
            </a:r>
            <a:r>
              <a:rPr lang="en-US" dirty="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120 </a:t>
            </a:r>
            <a:r>
              <a:rPr lang="en-US" dirty="0"/>
              <a:t>ml/beat)</a:t>
            </a:r>
          </a:p>
          <a:p>
            <a:pPr lvl="1"/>
            <a:r>
              <a:rPr lang="en-US" dirty="0"/>
              <a:t>ESV is affected by arterial BP and force of ventricular contraction (</a:t>
            </a:r>
            <a:r>
              <a:rPr lang="en-US" dirty="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50</a:t>
            </a:r>
            <a:r>
              <a:rPr lang="en-US" dirty="0"/>
              <a:t> ml/beat)</a:t>
            </a:r>
          </a:p>
          <a:p>
            <a:pPr lvl="1"/>
            <a:r>
              <a:rPr lang="en-US" dirty="0"/>
              <a:t>Normal SV </a:t>
            </a:r>
            <a:r>
              <a:rPr lang="en-US" dirty="0">
                <a:latin typeface="Symbol" charset="2"/>
                <a:cs typeface="Symbol" charset="2"/>
              </a:rPr>
              <a:t>=</a:t>
            </a:r>
            <a:r>
              <a:rPr lang="en-US" dirty="0"/>
              <a:t> 120 ml </a:t>
            </a:r>
            <a:r>
              <a:rPr lang="en-US" dirty="0">
                <a:latin typeface="Symbol" charset="2"/>
                <a:cs typeface="Symbol" charset="2"/>
                <a:sym typeface="Symbol" panose="05050102010706020507" pitchFamily="18" charset="2"/>
              </a:rPr>
              <a:t></a:t>
            </a:r>
            <a:r>
              <a:rPr lang="en-US" dirty="0"/>
              <a:t> 50 ml </a:t>
            </a:r>
            <a:r>
              <a:rPr lang="en-US" dirty="0">
                <a:latin typeface="Symbol" charset="2"/>
                <a:cs typeface="Symbol" charset="2"/>
              </a:rPr>
              <a:t>=</a:t>
            </a:r>
            <a:r>
              <a:rPr lang="en-US" dirty="0"/>
              <a:t> 70 ml/beat</a:t>
            </a:r>
          </a:p>
          <a:p>
            <a:r>
              <a:rPr lang="en-US" dirty="0"/>
              <a:t>Three main factors that affect SV:</a:t>
            </a:r>
          </a:p>
          <a:p>
            <a:pPr lvl="1"/>
            <a:r>
              <a:rPr lang="en-US" b="1" dirty="0"/>
              <a:t>Preload</a:t>
            </a:r>
          </a:p>
          <a:p>
            <a:pPr lvl="1"/>
            <a:r>
              <a:rPr lang="en-US" b="1" dirty="0"/>
              <a:t>Contractility</a:t>
            </a:r>
          </a:p>
          <a:p>
            <a:pPr lvl="1"/>
            <a:r>
              <a:rPr lang="en-US" b="1" dirty="0"/>
              <a:t>Afterload</a:t>
            </a:r>
          </a:p>
        </p:txBody>
      </p:sp>
    </p:spTree>
    <p:extLst>
      <p:ext uri="{BB962C8B-B14F-4D97-AF65-F5344CB8AC3E}">
        <p14:creationId xmlns:p14="http://schemas.microsoft.com/office/powerpoint/2010/main" val="1733262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89432"/>
            <a:ext cx="8229600" cy="523220"/>
          </a:xfrm>
        </p:spPr>
        <p:txBody>
          <a:bodyPr>
            <a:spAutoFit/>
          </a:bodyPr>
          <a:lstStyle/>
          <a:p>
            <a:r>
              <a:rPr lang="en-US" dirty="0"/>
              <a:t>Regulation of Stroke Volume </a:t>
            </a:r>
            <a:r>
              <a:rPr lang="en-US" sz="2800" dirty="0"/>
              <a:t>(2 of 5)</a:t>
            </a:r>
            <a:endParaRPr lang="en-IN" sz="2800" dirty="0"/>
          </a:p>
        </p:txBody>
      </p:sp>
      <p:sp>
        <p:nvSpPr>
          <p:cNvPr id="3" name="Content Placeholder 2"/>
          <p:cNvSpPr>
            <a:spLocks noGrp="1"/>
          </p:cNvSpPr>
          <p:nvPr>
            <p:ph idx="1"/>
          </p:nvPr>
        </p:nvSpPr>
        <p:spPr>
          <a:xfrm>
            <a:off x="457200" y="1600200"/>
            <a:ext cx="7848600" cy="3000821"/>
          </a:xfrm>
        </p:spPr>
        <p:txBody>
          <a:bodyPr wrap="square">
            <a:spAutoFit/>
          </a:bodyPr>
          <a:lstStyle/>
          <a:p>
            <a:r>
              <a:rPr lang="en-US" b="1" dirty="0"/>
              <a:t>Preload: degree of stretch of heart muscle</a:t>
            </a:r>
            <a:endParaRPr lang="en-US" dirty="0"/>
          </a:p>
          <a:p>
            <a:pPr lvl="1"/>
            <a:r>
              <a:rPr lang="en-US" b="1" dirty="0"/>
              <a:t>Preload</a:t>
            </a:r>
            <a:r>
              <a:rPr lang="en-US" dirty="0"/>
              <a:t>: degree to which cardiac muscle cells are stretched just before they contract</a:t>
            </a:r>
          </a:p>
          <a:p>
            <a:pPr lvl="2"/>
            <a:r>
              <a:rPr lang="en-US" dirty="0"/>
              <a:t>Changes in preload cause changes in SV</a:t>
            </a:r>
          </a:p>
          <a:p>
            <a:pPr lvl="3"/>
            <a:r>
              <a:rPr lang="en-US" dirty="0"/>
              <a:t>Affects EDV</a:t>
            </a:r>
          </a:p>
          <a:p>
            <a:pPr lvl="3"/>
            <a:r>
              <a:rPr lang="en-US" dirty="0"/>
              <a:t>Relationship between preload and SV called </a:t>
            </a:r>
            <a:r>
              <a:rPr lang="en-US" b="1" dirty="0"/>
              <a:t>Frank-Starling law of </a:t>
            </a:r>
          </a:p>
          <a:p>
            <a:pPr marL="1371600" lvl="3" indent="0">
              <a:buNone/>
            </a:pPr>
            <a:r>
              <a:rPr lang="en-US" b="1" dirty="0"/>
              <a:t>    the heart</a:t>
            </a:r>
          </a:p>
          <a:p>
            <a:pPr lvl="1"/>
            <a:r>
              <a:rPr lang="en-US" dirty="0"/>
              <a:t>Cardiac muscle exhibits a length-tension relationship</a:t>
            </a:r>
          </a:p>
          <a:p>
            <a:pPr lvl="2"/>
            <a:r>
              <a:rPr lang="en-US" dirty="0"/>
              <a:t>At rest, cardiac muscle cells are shorter than optimal length; leads to dramatic increase in contractile force</a:t>
            </a:r>
          </a:p>
        </p:txBody>
      </p:sp>
    </p:spTree>
    <p:extLst>
      <p:ext uri="{BB962C8B-B14F-4D97-AF65-F5344CB8AC3E}">
        <p14:creationId xmlns:p14="http://schemas.microsoft.com/office/powerpoint/2010/main" val="769832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89432"/>
            <a:ext cx="8229600" cy="523220"/>
          </a:xfrm>
        </p:spPr>
        <p:txBody>
          <a:bodyPr>
            <a:spAutoFit/>
          </a:bodyPr>
          <a:lstStyle/>
          <a:p>
            <a:r>
              <a:rPr lang="en-US" dirty="0"/>
              <a:t>Regulation of Stroke Volume </a:t>
            </a:r>
            <a:r>
              <a:rPr lang="en-US" sz="2800" dirty="0"/>
              <a:t>(3 of 5)</a:t>
            </a:r>
            <a:endParaRPr lang="en-IN" sz="2800" dirty="0"/>
          </a:p>
        </p:txBody>
      </p:sp>
      <p:sp>
        <p:nvSpPr>
          <p:cNvPr id="3" name="Content Placeholder 2"/>
          <p:cNvSpPr>
            <a:spLocks noGrp="1"/>
          </p:cNvSpPr>
          <p:nvPr>
            <p:ph idx="1"/>
          </p:nvPr>
        </p:nvSpPr>
        <p:spPr>
          <a:xfrm>
            <a:off x="457200" y="1600200"/>
            <a:ext cx="7848600" cy="1708160"/>
          </a:xfrm>
        </p:spPr>
        <p:txBody>
          <a:bodyPr wrap="square">
            <a:spAutoFit/>
          </a:bodyPr>
          <a:lstStyle/>
          <a:p>
            <a:r>
              <a:rPr lang="en-US" b="1" dirty="0"/>
              <a:t>Preload  (cont.)</a:t>
            </a:r>
            <a:endParaRPr lang="en-US" dirty="0"/>
          </a:p>
          <a:p>
            <a:pPr lvl="1"/>
            <a:r>
              <a:rPr lang="en-US" dirty="0"/>
              <a:t>Most important factor in preload stretching of cardiac muscle is </a:t>
            </a:r>
            <a:r>
              <a:rPr lang="en-US" b="1" dirty="0"/>
              <a:t>venous return</a:t>
            </a:r>
            <a:r>
              <a:rPr lang="en-US" dirty="0"/>
              <a:t>—amount of blood returning to heart</a:t>
            </a:r>
          </a:p>
          <a:p>
            <a:pPr lvl="2"/>
            <a:r>
              <a:rPr lang="en-US" dirty="0"/>
              <a:t>Slow heartbeat and exercise increase venous return </a:t>
            </a:r>
          </a:p>
          <a:p>
            <a:pPr lvl="2"/>
            <a:r>
              <a:rPr lang="en-US" dirty="0"/>
              <a:t>Increased venous return distends (stretches) ventricles and increases contraction force</a:t>
            </a:r>
          </a:p>
        </p:txBody>
      </p:sp>
      <p:grpSp>
        <p:nvGrpSpPr>
          <p:cNvPr id="17" name="Group 11" descr="Increased venous return leads to the Frank-Starling Law. The Frank-Starling Law states increased E D V leads to increased S V leads to increased C O."/>
          <p:cNvGrpSpPr>
            <a:grpSpLocks/>
          </p:cNvGrpSpPr>
          <p:nvPr/>
        </p:nvGrpSpPr>
        <p:grpSpPr bwMode="auto">
          <a:xfrm>
            <a:off x="2164083" y="3686815"/>
            <a:ext cx="6248400" cy="1091093"/>
            <a:chOff x="1295400" y="3886200"/>
            <a:chExt cx="6248400" cy="1091306"/>
          </a:xfrm>
        </p:grpSpPr>
        <p:grpSp>
          <p:nvGrpSpPr>
            <p:cNvPr id="18" name="Group 11"/>
            <p:cNvGrpSpPr>
              <a:grpSpLocks/>
            </p:cNvGrpSpPr>
            <p:nvPr/>
          </p:nvGrpSpPr>
          <p:grpSpPr bwMode="auto">
            <a:xfrm>
              <a:off x="1295400" y="3886200"/>
              <a:ext cx="3870960" cy="1091306"/>
              <a:chOff x="1752600" y="2971800"/>
              <a:chExt cx="3870960" cy="1091306"/>
            </a:xfrm>
          </p:grpSpPr>
          <p:sp>
            <p:nvSpPr>
              <p:cNvPr id="20" name="Up Arrow 14"/>
              <p:cNvSpPr>
                <a:spLocks noChangeArrowheads="1"/>
              </p:cNvSpPr>
              <p:nvPr/>
            </p:nvSpPr>
            <p:spPr bwMode="auto">
              <a:xfrm>
                <a:off x="5471160" y="2971800"/>
                <a:ext cx="152400" cy="533400"/>
              </a:xfrm>
              <a:prstGeom prst="upArrow">
                <a:avLst>
                  <a:gd name="adj1" fmla="val 50000"/>
                  <a:gd name="adj2" fmla="val 50005"/>
                </a:avLst>
              </a:prstGeom>
              <a:solidFill>
                <a:schemeClr val="accent2">
                  <a:lumMod val="20000"/>
                  <a:lumOff val="80000"/>
                </a:schemeClr>
              </a:solidFill>
              <a:ln w="9525">
                <a:solidFill>
                  <a:schemeClr val="tx1"/>
                </a:solidFill>
                <a:round/>
                <a:headEnd/>
                <a:tailEnd/>
              </a:ln>
            </p:spPr>
            <p:txBody>
              <a:bodyPr/>
              <a:lstStyle/>
              <a:p>
                <a:endParaRPr lang="en-US" sz="1600"/>
              </a:p>
            </p:txBody>
          </p:sp>
          <p:sp>
            <p:nvSpPr>
              <p:cNvPr id="21" name="Up Arrow 15"/>
              <p:cNvSpPr>
                <a:spLocks noChangeArrowheads="1"/>
              </p:cNvSpPr>
              <p:nvPr/>
            </p:nvSpPr>
            <p:spPr bwMode="auto">
              <a:xfrm>
                <a:off x="4594860" y="2971800"/>
                <a:ext cx="152400" cy="533400"/>
              </a:xfrm>
              <a:prstGeom prst="upArrow">
                <a:avLst>
                  <a:gd name="adj1" fmla="val 50000"/>
                  <a:gd name="adj2" fmla="val 50005"/>
                </a:avLst>
              </a:prstGeom>
              <a:solidFill>
                <a:schemeClr val="accent2">
                  <a:lumMod val="20000"/>
                  <a:lumOff val="80000"/>
                </a:schemeClr>
              </a:solidFill>
              <a:ln w="9525">
                <a:solidFill>
                  <a:schemeClr val="tx1"/>
                </a:solidFill>
                <a:round/>
                <a:headEnd/>
                <a:tailEnd/>
              </a:ln>
            </p:spPr>
            <p:txBody>
              <a:bodyPr/>
              <a:lstStyle/>
              <a:p>
                <a:endParaRPr lang="en-US" sz="1600"/>
              </a:p>
            </p:txBody>
          </p:sp>
          <p:sp>
            <p:nvSpPr>
              <p:cNvPr id="22" name="Up Arrow 16"/>
              <p:cNvSpPr>
                <a:spLocks noChangeArrowheads="1"/>
              </p:cNvSpPr>
              <p:nvPr/>
            </p:nvSpPr>
            <p:spPr bwMode="auto">
              <a:xfrm>
                <a:off x="3581400" y="2971800"/>
                <a:ext cx="152400" cy="533400"/>
              </a:xfrm>
              <a:prstGeom prst="upArrow">
                <a:avLst>
                  <a:gd name="adj1" fmla="val 50000"/>
                  <a:gd name="adj2" fmla="val 50005"/>
                </a:avLst>
              </a:prstGeom>
              <a:solidFill>
                <a:schemeClr val="accent2">
                  <a:lumMod val="20000"/>
                  <a:lumOff val="80000"/>
                </a:schemeClr>
              </a:solidFill>
              <a:ln w="9525">
                <a:solidFill>
                  <a:schemeClr val="tx1"/>
                </a:solidFill>
                <a:round/>
                <a:headEnd/>
                <a:tailEnd/>
              </a:ln>
            </p:spPr>
            <p:txBody>
              <a:bodyPr/>
              <a:lstStyle/>
              <a:p>
                <a:endParaRPr lang="en-US" sz="1600"/>
              </a:p>
            </p:txBody>
          </p:sp>
          <p:sp>
            <p:nvSpPr>
              <p:cNvPr id="23" name="Up Arrow 17"/>
              <p:cNvSpPr>
                <a:spLocks noChangeArrowheads="1"/>
              </p:cNvSpPr>
              <p:nvPr/>
            </p:nvSpPr>
            <p:spPr bwMode="auto">
              <a:xfrm>
                <a:off x="1752600" y="2971800"/>
                <a:ext cx="152400" cy="533400"/>
              </a:xfrm>
              <a:prstGeom prst="upArrow">
                <a:avLst>
                  <a:gd name="adj1" fmla="val 50000"/>
                  <a:gd name="adj2" fmla="val 50005"/>
                </a:avLst>
              </a:prstGeom>
              <a:solidFill>
                <a:schemeClr val="accent2">
                  <a:lumMod val="20000"/>
                  <a:lumOff val="80000"/>
                </a:schemeClr>
              </a:solidFill>
              <a:ln w="9525">
                <a:solidFill>
                  <a:schemeClr val="tx1"/>
                </a:solidFill>
                <a:round/>
                <a:headEnd/>
                <a:tailEnd/>
              </a:ln>
            </p:spPr>
            <p:txBody>
              <a:bodyPr/>
              <a:lstStyle/>
              <a:p>
                <a:endParaRPr lang="en-US" sz="1600"/>
              </a:p>
            </p:txBody>
          </p:sp>
          <p:sp>
            <p:nvSpPr>
              <p:cNvPr id="24" name="TextBox 18"/>
              <p:cNvSpPr txBox="1">
                <a:spLocks noChangeArrowheads="1"/>
              </p:cNvSpPr>
              <p:nvPr/>
            </p:nvSpPr>
            <p:spPr bwMode="auto">
              <a:xfrm>
                <a:off x="3459480" y="3724483"/>
                <a:ext cx="1828800" cy="33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1600" dirty="0">
                    <a:latin typeface="Times New Roman" panose="02020603050405020304" pitchFamily="18" charset="0"/>
                    <a:cs typeface="Times New Roman" panose="02020603050405020304" pitchFamily="18" charset="0"/>
                  </a:rPr>
                  <a:t>Frank-Starling Law</a:t>
                </a:r>
              </a:p>
            </p:txBody>
          </p:sp>
          <p:sp>
            <p:nvSpPr>
              <p:cNvPr id="25" name="Left Brace 19"/>
              <p:cNvSpPr>
                <a:spLocks/>
              </p:cNvSpPr>
              <p:nvPr/>
            </p:nvSpPr>
            <p:spPr bwMode="auto">
              <a:xfrm rot="16200000">
                <a:off x="4186239" y="2747961"/>
                <a:ext cx="314325" cy="1676401"/>
              </a:xfrm>
              <a:prstGeom prst="leftBrace">
                <a:avLst>
                  <a:gd name="adj1" fmla="val 832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600"/>
              </a:p>
            </p:txBody>
          </p:sp>
        </p:grpSp>
        <p:sp>
          <p:nvSpPr>
            <p:cNvPr id="19" name="TextBox 13"/>
            <p:cNvSpPr txBox="1">
              <a:spLocks noChangeArrowheads="1"/>
            </p:cNvSpPr>
            <p:nvPr/>
          </p:nvSpPr>
          <p:spPr bwMode="auto">
            <a:xfrm>
              <a:off x="1447800" y="4038600"/>
              <a:ext cx="6096000" cy="33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1600" dirty="0">
                  <a:latin typeface="Times New Roman" panose="02020603050405020304" pitchFamily="18" charset="0"/>
                  <a:cs typeface="Times New Roman" panose="02020603050405020304" pitchFamily="18" charset="0"/>
                </a:rPr>
                <a:t>Venous Return  </a:t>
              </a:r>
              <a:r>
                <a:rPr 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sz="1600" dirty="0">
                  <a:latin typeface="Times New Roman" panose="02020603050405020304" pitchFamily="18" charset="0"/>
                  <a:cs typeface="Times New Roman" panose="02020603050405020304" pitchFamily="18" charset="0"/>
                  <a:sym typeface="Wingdings" charset="0"/>
                </a:rPr>
                <a:t>      EDV  </a:t>
              </a:r>
              <a:r>
                <a:rPr 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sz="1600" dirty="0">
                  <a:latin typeface="Times New Roman" panose="02020603050405020304" pitchFamily="18" charset="0"/>
                  <a:cs typeface="Times New Roman" panose="02020603050405020304" pitchFamily="18" charset="0"/>
                  <a:sym typeface="Wingdings" charset="0"/>
                </a:rPr>
                <a:t>      SV   </a:t>
              </a:r>
              <a:r>
                <a:rPr 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sz="1600" dirty="0">
                  <a:latin typeface="Times New Roman" panose="02020603050405020304" pitchFamily="18" charset="0"/>
                  <a:cs typeface="Times New Roman" panose="02020603050405020304" pitchFamily="18" charset="0"/>
                  <a:sym typeface="Wingdings" charset="0"/>
                </a:rPr>
                <a:t>    CO </a:t>
              </a:r>
              <a:endParaRPr lang="en-US"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93696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89432"/>
            <a:ext cx="8229600" cy="523220"/>
          </a:xfrm>
        </p:spPr>
        <p:txBody>
          <a:bodyPr>
            <a:spAutoFit/>
          </a:bodyPr>
          <a:lstStyle/>
          <a:p>
            <a:r>
              <a:rPr lang="en-US" dirty="0"/>
              <a:t>Regulation of Stroke Volume </a:t>
            </a:r>
            <a:r>
              <a:rPr lang="en-US" sz="2800" dirty="0"/>
              <a:t>(4 of 5)</a:t>
            </a:r>
            <a:endParaRPr lang="en-IN" sz="2800" dirty="0"/>
          </a:p>
        </p:txBody>
      </p:sp>
      <p:sp>
        <p:nvSpPr>
          <p:cNvPr id="3" name="Content Placeholder 2"/>
          <p:cNvSpPr>
            <a:spLocks noGrp="1"/>
          </p:cNvSpPr>
          <p:nvPr>
            <p:ph idx="1"/>
          </p:nvPr>
        </p:nvSpPr>
        <p:spPr>
          <a:xfrm>
            <a:off x="457200" y="1600200"/>
            <a:ext cx="8229600" cy="3077766"/>
          </a:xfrm>
        </p:spPr>
        <p:txBody>
          <a:bodyPr>
            <a:spAutoFit/>
          </a:bodyPr>
          <a:lstStyle/>
          <a:p>
            <a:r>
              <a:rPr lang="en-US" b="1" dirty="0"/>
              <a:t>Contractility</a:t>
            </a:r>
          </a:p>
          <a:p>
            <a:pPr lvl="1"/>
            <a:r>
              <a:rPr lang="en-US" dirty="0"/>
              <a:t>Contractile strength at given muscle length</a:t>
            </a:r>
          </a:p>
          <a:p>
            <a:pPr lvl="2"/>
            <a:r>
              <a:rPr lang="en-US" dirty="0"/>
              <a:t>Independent of muscle stretch and EDV</a:t>
            </a:r>
          </a:p>
          <a:p>
            <a:pPr lvl="1"/>
            <a:r>
              <a:rPr lang="en-US" dirty="0"/>
              <a:t>Increased contractility lowers ESV; caused by:</a:t>
            </a:r>
          </a:p>
          <a:p>
            <a:pPr lvl="2"/>
            <a:r>
              <a:rPr lang="en-US" dirty="0"/>
              <a:t>Sympathetic epinephrine release stimulates </a:t>
            </a:r>
            <a:r>
              <a:rPr lang="en-US" dirty="0">
                <a:sym typeface="Wingdings" charset="0"/>
              </a:rPr>
              <a:t>i</a:t>
            </a:r>
            <a:r>
              <a:rPr lang="en-US" dirty="0"/>
              <a:t>ncreased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r>
              <a:rPr lang="en-US" dirty="0"/>
              <a:t> influx, </a:t>
            </a:r>
            <a:r>
              <a:rPr lang="en-US" dirty="0">
                <a:sym typeface="Wingdings" charset="0"/>
              </a:rPr>
              <a:t>leading to more cross bridge formations</a:t>
            </a:r>
            <a:endParaRPr lang="en-US" dirty="0"/>
          </a:p>
          <a:p>
            <a:pPr lvl="2"/>
            <a:r>
              <a:rPr lang="en-US" i="1" dirty="0"/>
              <a:t>Positive inotropic agents </a:t>
            </a:r>
            <a:r>
              <a:rPr lang="en-US" dirty="0"/>
              <a:t>increase contractility</a:t>
            </a:r>
          </a:p>
          <a:p>
            <a:pPr lvl="3"/>
            <a:r>
              <a:rPr lang="en-US" dirty="0"/>
              <a:t>Thyroxine, glucagon, epinephrine, digitalis, high extracellular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endParaRPr lang="en-US" baseline="30000" dirty="0">
              <a:latin typeface="Times New Roman" panose="02020603050405020304" pitchFamily="18" charset="0"/>
              <a:cs typeface="Times New Roman" panose="02020603050405020304" pitchFamily="18" charset="0"/>
            </a:endParaRPr>
          </a:p>
          <a:p>
            <a:pPr lvl="1"/>
            <a:r>
              <a:rPr lang="en-US" dirty="0"/>
              <a:t>Decreased by </a:t>
            </a:r>
            <a:r>
              <a:rPr lang="en-US" i="1" dirty="0"/>
              <a:t>negative inotropic agents</a:t>
            </a:r>
          </a:p>
          <a:p>
            <a:pPr lvl="2"/>
            <a:r>
              <a:rPr lang="en-US" dirty="0"/>
              <a:t>Acidosis (excess </a:t>
            </a:r>
            <a:r>
              <a:rPr lang="en-US" dirty="0">
                <a:latin typeface="Times New Roman" panose="02020603050405020304" pitchFamily="18" charset="0"/>
                <a:cs typeface="Times New Roman" panose="02020603050405020304" pitchFamily="18" charset="0"/>
              </a:rPr>
              <a:t>H</a:t>
            </a:r>
            <a:r>
              <a:rPr lang="en-US" baseline="30000" dirty="0">
                <a:latin typeface="Times New Roman" panose="02020603050405020304" pitchFamily="18" charset="0"/>
                <a:cs typeface="Times New Roman" panose="02020603050405020304" pitchFamily="18" charset="0"/>
              </a:rPr>
              <a:t>+</a:t>
            </a:r>
            <a:r>
              <a:rPr lang="en-US" dirty="0"/>
              <a:t>), increased extracellular </a:t>
            </a:r>
            <a:r>
              <a:rPr lang="en-US"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a:t>
            </a:r>
            <a:r>
              <a:rPr lang="en-US" dirty="0"/>
              <a:t>, calcium channel blockers</a:t>
            </a:r>
          </a:p>
        </p:txBody>
      </p:sp>
    </p:spTree>
    <p:extLst>
      <p:ext uri="{BB962C8B-B14F-4D97-AF65-F5344CB8AC3E}">
        <p14:creationId xmlns:p14="http://schemas.microsoft.com/office/powerpoint/2010/main" val="7698327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
            <a:ext cx="7848600" cy="1569660"/>
          </a:xfrm>
        </p:spPr>
        <p:txBody>
          <a:bodyPr wrap="square">
            <a:spAutoFit/>
          </a:bodyPr>
          <a:lstStyle/>
          <a:p>
            <a:r>
              <a:rPr lang="en-US" dirty="0"/>
              <a:t>Norepinephrine Increases Heart Contractility Via a Cyclic AMP Second Messenger System</a:t>
            </a:r>
            <a:endParaRPr lang="en-US" sz="2000" dirty="0"/>
          </a:p>
        </p:txBody>
      </p:sp>
      <p:pic>
        <p:nvPicPr>
          <p:cNvPr id="3074" name="Picture 2" descr="This figure illustrates how norepinephrine increases heart contractility at the cellular level.&#10;&#10;Shown is an outline of a cell’s plasma membrane, with extracellular fluid outside and cardiac muscle cytoplasm inside. Norepinephrine enters the cell through a β1-adrenergic receptor. GDP and GTP emerge from the receptor into the muscle cytoplasm. Meanwhile, adenylate cyclase enters the cell through another receptor. A G protein (Gs) interacts with the GTP from the β1--adrenergic receptor, producing ATP which is converted to cAMP. An inactive protein kinase interacts with cAMP to become an active protein kinase, which phosphorylates Ca2+ channels in the sarcoplasmic reticulum (SR). This increases the release of Ca2+ from the SR. The activated protein kinase also phosphorylates Ca2+ channels in the plasma membrane. This promotes the entry of more Ca2+ from the extracellular fluid into the cell. The combination of increased Ca2+  from the SR and increased Ca2+  from the extracellular fluid raises the amount of Ca2+ binding to troponin and increases cross bridge binding for muscle contraction. The result is to increase the force of contraction of the cardiac muscle cell.&#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47"/>
          <a:stretch/>
        </p:blipFill>
        <p:spPr bwMode="auto">
          <a:xfrm>
            <a:off x="2609806" y="1733771"/>
            <a:ext cx="3924388" cy="398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a:xfrm>
            <a:off x="457200" y="5852160"/>
            <a:ext cx="8229600" cy="492443"/>
          </a:xfrm>
        </p:spPr>
        <p:txBody>
          <a:bodyPr/>
          <a:lstStyle/>
          <a:p>
            <a:r>
              <a:rPr lang="en-US" b="1" dirty="0">
                <a:solidFill>
                  <a:srgbClr val="007FA3"/>
                </a:solidFill>
              </a:rPr>
              <a:t>Figure 18.21 </a:t>
            </a:r>
            <a:r>
              <a:rPr lang="en-US" dirty="0"/>
              <a:t>Norepinephrine increases heart contractility via a cyclic AMP second messenger system.</a:t>
            </a:r>
          </a:p>
        </p:txBody>
      </p:sp>
    </p:spTree>
    <p:extLst>
      <p:ext uri="{BB962C8B-B14F-4D97-AF65-F5344CB8AC3E}">
        <p14:creationId xmlns:p14="http://schemas.microsoft.com/office/powerpoint/2010/main" val="21881747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89432"/>
            <a:ext cx="8229600" cy="523220"/>
          </a:xfrm>
        </p:spPr>
        <p:txBody>
          <a:bodyPr>
            <a:spAutoFit/>
          </a:bodyPr>
          <a:lstStyle/>
          <a:p>
            <a:r>
              <a:rPr lang="en-US" dirty="0"/>
              <a:t>Regulation of Stroke Volume </a:t>
            </a:r>
            <a:r>
              <a:rPr lang="en-US" sz="2800" dirty="0"/>
              <a:t>(5 of 5)</a:t>
            </a:r>
          </a:p>
        </p:txBody>
      </p:sp>
      <p:sp>
        <p:nvSpPr>
          <p:cNvPr id="36867" name="Content Placeholder 2"/>
          <p:cNvSpPr>
            <a:spLocks noGrp="1"/>
          </p:cNvSpPr>
          <p:nvPr>
            <p:ph idx="1"/>
          </p:nvPr>
        </p:nvSpPr>
        <p:spPr>
          <a:xfrm>
            <a:off x="457200" y="1600200"/>
            <a:ext cx="8229600" cy="1862048"/>
          </a:xfrm>
        </p:spPr>
        <p:txBody>
          <a:bodyPr>
            <a:spAutoFit/>
          </a:bodyPr>
          <a:lstStyle/>
          <a:p>
            <a:r>
              <a:rPr lang="en-US" b="1" dirty="0"/>
              <a:t>Afterload: back pressure exerted by arterial blood</a:t>
            </a:r>
          </a:p>
          <a:p>
            <a:pPr lvl="1"/>
            <a:r>
              <a:rPr lang="en-US" b="1" dirty="0"/>
              <a:t>Afterload</a:t>
            </a:r>
            <a:r>
              <a:rPr lang="en-US" dirty="0"/>
              <a:t> is pressure that ventricles must overcome to eject blood</a:t>
            </a:r>
          </a:p>
          <a:p>
            <a:pPr lvl="2"/>
            <a:r>
              <a:rPr lang="en-US" dirty="0"/>
              <a:t>Back pressure from arterial blood pushing on SL valves is major pressure</a:t>
            </a:r>
          </a:p>
          <a:p>
            <a:pPr lvl="3"/>
            <a:r>
              <a:rPr lang="en-US" dirty="0"/>
              <a:t>Aortic pressure is around 80 mm Hg</a:t>
            </a:r>
          </a:p>
          <a:p>
            <a:pPr lvl="3"/>
            <a:r>
              <a:rPr lang="en-US" dirty="0"/>
              <a:t>Pulmonary trunk pressure is around 10 mm Hg</a:t>
            </a:r>
          </a:p>
          <a:p>
            <a:pPr lvl="1"/>
            <a:r>
              <a:rPr lang="en-US" dirty="0"/>
              <a:t>Hypertension increases afterload, resulting in increased ESV and reduced SV</a:t>
            </a:r>
          </a:p>
        </p:txBody>
      </p:sp>
    </p:spTree>
    <p:extLst>
      <p:ext uri="{BB962C8B-B14F-4D97-AF65-F5344CB8AC3E}">
        <p14:creationId xmlns:p14="http://schemas.microsoft.com/office/powerpoint/2010/main" val="3684709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89432"/>
            <a:ext cx="8229600" cy="523220"/>
          </a:xfrm>
        </p:spPr>
        <p:txBody>
          <a:bodyPr>
            <a:spAutoFit/>
          </a:bodyPr>
          <a:lstStyle/>
          <a:p>
            <a:r>
              <a:rPr lang="en-US" dirty="0"/>
              <a:t>Regulation of Heart Rate </a:t>
            </a:r>
            <a:r>
              <a:rPr lang="en-US" sz="2800" dirty="0"/>
              <a:t>(1 of 7)</a:t>
            </a:r>
          </a:p>
        </p:txBody>
      </p:sp>
      <p:sp>
        <p:nvSpPr>
          <p:cNvPr id="36867" name="Content Placeholder 2"/>
          <p:cNvSpPr>
            <a:spLocks noGrp="1"/>
          </p:cNvSpPr>
          <p:nvPr>
            <p:ph idx="1"/>
          </p:nvPr>
        </p:nvSpPr>
        <p:spPr>
          <a:xfrm>
            <a:off x="457200" y="1600200"/>
            <a:ext cx="7848600" cy="2546851"/>
          </a:xfrm>
          <a:noFill/>
        </p:spPr>
        <p:txBody>
          <a:bodyPr wrap="square">
            <a:spAutoFit/>
          </a:bodyPr>
          <a:lstStyle/>
          <a:p>
            <a:r>
              <a:rPr lang="en-US" dirty="0"/>
              <a:t>If SV decreases as a result of decreased blood volume or weakened heart, CO can be maintained by increasing HR and contractility</a:t>
            </a:r>
          </a:p>
          <a:p>
            <a:pPr lvl="1"/>
            <a:r>
              <a:rPr lang="en-US" i="1" dirty="0"/>
              <a:t>Positive chronotropic </a:t>
            </a:r>
            <a:r>
              <a:rPr lang="en-US" dirty="0"/>
              <a:t>factors increase heart rate</a:t>
            </a:r>
          </a:p>
          <a:p>
            <a:pPr lvl="1"/>
            <a:r>
              <a:rPr lang="en-US" i="1" dirty="0"/>
              <a:t>Negative chronotropic </a:t>
            </a:r>
            <a:r>
              <a:rPr lang="en-US" dirty="0"/>
              <a:t>factors decrease heart rate</a:t>
            </a:r>
          </a:p>
          <a:p>
            <a:r>
              <a:rPr lang="en-US" dirty="0"/>
              <a:t>Heart rate can be regulated by:</a:t>
            </a:r>
          </a:p>
          <a:p>
            <a:pPr lvl="1"/>
            <a:r>
              <a:rPr lang="en-US" b="1" dirty="0"/>
              <a:t>Autonomic nervous system</a:t>
            </a:r>
          </a:p>
          <a:p>
            <a:pPr lvl="1"/>
            <a:r>
              <a:rPr lang="en-US" b="1" dirty="0"/>
              <a:t>Chemicals</a:t>
            </a:r>
          </a:p>
          <a:p>
            <a:pPr lvl="1"/>
            <a:r>
              <a:rPr lang="en-US" b="1" dirty="0"/>
              <a:t>Other factors</a:t>
            </a:r>
          </a:p>
        </p:txBody>
      </p:sp>
    </p:spTree>
    <p:extLst>
      <p:ext uri="{BB962C8B-B14F-4D97-AF65-F5344CB8AC3E}">
        <p14:creationId xmlns:p14="http://schemas.microsoft.com/office/powerpoint/2010/main" val="244480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5372"/>
            <a:ext cx="7848600" cy="1097280"/>
          </a:xfrm>
        </p:spPr>
        <p:txBody>
          <a:bodyPr wrap="square">
            <a:spAutoFit/>
          </a:bodyPr>
          <a:lstStyle/>
          <a:p>
            <a:r>
              <a:rPr lang="en-IN" dirty="0"/>
              <a:t>Pacemaker and Action Potentials of Typical Cardiac Pacemaker Cells</a:t>
            </a:r>
            <a:r>
              <a:rPr lang="en-US" sz="3600" dirty="0"/>
              <a:t> </a:t>
            </a:r>
            <a:r>
              <a:rPr lang="en-US" sz="2800" dirty="0"/>
              <a:t>(2 of 3)</a:t>
            </a:r>
            <a:endParaRPr lang="en-IN" sz="2800" dirty="0"/>
          </a:p>
        </p:txBody>
      </p:sp>
      <p:pic>
        <p:nvPicPr>
          <p:cNvPr id="3074" name="Picture 2" descr="This figure depicts pacemaker and action potentials in three phases: pacemaker potential, depolarization, and repolarization. The vertical axis of the graph shows membrane potential in millivolts from -70 to +10, and the horizontal axis shows time in milliseconds.&#10;Step (2) Depolarization: The action potential begins when the pacemaker potential reaches threshold at approximately -40 mV. Depolarization is due to the influx of Ca2+ through Ca2+ channels. The graph shows the action potential rising above threshold -40 mV in a steep incline. It peaks at approximately +2 m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44" y="1922872"/>
            <a:ext cx="7900068" cy="3012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18.12 </a:t>
            </a:r>
            <a:r>
              <a:rPr lang="en-US" dirty="0"/>
              <a:t>Pacemaker and action potentials of typical cardiac pacemaker cells.</a:t>
            </a:r>
          </a:p>
        </p:txBody>
      </p:sp>
    </p:spTree>
    <p:extLst>
      <p:ext uri="{BB962C8B-B14F-4D97-AF65-F5344CB8AC3E}">
        <p14:creationId xmlns:p14="http://schemas.microsoft.com/office/powerpoint/2010/main" val="2819900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89432"/>
            <a:ext cx="8229600" cy="523220"/>
          </a:xfrm>
        </p:spPr>
        <p:txBody>
          <a:bodyPr>
            <a:spAutoFit/>
          </a:bodyPr>
          <a:lstStyle/>
          <a:p>
            <a:r>
              <a:rPr lang="en-US" dirty="0"/>
              <a:t>Regulation of Heart Rate </a:t>
            </a:r>
            <a:r>
              <a:rPr lang="en-US" sz="2800" dirty="0"/>
              <a:t>(2 of 7)</a:t>
            </a:r>
          </a:p>
        </p:txBody>
      </p:sp>
      <p:sp>
        <p:nvSpPr>
          <p:cNvPr id="36867" name="Content Placeholder 2"/>
          <p:cNvSpPr>
            <a:spLocks noGrp="1"/>
          </p:cNvSpPr>
          <p:nvPr>
            <p:ph idx="1"/>
          </p:nvPr>
        </p:nvSpPr>
        <p:spPr>
          <a:xfrm>
            <a:off x="457200" y="1600200"/>
            <a:ext cx="8229600" cy="2185214"/>
          </a:xfrm>
          <a:noFill/>
        </p:spPr>
        <p:txBody>
          <a:bodyPr>
            <a:spAutoFit/>
          </a:bodyPr>
          <a:lstStyle/>
          <a:p>
            <a:r>
              <a:rPr lang="en-US" b="1" dirty="0"/>
              <a:t>Autonomic nervous system regulation of heart rate</a:t>
            </a:r>
          </a:p>
          <a:p>
            <a:pPr lvl="1"/>
            <a:r>
              <a:rPr lang="en-US" dirty="0"/>
              <a:t>Sympathetic nervous system can be activated by emotional or physical stressors</a:t>
            </a:r>
          </a:p>
          <a:p>
            <a:pPr lvl="1"/>
            <a:r>
              <a:rPr lang="en-US" dirty="0"/>
              <a:t>Norepinephrine is released and binds to </a:t>
            </a:r>
            <a:r>
              <a:rPr lang="en-US" dirty="0">
                <a:latin typeface="Times New Roman" panose="02020603050405020304" pitchFamily="18" charset="0"/>
                <a:cs typeface="Times New Roman" panose="02020603050405020304" pitchFamily="18" charset="0"/>
                <a:sym typeface="Symbol" panose="05050102010706020507" pitchFamily="18" charset="2"/>
              </a:rPr>
              <a:t>β</a:t>
            </a:r>
            <a:r>
              <a:rPr lang="en-US" baseline="-25000" dirty="0">
                <a:latin typeface="Times New Roman" panose="02020603050405020304" pitchFamily="18" charset="0"/>
                <a:cs typeface="Times New Roman" panose="02020603050405020304" pitchFamily="18" charset="0"/>
              </a:rPr>
              <a:t>1</a:t>
            </a:r>
            <a:r>
              <a:rPr lang="en-US" dirty="0"/>
              <a:t>-adrenergic receptors on heart, causing:</a:t>
            </a:r>
          </a:p>
          <a:p>
            <a:pPr lvl="2"/>
            <a:r>
              <a:rPr lang="en-US" dirty="0"/>
              <a:t>Pacemaker to fire more rapidly, increasing HR</a:t>
            </a:r>
          </a:p>
          <a:p>
            <a:pPr lvl="3"/>
            <a:r>
              <a:rPr lang="en-US" dirty="0"/>
              <a:t>EDV decreased because of decreased fill time</a:t>
            </a:r>
          </a:p>
          <a:p>
            <a:pPr lvl="2"/>
            <a:r>
              <a:rPr lang="en-US" dirty="0"/>
              <a:t>Increased contractility</a:t>
            </a:r>
          </a:p>
          <a:p>
            <a:pPr lvl="3"/>
            <a:r>
              <a:rPr lang="en-US" dirty="0"/>
              <a:t>ESV decreased because of increased volume of ejected blood</a:t>
            </a:r>
          </a:p>
        </p:txBody>
      </p:sp>
    </p:spTree>
    <p:extLst>
      <p:ext uri="{BB962C8B-B14F-4D97-AF65-F5344CB8AC3E}">
        <p14:creationId xmlns:p14="http://schemas.microsoft.com/office/powerpoint/2010/main" val="23249298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89432"/>
            <a:ext cx="8229600" cy="523220"/>
          </a:xfrm>
        </p:spPr>
        <p:txBody>
          <a:bodyPr>
            <a:spAutoFit/>
          </a:bodyPr>
          <a:lstStyle/>
          <a:p>
            <a:r>
              <a:rPr lang="en-US" dirty="0"/>
              <a:t>Regulation of Heart Rate </a:t>
            </a:r>
            <a:r>
              <a:rPr lang="en-US" sz="2800" dirty="0"/>
              <a:t>(3 of 7)</a:t>
            </a:r>
          </a:p>
        </p:txBody>
      </p:sp>
      <p:sp>
        <p:nvSpPr>
          <p:cNvPr id="36867" name="Content Placeholder 2"/>
          <p:cNvSpPr>
            <a:spLocks noGrp="1"/>
          </p:cNvSpPr>
          <p:nvPr>
            <p:ph idx="1"/>
          </p:nvPr>
        </p:nvSpPr>
        <p:spPr>
          <a:xfrm>
            <a:off x="457200" y="1600200"/>
            <a:ext cx="7848600" cy="1785104"/>
          </a:xfrm>
          <a:noFill/>
        </p:spPr>
        <p:txBody>
          <a:bodyPr wrap="square">
            <a:spAutoFit/>
          </a:bodyPr>
          <a:lstStyle/>
          <a:p>
            <a:r>
              <a:rPr lang="en-US" b="1" dirty="0"/>
              <a:t>Autonomic nervous system regulation of heart rate (cont.)</a:t>
            </a:r>
            <a:endParaRPr lang="en-US" dirty="0"/>
          </a:p>
          <a:p>
            <a:pPr lvl="1"/>
            <a:r>
              <a:rPr lang="en-US" dirty="0"/>
              <a:t>Because both EDV and ESV decrease, SV can remain unchanged</a:t>
            </a:r>
          </a:p>
          <a:p>
            <a:pPr lvl="1"/>
            <a:r>
              <a:rPr lang="en-US" dirty="0"/>
              <a:t>Parasympathetic nervous system opposes sympathetic effects </a:t>
            </a:r>
          </a:p>
          <a:p>
            <a:pPr lvl="2"/>
            <a:r>
              <a:rPr lang="en-US" dirty="0"/>
              <a:t>Acetylcholine hyperpolarizes pacemaker cells by opening </a:t>
            </a:r>
            <a:r>
              <a:rPr lang="en-US"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a:t>
            </a:r>
            <a:r>
              <a:rPr lang="en-US" dirty="0"/>
              <a:t> channels, which</a:t>
            </a:r>
            <a:r>
              <a:rPr lang="en-US" dirty="0">
                <a:sym typeface="Wingdings" charset="0"/>
              </a:rPr>
              <a:t> slows HR</a:t>
            </a:r>
          </a:p>
          <a:p>
            <a:pPr lvl="2"/>
            <a:r>
              <a:rPr lang="en-US" dirty="0">
                <a:sym typeface="Wingdings" charset="0"/>
              </a:rPr>
              <a:t>Has little to no effect on contractility</a:t>
            </a:r>
            <a:endParaRPr lang="en-US" dirty="0"/>
          </a:p>
        </p:txBody>
      </p:sp>
    </p:spTree>
    <p:extLst>
      <p:ext uri="{BB962C8B-B14F-4D97-AF65-F5344CB8AC3E}">
        <p14:creationId xmlns:p14="http://schemas.microsoft.com/office/powerpoint/2010/main" val="23249298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89432"/>
            <a:ext cx="8229600" cy="523220"/>
          </a:xfrm>
        </p:spPr>
        <p:txBody>
          <a:bodyPr>
            <a:spAutoFit/>
          </a:bodyPr>
          <a:lstStyle/>
          <a:p>
            <a:r>
              <a:rPr lang="en-US" dirty="0"/>
              <a:t>Regulation of Heart Rate </a:t>
            </a:r>
            <a:r>
              <a:rPr lang="en-US" sz="2800" dirty="0"/>
              <a:t>(4 of 7)</a:t>
            </a:r>
          </a:p>
        </p:txBody>
      </p:sp>
      <p:sp>
        <p:nvSpPr>
          <p:cNvPr id="36867" name="Content Placeholder 2"/>
          <p:cNvSpPr>
            <a:spLocks noGrp="1"/>
          </p:cNvSpPr>
          <p:nvPr>
            <p:ph idx="1"/>
          </p:nvPr>
        </p:nvSpPr>
        <p:spPr>
          <a:xfrm>
            <a:off x="457200" y="1600200"/>
            <a:ext cx="8229600" cy="1538883"/>
          </a:xfrm>
          <a:noFill/>
        </p:spPr>
        <p:txBody>
          <a:bodyPr>
            <a:spAutoFit/>
          </a:bodyPr>
          <a:lstStyle/>
          <a:p>
            <a:r>
              <a:rPr lang="en-US" b="1" dirty="0"/>
              <a:t>Autonomic nervous system regulation of heart rate (cont.)</a:t>
            </a:r>
            <a:endParaRPr lang="en-US" dirty="0"/>
          </a:p>
          <a:p>
            <a:pPr lvl="1"/>
            <a:r>
              <a:rPr lang="en-US" dirty="0"/>
              <a:t>Heart at rest exhibits </a:t>
            </a:r>
            <a:r>
              <a:rPr lang="en-US" b="1" dirty="0"/>
              <a:t>vagal tone</a:t>
            </a:r>
          </a:p>
          <a:p>
            <a:pPr lvl="2"/>
            <a:r>
              <a:rPr lang="en-US" dirty="0"/>
              <a:t>Parasympathetic is dominant influence on heart rate</a:t>
            </a:r>
          </a:p>
          <a:p>
            <a:pPr lvl="2"/>
            <a:r>
              <a:rPr lang="en-US" dirty="0"/>
              <a:t>Decreases rate about 25 beats/min</a:t>
            </a:r>
          </a:p>
          <a:p>
            <a:pPr lvl="2"/>
            <a:r>
              <a:rPr lang="en-US" dirty="0"/>
              <a:t>Cutting vagal nerve leads to HR of </a:t>
            </a:r>
            <a:r>
              <a:rPr lang="en-US" dirty="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100</a:t>
            </a:r>
          </a:p>
        </p:txBody>
      </p:sp>
    </p:spTree>
    <p:extLst>
      <p:ext uri="{BB962C8B-B14F-4D97-AF65-F5344CB8AC3E}">
        <p14:creationId xmlns:p14="http://schemas.microsoft.com/office/powerpoint/2010/main" val="1788086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89432"/>
            <a:ext cx="8229600" cy="523220"/>
          </a:xfrm>
        </p:spPr>
        <p:txBody>
          <a:bodyPr>
            <a:spAutoFit/>
          </a:bodyPr>
          <a:lstStyle/>
          <a:p>
            <a:r>
              <a:rPr lang="en-US" dirty="0"/>
              <a:t>Regulation of Heart Rate </a:t>
            </a:r>
            <a:r>
              <a:rPr lang="en-US" sz="2800" dirty="0"/>
              <a:t>(5 of 7)</a:t>
            </a:r>
          </a:p>
        </p:txBody>
      </p:sp>
      <p:sp>
        <p:nvSpPr>
          <p:cNvPr id="36867" name="Content Placeholder 2"/>
          <p:cNvSpPr>
            <a:spLocks noGrp="1"/>
          </p:cNvSpPr>
          <p:nvPr>
            <p:ph idx="1"/>
          </p:nvPr>
        </p:nvSpPr>
        <p:spPr>
          <a:xfrm>
            <a:off x="457200" y="1600200"/>
            <a:ext cx="7848600" cy="2108269"/>
          </a:xfrm>
          <a:noFill/>
        </p:spPr>
        <p:txBody>
          <a:bodyPr wrap="square">
            <a:spAutoFit/>
          </a:bodyPr>
          <a:lstStyle/>
          <a:p>
            <a:r>
              <a:rPr lang="en-US" b="1" dirty="0"/>
              <a:t>Autonomic nervous system regulation of heart rate (cont.)</a:t>
            </a:r>
            <a:endParaRPr lang="en-US" dirty="0"/>
          </a:p>
          <a:p>
            <a:pPr lvl="1"/>
            <a:r>
              <a:rPr lang="en-US" dirty="0"/>
              <a:t>When sympathetic is activated, parasympathetic is inhibited, and vice-versa</a:t>
            </a:r>
          </a:p>
          <a:p>
            <a:pPr lvl="1"/>
            <a:r>
              <a:rPr lang="en-US" b="1" dirty="0"/>
              <a:t>Atrial </a:t>
            </a:r>
            <a:r>
              <a:rPr lang="en-US" dirty="0"/>
              <a:t>(</a:t>
            </a:r>
            <a:r>
              <a:rPr lang="en-US" b="1" dirty="0"/>
              <a:t>Bainbridge</a:t>
            </a:r>
            <a:r>
              <a:rPr lang="en-US" dirty="0"/>
              <a:t>) </a:t>
            </a:r>
            <a:r>
              <a:rPr lang="en-US" b="1" dirty="0"/>
              <a:t>reflex</a:t>
            </a:r>
            <a:r>
              <a:rPr lang="en-US" dirty="0"/>
              <a:t>: sympathetic reflex initiated by increased venous return, hence increased atrial filling</a:t>
            </a:r>
          </a:p>
          <a:p>
            <a:pPr lvl="2"/>
            <a:r>
              <a:rPr lang="en-US" dirty="0"/>
              <a:t>Atrial walls are stretched with increased volume</a:t>
            </a:r>
          </a:p>
          <a:p>
            <a:pPr lvl="2"/>
            <a:r>
              <a:rPr lang="en-US" dirty="0"/>
              <a:t>Stimulates SA node, </a:t>
            </a:r>
            <a:r>
              <a:rPr lang="en-US" dirty="0">
                <a:sym typeface="Wingdings" charset="0"/>
              </a:rPr>
              <a:t>which increases</a:t>
            </a:r>
            <a:r>
              <a:rPr lang="en-US" dirty="0"/>
              <a:t> HR</a:t>
            </a:r>
          </a:p>
          <a:p>
            <a:pPr lvl="2"/>
            <a:r>
              <a:rPr lang="en-US" dirty="0"/>
              <a:t>Also stimulates atrial stretch receptors that activate sympathetic reflexes</a:t>
            </a:r>
          </a:p>
        </p:txBody>
      </p:sp>
    </p:spTree>
    <p:extLst>
      <p:ext uri="{BB962C8B-B14F-4D97-AF65-F5344CB8AC3E}">
        <p14:creationId xmlns:p14="http://schemas.microsoft.com/office/powerpoint/2010/main" val="2324929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266212"/>
            <a:ext cx="8229600" cy="1046440"/>
          </a:xfrm>
        </p:spPr>
        <p:txBody>
          <a:bodyPr>
            <a:spAutoFit/>
          </a:bodyPr>
          <a:lstStyle/>
          <a:p>
            <a:r>
              <a:rPr lang="en-US" dirty="0"/>
              <a:t>Factors Involved in Determining Cardiac Output </a:t>
            </a:r>
            <a:r>
              <a:rPr lang="en-US" sz="2800" dirty="0"/>
              <a:t>(2 of 2)</a:t>
            </a:r>
          </a:p>
        </p:txBody>
      </p:sp>
      <p:pic>
        <p:nvPicPr>
          <p:cNvPr id="16386" name="Picture 2" descr="This figure is a flowchart that summarizes the 4 major factors involved in determining cardiac output.&#10;Factor (1):  Exercise affects cardiac output by increasing sympathetic activity and increasing skeletal muscle and respiratory pumps. (This is discussed further in chapter 19, The Cardiovascular System: Blood Vessels). &#10;Factor (2):  Increased ventricular filling time (due to a lowered heart rate) also affects cardiac output. Both exercise and increased ventricular filling time raise venous return, which increases end diastolic volume (EDV, preload). These events increase stroke volume (SV).&#10;Factor (3):  Blood-borne epinephrine, thyroxine, and excess Ca2+ affect cardiac output by increasing contractility, which raises the end systolic volume (ESV), thus increasing stroke volume.&#10;Factor (4):  Changes in autonomic CNS output in response to exercise, fright, anxiety, or falling blood pressure. CNS output increases sympathetic activity and lowers parasympathetic activity, which ultimately increases the heart rate (HR). Rising sympathetic activity also promotes contractility, lowering the end systolic volume and increasing stroke volume.&#10;&#10;Increased stroke volume (SV) and increased heart rate (HR) raise the cardiac output (CO). The equation expressing this relationship is CO = SV x HR.&#10;"/>
          <p:cNvPicPr>
            <a:picLocks noChangeAspect="1" noChangeArrowheads="1"/>
          </p:cNvPicPr>
          <p:nvPr/>
        </p:nvPicPr>
        <p:blipFill rotWithShape="1">
          <a:blip r:embed="rId3">
            <a:extLst>
              <a:ext uri="{28A0092B-C50C-407E-A947-70E740481C1C}">
                <a14:useLocalDpi xmlns:a14="http://schemas.microsoft.com/office/drawing/2010/main" val="0"/>
              </a:ext>
            </a:extLst>
          </a:blip>
          <a:srcRect b="4403"/>
          <a:stretch/>
        </p:blipFill>
        <p:spPr bwMode="auto">
          <a:xfrm>
            <a:off x="826304" y="1674269"/>
            <a:ext cx="7485755" cy="3354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rPr>
              <a:t>Figure 18.20 </a:t>
            </a:r>
            <a:r>
              <a:rPr lang="en-US" dirty="0"/>
              <a:t>Factors involved in determining cardiac output.</a:t>
            </a:r>
          </a:p>
        </p:txBody>
      </p:sp>
    </p:spTree>
    <p:extLst>
      <p:ext uri="{BB962C8B-B14F-4D97-AF65-F5344CB8AC3E}">
        <p14:creationId xmlns:p14="http://schemas.microsoft.com/office/powerpoint/2010/main" val="11317886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89432"/>
            <a:ext cx="8229600" cy="523220"/>
          </a:xfrm>
        </p:spPr>
        <p:txBody>
          <a:bodyPr>
            <a:spAutoFit/>
          </a:bodyPr>
          <a:lstStyle/>
          <a:p>
            <a:r>
              <a:rPr lang="en-US" dirty="0"/>
              <a:t>Regulation of Heart Rate </a:t>
            </a:r>
            <a:r>
              <a:rPr lang="en-US" sz="2800" dirty="0"/>
              <a:t>(6 of 7)</a:t>
            </a:r>
          </a:p>
        </p:txBody>
      </p:sp>
      <p:sp>
        <p:nvSpPr>
          <p:cNvPr id="2" name="Content Placeholder 1"/>
          <p:cNvSpPr>
            <a:spLocks noGrp="1"/>
          </p:cNvSpPr>
          <p:nvPr>
            <p:ph idx="1"/>
          </p:nvPr>
        </p:nvSpPr>
        <p:spPr>
          <a:xfrm>
            <a:off x="457200" y="1600200"/>
            <a:ext cx="8382000" cy="2677656"/>
          </a:xfrm>
        </p:spPr>
        <p:txBody>
          <a:bodyPr wrap="square">
            <a:spAutoFit/>
          </a:bodyPr>
          <a:lstStyle/>
          <a:p>
            <a:r>
              <a:rPr lang="en-US" b="1" dirty="0"/>
              <a:t>Chemical regulation of heart rate </a:t>
            </a:r>
          </a:p>
          <a:p>
            <a:pPr lvl="1"/>
            <a:r>
              <a:rPr lang="en-US" b="1" dirty="0"/>
              <a:t>Hormones</a:t>
            </a:r>
          </a:p>
          <a:p>
            <a:pPr lvl="2"/>
            <a:r>
              <a:rPr lang="en-US" dirty="0"/>
              <a:t>Epinephrine from adrenal medulla increases heart rate and contractility</a:t>
            </a:r>
          </a:p>
          <a:p>
            <a:pPr lvl="2"/>
            <a:r>
              <a:rPr lang="en-US" dirty="0"/>
              <a:t>Thyroxine increases heart rate; enhances effects of norepinephrine and epinephrine</a:t>
            </a:r>
          </a:p>
          <a:p>
            <a:pPr lvl="1"/>
            <a:r>
              <a:rPr lang="en-US" b="1" dirty="0"/>
              <a:t>Ions</a:t>
            </a:r>
          </a:p>
          <a:p>
            <a:pPr lvl="2"/>
            <a:r>
              <a:rPr lang="en-US" dirty="0"/>
              <a:t>Intra- and extracellular ion concentrations (e.g.,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r>
              <a:rPr lang="en-US" dirty="0"/>
              <a:t> and </a:t>
            </a:r>
            <a:r>
              <a:rPr lang="en-US"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a:t>
            </a:r>
            <a:r>
              <a:rPr lang="en-US" dirty="0"/>
              <a:t>) must be maintained for normal heart function</a:t>
            </a:r>
          </a:p>
          <a:p>
            <a:pPr lvl="3"/>
            <a:r>
              <a:rPr lang="en-US" dirty="0"/>
              <a:t>Imbalances are very dangerous to heart</a:t>
            </a:r>
          </a:p>
        </p:txBody>
      </p:sp>
    </p:spTree>
    <p:extLst>
      <p:ext uri="{BB962C8B-B14F-4D97-AF65-F5344CB8AC3E}">
        <p14:creationId xmlns:p14="http://schemas.microsoft.com/office/powerpoint/2010/main" val="1250353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89432"/>
            <a:ext cx="8229600" cy="523220"/>
          </a:xfrm>
        </p:spPr>
        <p:txBody>
          <a:bodyPr>
            <a:spAutoFit/>
          </a:bodyPr>
          <a:lstStyle/>
          <a:p>
            <a:r>
              <a:rPr lang="en-US" dirty="0"/>
              <a:t>Clinical – Homeostatic Imbalance 18.7</a:t>
            </a:r>
            <a:endParaRPr lang="en-US" sz="2000" dirty="0"/>
          </a:p>
        </p:txBody>
      </p:sp>
      <p:sp>
        <p:nvSpPr>
          <p:cNvPr id="2" name="Content Placeholder 1"/>
          <p:cNvSpPr>
            <a:spLocks noGrp="1"/>
          </p:cNvSpPr>
          <p:nvPr>
            <p:ph idx="1"/>
          </p:nvPr>
        </p:nvSpPr>
        <p:spPr>
          <a:xfrm>
            <a:off x="457200" y="1600200"/>
            <a:ext cx="8229600" cy="1561966"/>
          </a:xfrm>
        </p:spPr>
        <p:txBody>
          <a:bodyPr>
            <a:spAutoFit/>
          </a:bodyPr>
          <a:lstStyle/>
          <a:p>
            <a:r>
              <a:rPr lang="en-US" b="1" dirty="0"/>
              <a:t>Hypocalcemia</a:t>
            </a:r>
            <a:r>
              <a:rPr lang="en-US" dirty="0"/>
              <a:t>: </a:t>
            </a:r>
            <a:r>
              <a:rPr lang="en-US" dirty="0">
                <a:sym typeface="Wingdings" charset="0"/>
              </a:rPr>
              <a:t>d</a:t>
            </a:r>
            <a:r>
              <a:rPr lang="en-US" dirty="0"/>
              <a:t>epresses heart</a:t>
            </a:r>
          </a:p>
          <a:p>
            <a:r>
              <a:rPr lang="en-US" b="1" dirty="0"/>
              <a:t>Hypercalcemia</a:t>
            </a:r>
            <a:r>
              <a:rPr lang="en-US" dirty="0"/>
              <a:t>: </a:t>
            </a:r>
            <a:r>
              <a:rPr lang="en-US" dirty="0">
                <a:sym typeface="Wingdings" charset="0"/>
              </a:rPr>
              <a:t>increases HR and contractility</a:t>
            </a:r>
          </a:p>
          <a:p>
            <a:r>
              <a:rPr lang="en-US" b="1" dirty="0">
                <a:sym typeface="Wingdings" charset="0"/>
              </a:rPr>
              <a:t>Hyperkalemia</a:t>
            </a:r>
            <a:r>
              <a:rPr lang="en-US" dirty="0">
                <a:sym typeface="Wingdings" charset="0"/>
              </a:rPr>
              <a:t>: alters electrical activity, which can lead to heart block and cardiac arrest</a:t>
            </a:r>
          </a:p>
          <a:p>
            <a:r>
              <a:rPr lang="en-US" b="1" dirty="0">
                <a:sym typeface="Wingdings" charset="0"/>
              </a:rPr>
              <a:t>Hypokalemia</a:t>
            </a:r>
            <a:r>
              <a:rPr lang="en-US" dirty="0">
                <a:sym typeface="Wingdings" charset="0"/>
              </a:rPr>
              <a:t>: results in feeble heartbeat; arrhythmias</a:t>
            </a:r>
            <a:endParaRPr lang="en-US" dirty="0"/>
          </a:p>
        </p:txBody>
      </p:sp>
    </p:spTree>
    <p:extLst>
      <p:ext uri="{BB962C8B-B14F-4D97-AF65-F5344CB8AC3E}">
        <p14:creationId xmlns:p14="http://schemas.microsoft.com/office/powerpoint/2010/main" val="36685902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89432"/>
            <a:ext cx="8229600" cy="523220"/>
          </a:xfrm>
        </p:spPr>
        <p:txBody>
          <a:bodyPr>
            <a:spAutoFit/>
          </a:bodyPr>
          <a:lstStyle/>
          <a:p>
            <a:r>
              <a:rPr lang="en-US" dirty="0"/>
              <a:t>Regulation of Heart Rate </a:t>
            </a:r>
            <a:r>
              <a:rPr lang="en-US" sz="2800" dirty="0"/>
              <a:t>(7 of 7)</a:t>
            </a:r>
          </a:p>
        </p:txBody>
      </p:sp>
      <p:sp>
        <p:nvSpPr>
          <p:cNvPr id="2" name="Content Placeholder 1"/>
          <p:cNvSpPr>
            <a:spLocks noGrp="1"/>
          </p:cNvSpPr>
          <p:nvPr>
            <p:ph idx="1"/>
          </p:nvPr>
        </p:nvSpPr>
        <p:spPr>
          <a:xfrm>
            <a:off x="457200" y="1600200"/>
            <a:ext cx="8229600" cy="3154710"/>
          </a:xfrm>
        </p:spPr>
        <p:txBody>
          <a:bodyPr>
            <a:spAutoFit/>
          </a:bodyPr>
          <a:lstStyle/>
          <a:p>
            <a:r>
              <a:rPr lang="en-US" b="1" dirty="0"/>
              <a:t>Other factors that influence heart rate</a:t>
            </a:r>
          </a:p>
          <a:p>
            <a:pPr lvl="1"/>
            <a:r>
              <a:rPr lang="en-US" dirty="0"/>
              <a:t>Age  </a:t>
            </a:r>
          </a:p>
          <a:p>
            <a:pPr lvl="2"/>
            <a:r>
              <a:rPr lang="en-US" dirty="0"/>
              <a:t>Fetus has fastest HR; declines with age</a:t>
            </a:r>
          </a:p>
          <a:p>
            <a:pPr lvl="1"/>
            <a:r>
              <a:rPr lang="en-US" dirty="0"/>
              <a:t>Gender</a:t>
            </a:r>
          </a:p>
          <a:p>
            <a:pPr lvl="2"/>
            <a:r>
              <a:rPr lang="en-US" dirty="0"/>
              <a:t>Females have faster HR than males</a:t>
            </a:r>
          </a:p>
          <a:p>
            <a:pPr lvl="1"/>
            <a:r>
              <a:rPr lang="en-US" dirty="0"/>
              <a:t>Exercise	</a:t>
            </a:r>
          </a:p>
          <a:p>
            <a:pPr lvl="2"/>
            <a:r>
              <a:rPr lang="en-US" dirty="0"/>
              <a:t>Increases HR</a:t>
            </a:r>
          </a:p>
          <a:p>
            <a:pPr lvl="2"/>
            <a:r>
              <a:rPr lang="en-US" dirty="0"/>
              <a:t>Trained atheles can have slow HR</a:t>
            </a:r>
          </a:p>
          <a:p>
            <a:pPr lvl="1"/>
            <a:r>
              <a:rPr lang="en-US" dirty="0"/>
              <a:t>Body temperature</a:t>
            </a:r>
          </a:p>
          <a:p>
            <a:pPr lvl="2"/>
            <a:r>
              <a:rPr lang="en-US" dirty="0"/>
              <a:t>HR increases with increased body temperature</a:t>
            </a:r>
          </a:p>
        </p:txBody>
      </p:sp>
    </p:spTree>
    <p:extLst>
      <p:ext uri="{BB962C8B-B14F-4D97-AF65-F5344CB8AC3E}">
        <p14:creationId xmlns:p14="http://schemas.microsoft.com/office/powerpoint/2010/main" val="11433457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89432"/>
            <a:ext cx="8229600" cy="523220"/>
          </a:xfrm>
        </p:spPr>
        <p:txBody>
          <a:bodyPr>
            <a:spAutoFit/>
          </a:bodyPr>
          <a:lstStyle/>
          <a:p>
            <a:r>
              <a:rPr lang="en-US" dirty="0"/>
              <a:t>Clinical – Homeostatic Imbalance 18.8</a:t>
            </a:r>
            <a:endParaRPr lang="en-US" sz="2000" dirty="0"/>
          </a:p>
        </p:txBody>
      </p:sp>
      <p:sp>
        <p:nvSpPr>
          <p:cNvPr id="2" name="Content Placeholder 1"/>
          <p:cNvSpPr>
            <a:spLocks noGrp="1"/>
          </p:cNvSpPr>
          <p:nvPr>
            <p:ph idx="1"/>
          </p:nvPr>
        </p:nvSpPr>
        <p:spPr>
          <a:xfrm>
            <a:off x="457200" y="1600200"/>
            <a:ext cx="8229600" cy="1654299"/>
          </a:xfrm>
        </p:spPr>
        <p:txBody>
          <a:bodyPr>
            <a:spAutoFit/>
          </a:bodyPr>
          <a:lstStyle/>
          <a:p>
            <a:r>
              <a:rPr lang="en-US" b="1" dirty="0"/>
              <a:t>Tachycardia</a:t>
            </a:r>
            <a:r>
              <a:rPr lang="en-US" dirty="0"/>
              <a:t>: abnormally fast heart rate (</a:t>
            </a:r>
            <a:r>
              <a:rPr lang="en-US" dirty="0">
                <a:latin typeface="Times New Roman" panose="02020603050405020304" pitchFamily="18" charset="0"/>
                <a:cs typeface="Times New Roman" panose="02020603050405020304" pitchFamily="18" charset="0"/>
              </a:rPr>
              <a:t>&gt;</a:t>
            </a:r>
            <a:r>
              <a:rPr lang="en-US" dirty="0"/>
              <a:t>100 beats/min)</a:t>
            </a:r>
          </a:p>
          <a:p>
            <a:pPr lvl="1"/>
            <a:r>
              <a:rPr lang="en-US" dirty="0"/>
              <a:t>If persistent, may lead to fibrillation</a:t>
            </a:r>
          </a:p>
          <a:p>
            <a:r>
              <a:rPr lang="en-US" b="1" dirty="0"/>
              <a:t>Bradycardia</a:t>
            </a:r>
            <a:r>
              <a:rPr lang="en-US" dirty="0"/>
              <a:t>: heart rate slower than 60 beats/min</a:t>
            </a:r>
          </a:p>
          <a:p>
            <a:pPr lvl="1"/>
            <a:r>
              <a:rPr lang="en-US" dirty="0"/>
              <a:t>May result in grossly inadequate blood circulation in nonathletes</a:t>
            </a:r>
          </a:p>
          <a:p>
            <a:pPr lvl="1"/>
            <a:r>
              <a:rPr lang="en-US" dirty="0"/>
              <a:t>May be desirable result of endurance training</a:t>
            </a:r>
          </a:p>
        </p:txBody>
      </p:sp>
    </p:spTree>
    <p:extLst>
      <p:ext uri="{BB962C8B-B14F-4D97-AF65-F5344CB8AC3E}">
        <p14:creationId xmlns:p14="http://schemas.microsoft.com/office/powerpoint/2010/main" val="42309746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58545"/>
            <a:ext cx="8001000" cy="954107"/>
          </a:xfrm>
        </p:spPr>
        <p:txBody>
          <a:bodyPr>
            <a:spAutoFit/>
          </a:bodyPr>
          <a:lstStyle/>
          <a:p>
            <a:r>
              <a:rPr lang="en-US" dirty="0"/>
              <a:t>Homeostatic Imbalance of Cardiac Output </a:t>
            </a:r>
            <a:r>
              <a:rPr lang="en-US" sz="2800" dirty="0"/>
              <a:t>(1 of 3)</a:t>
            </a:r>
          </a:p>
        </p:txBody>
      </p:sp>
      <p:sp>
        <p:nvSpPr>
          <p:cNvPr id="2" name="Content Placeholder 1"/>
          <p:cNvSpPr>
            <a:spLocks noGrp="1"/>
          </p:cNvSpPr>
          <p:nvPr>
            <p:ph idx="1"/>
          </p:nvPr>
        </p:nvSpPr>
        <p:spPr>
          <a:xfrm>
            <a:off x="457200" y="1600200"/>
            <a:ext cx="8229600" cy="2031325"/>
          </a:xfrm>
        </p:spPr>
        <p:txBody>
          <a:bodyPr>
            <a:spAutoFit/>
          </a:bodyPr>
          <a:lstStyle/>
          <a:p>
            <a:r>
              <a:rPr lang="en-US" b="1" dirty="0"/>
              <a:t>Congestive heart failure (CHF)</a:t>
            </a:r>
          </a:p>
          <a:p>
            <a:pPr lvl="1"/>
            <a:r>
              <a:rPr lang="en-US" dirty="0"/>
              <a:t>Progressive condition; </a:t>
            </a:r>
            <a:r>
              <a:rPr lang="en-US" i="0" dirty="0">
                <a:latin typeface="Times New Roman" panose="02020603050405020304" pitchFamily="18" charset="0"/>
                <a:cs typeface="Times New Roman" panose="02020603050405020304" pitchFamily="18" charset="0"/>
              </a:rPr>
              <a:t>CO</a:t>
            </a:r>
            <a:r>
              <a:rPr lang="en-US" dirty="0">
                <a:latin typeface="Times New Roman" panose="02020603050405020304" pitchFamily="18" charset="0"/>
                <a:cs typeface="Times New Roman" panose="02020603050405020304" pitchFamily="18" charset="0"/>
              </a:rPr>
              <a:t> </a:t>
            </a:r>
            <a:r>
              <a:rPr lang="en-US" dirty="0"/>
              <a:t>is so low that blood circulation is inadequate to meet tissue needs</a:t>
            </a:r>
          </a:p>
          <a:p>
            <a:pPr lvl="1"/>
            <a:r>
              <a:rPr lang="en-US" dirty="0"/>
              <a:t>Reflects weakened myocardium caused by:</a:t>
            </a:r>
          </a:p>
          <a:p>
            <a:pPr lvl="2"/>
            <a:r>
              <a:rPr lang="en-US" b="1" dirty="0"/>
              <a:t>Coronary atherosclerosis</a:t>
            </a:r>
            <a:r>
              <a:rPr lang="en-US" dirty="0"/>
              <a:t>: clogged arteries caused by fat buildup; impairs oxygen delivery to cardiac cells</a:t>
            </a:r>
          </a:p>
          <a:p>
            <a:pPr lvl="3"/>
            <a:r>
              <a:rPr lang="en-US" dirty="0"/>
              <a:t>Heart becomes hypoxic, contracts inefficiently</a:t>
            </a:r>
          </a:p>
        </p:txBody>
      </p:sp>
    </p:spTree>
    <p:extLst>
      <p:ext uri="{BB962C8B-B14F-4D97-AF65-F5344CB8AC3E}">
        <p14:creationId xmlns:p14="http://schemas.microsoft.com/office/powerpoint/2010/main" val="296843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5372"/>
            <a:ext cx="7848600" cy="1097280"/>
          </a:xfrm>
        </p:spPr>
        <p:txBody>
          <a:bodyPr wrap="square">
            <a:spAutoFit/>
          </a:bodyPr>
          <a:lstStyle/>
          <a:p>
            <a:r>
              <a:rPr lang="en-IN" dirty="0"/>
              <a:t>Pacemaker and Action Potentials of Typical Cardiac Pacemaker Cells</a:t>
            </a:r>
            <a:r>
              <a:rPr lang="en-US" sz="3600" dirty="0"/>
              <a:t> </a:t>
            </a:r>
            <a:r>
              <a:rPr lang="en-US" sz="2800" dirty="0"/>
              <a:t>(3 of 3)</a:t>
            </a:r>
            <a:endParaRPr lang="en-IN" sz="2800" dirty="0"/>
          </a:p>
        </p:txBody>
      </p:sp>
      <p:pic>
        <p:nvPicPr>
          <p:cNvPr id="4098" name="Picture 2" descr="This figure depicts pacemaker and action potentials in three phases: pacemaker potential, depolarization, and repolarization. The vertical axis of the graph shows membrane potential in millivolts from -70 to +10, and the horizontal axis shows time in milliseconds.&#10;Step (3) Repolarization is due to Ca2+ channels inactivating and K+ channels opening. This allows the influx of K+, which brings the membrane potential back to its most negative voltage. The graph shows the membrane potential falling rapidly below threshold to its original value of approximately -60 mV. It rises again at a 45° angle toward the -40 mV threshold, and this time between -60 and -40 mV constitutes a pacemaker potential. An action potential occurs when the membrane potential is rising to and falling from its peak of approximately +2 m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73" y="1914175"/>
            <a:ext cx="7945683" cy="302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18.12 </a:t>
            </a:r>
            <a:r>
              <a:rPr lang="en-US" dirty="0"/>
              <a:t>Pacemaker and action potentials of typical cardiac pacemaker cells.</a:t>
            </a:r>
          </a:p>
        </p:txBody>
      </p:sp>
    </p:spTree>
    <p:extLst>
      <p:ext uri="{BB962C8B-B14F-4D97-AF65-F5344CB8AC3E}">
        <p14:creationId xmlns:p14="http://schemas.microsoft.com/office/powerpoint/2010/main" val="1300038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58545"/>
            <a:ext cx="8229600" cy="954107"/>
          </a:xfrm>
        </p:spPr>
        <p:txBody>
          <a:bodyPr>
            <a:spAutoFit/>
          </a:bodyPr>
          <a:lstStyle/>
          <a:p>
            <a:r>
              <a:rPr lang="en-US" dirty="0"/>
              <a:t>Homeostatic Imbalance of Cardiac Output</a:t>
            </a:r>
            <a:br>
              <a:rPr lang="en-US" dirty="0"/>
            </a:br>
            <a:r>
              <a:rPr lang="en-US" sz="2800" dirty="0"/>
              <a:t>(2 of 3)</a:t>
            </a:r>
          </a:p>
        </p:txBody>
      </p:sp>
      <p:sp>
        <p:nvSpPr>
          <p:cNvPr id="2" name="Content Placeholder 1"/>
          <p:cNvSpPr>
            <a:spLocks noGrp="1"/>
          </p:cNvSpPr>
          <p:nvPr>
            <p:ph idx="1"/>
          </p:nvPr>
        </p:nvSpPr>
        <p:spPr>
          <a:xfrm>
            <a:off x="457200" y="1600200"/>
            <a:ext cx="8229600" cy="2600712"/>
          </a:xfrm>
        </p:spPr>
        <p:txBody>
          <a:bodyPr>
            <a:spAutoFit/>
          </a:bodyPr>
          <a:lstStyle/>
          <a:p>
            <a:r>
              <a:rPr lang="en-US" b="1" dirty="0"/>
              <a:t>Congestive heart failure (CHF) (cont.)</a:t>
            </a:r>
            <a:endParaRPr lang="en-US" dirty="0"/>
          </a:p>
          <a:p>
            <a:pPr lvl="2"/>
            <a:r>
              <a:rPr lang="en-US" b="1" dirty="0"/>
              <a:t>Persistent high blood pressure</a:t>
            </a:r>
            <a:r>
              <a:rPr lang="en-US" dirty="0"/>
              <a:t>: aortic pressure </a:t>
            </a:r>
            <a:r>
              <a:rPr lang="en-US" dirty="0">
                <a:sym typeface="Symbol" panose="05050102010706020507" pitchFamily="18" charset="2"/>
              </a:rPr>
              <a:t></a:t>
            </a:r>
            <a:r>
              <a:rPr lang="en-US" dirty="0"/>
              <a:t>90 mmHg causes myocardium to exert more force</a:t>
            </a:r>
          </a:p>
          <a:p>
            <a:pPr lvl="3"/>
            <a:r>
              <a:rPr lang="en-US" dirty="0"/>
              <a:t>Chronic increased ESV causes myocardium hypertrophy and weakness</a:t>
            </a:r>
          </a:p>
          <a:p>
            <a:pPr lvl="2"/>
            <a:r>
              <a:rPr lang="en-US" b="1" dirty="0"/>
              <a:t>Multiple myocardial infarcts</a:t>
            </a:r>
            <a:r>
              <a:rPr lang="en-US" dirty="0"/>
              <a:t>: heart becomes weak as contractile cells are replaced with scar tissue</a:t>
            </a:r>
          </a:p>
          <a:p>
            <a:pPr lvl="2"/>
            <a:r>
              <a:rPr lang="en-US" b="1" dirty="0"/>
              <a:t>Dilated cardiomyopathy </a:t>
            </a:r>
            <a:r>
              <a:rPr lang="en-US" dirty="0"/>
              <a:t>(</a:t>
            </a:r>
            <a:r>
              <a:rPr lang="en-US" b="1" dirty="0"/>
              <a:t>DCM</a:t>
            </a:r>
            <a:r>
              <a:rPr lang="en-US" dirty="0"/>
              <a:t>): ventricles stretch and become flabby, and myocardium deteriorates</a:t>
            </a:r>
          </a:p>
          <a:p>
            <a:pPr lvl="3"/>
            <a:r>
              <a:rPr lang="en-US" dirty="0"/>
              <a:t>Drug toxicity or chronic inflammation may play a role</a:t>
            </a:r>
          </a:p>
        </p:txBody>
      </p:sp>
    </p:spTree>
    <p:extLst>
      <p:ext uri="{BB962C8B-B14F-4D97-AF65-F5344CB8AC3E}">
        <p14:creationId xmlns:p14="http://schemas.microsoft.com/office/powerpoint/2010/main" val="34992470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58545"/>
            <a:ext cx="8229600" cy="954107"/>
          </a:xfrm>
        </p:spPr>
        <p:txBody>
          <a:bodyPr>
            <a:spAutoFit/>
          </a:bodyPr>
          <a:lstStyle/>
          <a:p>
            <a:r>
              <a:rPr lang="en-US" dirty="0"/>
              <a:t>Homeostatic Imbalance of Cardiac Output</a:t>
            </a:r>
            <a:br>
              <a:rPr lang="en-US" dirty="0"/>
            </a:br>
            <a:r>
              <a:rPr lang="en-US" sz="2800" dirty="0"/>
              <a:t>(3 of 3)</a:t>
            </a:r>
          </a:p>
        </p:txBody>
      </p:sp>
      <p:sp>
        <p:nvSpPr>
          <p:cNvPr id="2" name="Content Placeholder 1"/>
          <p:cNvSpPr>
            <a:spLocks noGrp="1"/>
          </p:cNvSpPr>
          <p:nvPr>
            <p:ph idx="1"/>
          </p:nvPr>
        </p:nvSpPr>
        <p:spPr>
          <a:xfrm>
            <a:off x="457200" y="1600200"/>
            <a:ext cx="8229600" cy="2831544"/>
          </a:xfrm>
        </p:spPr>
        <p:txBody>
          <a:bodyPr>
            <a:spAutoFit/>
          </a:bodyPr>
          <a:lstStyle/>
          <a:p>
            <a:r>
              <a:rPr lang="en-US" b="1" dirty="0"/>
              <a:t>Congestive heart failure (CHF) (cont.)</a:t>
            </a:r>
            <a:endParaRPr lang="en-US" dirty="0"/>
          </a:p>
          <a:p>
            <a:pPr lvl="1"/>
            <a:r>
              <a:rPr lang="en-US" dirty="0"/>
              <a:t>Either side of heart can be affected:</a:t>
            </a:r>
          </a:p>
          <a:p>
            <a:pPr lvl="2"/>
            <a:r>
              <a:rPr lang="en-US" dirty="0"/>
              <a:t>Left-sided failure results in </a:t>
            </a:r>
            <a:r>
              <a:rPr lang="en-US" b="1" dirty="0"/>
              <a:t>pulmonary congestion </a:t>
            </a:r>
          </a:p>
          <a:p>
            <a:pPr lvl="3"/>
            <a:r>
              <a:rPr lang="en-US" dirty="0">
                <a:sym typeface="Wingdings" charset="0"/>
              </a:rPr>
              <a:t>Blood backs up in lungs</a:t>
            </a:r>
          </a:p>
          <a:p>
            <a:pPr lvl="2"/>
            <a:r>
              <a:rPr lang="en-US" dirty="0"/>
              <a:t>Right-sided failure results in </a:t>
            </a:r>
            <a:r>
              <a:rPr lang="en-US" b="1" dirty="0"/>
              <a:t>peripheral congestion</a:t>
            </a:r>
          </a:p>
          <a:p>
            <a:pPr lvl="3"/>
            <a:r>
              <a:rPr lang="en-US" dirty="0">
                <a:sym typeface="Wingdings" charset="0"/>
              </a:rPr>
              <a:t>Blood pools in body organs, causing edema</a:t>
            </a:r>
          </a:p>
          <a:p>
            <a:pPr lvl="1"/>
            <a:r>
              <a:rPr lang="en-US" dirty="0"/>
              <a:t>Failure of either side ultimately weakens other side</a:t>
            </a:r>
          </a:p>
          <a:p>
            <a:pPr lvl="2"/>
            <a:r>
              <a:rPr lang="en-US" dirty="0"/>
              <a:t>Leads to </a:t>
            </a:r>
            <a:r>
              <a:rPr lang="en-US" i="1" dirty="0"/>
              <a:t>decompensated</a:t>
            </a:r>
            <a:r>
              <a:rPr lang="en-US" dirty="0"/>
              <a:t>, seriously weakened heart</a:t>
            </a:r>
          </a:p>
          <a:p>
            <a:pPr lvl="2"/>
            <a:r>
              <a:rPr lang="en-US" dirty="0"/>
              <a:t>Treatment: removal of fluid, drugs to reduce afterload and increase contractility</a:t>
            </a:r>
          </a:p>
        </p:txBody>
      </p:sp>
    </p:spTree>
    <p:extLst>
      <p:ext uri="{BB962C8B-B14F-4D97-AF65-F5344CB8AC3E}">
        <p14:creationId xmlns:p14="http://schemas.microsoft.com/office/powerpoint/2010/main" val="34992470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89432"/>
            <a:ext cx="8229600" cy="523220"/>
          </a:xfrm>
        </p:spPr>
        <p:txBody>
          <a:bodyPr>
            <a:spAutoFit/>
          </a:bodyPr>
          <a:lstStyle/>
          <a:p>
            <a:r>
              <a:rPr lang="en-US" dirty="0"/>
              <a:t>Developmental Aspects of the Heart </a:t>
            </a:r>
            <a:r>
              <a:rPr lang="en-US" sz="2800" dirty="0"/>
              <a:t>(1 of 3)</a:t>
            </a:r>
          </a:p>
        </p:txBody>
      </p:sp>
      <p:sp>
        <p:nvSpPr>
          <p:cNvPr id="2" name="Content Placeholder 1"/>
          <p:cNvSpPr>
            <a:spLocks noGrp="1"/>
          </p:cNvSpPr>
          <p:nvPr>
            <p:ph idx="1"/>
          </p:nvPr>
        </p:nvSpPr>
        <p:spPr>
          <a:xfrm>
            <a:off x="457200" y="1600200"/>
            <a:ext cx="8229600" cy="2662267"/>
          </a:xfrm>
        </p:spPr>
        <p:txBody>
          <a:bodyPr>
            <a:spAutoFit/>
          </a:bodyPr>
          <a:lstStyle/>
          <a:p>
            <a:r>
              <a:rPr lang="en-US" dirty="0"/>
              <a:t>Human heart is derived from mesoderm</a:t>
            </a:r>
          </a:p>
          <a:p>
            <a:r>
              <a:rPr lang="en-US" dirty="0"/>
              <a:t>Begins as two endothelial chambers that fuse to form single actively pumping chamber by day 22 </a:t>
            </a:r>
          </a:p>
          <a:p>
            <a:r>
              <a:rPr lang="en-US" dirty="0"/>
              <a:t>Tube develops four bulges that represent earliest chambers</a:t>
            </a:r>
          </a:p>
          <a:p>
            <a:pPr lvl="1"/>
            <a:r>
              <a:rPr lang="en-US" dirty="0"/>
              <a:t>Sinus venosus: gives rise to right atrium, coronary sinus, and SA node</a:t>
            </a:r>
          </a:p>
          <a:p>
            <a:pPr lvl="1"/>
            <a:r>
              <a:rPr lang="en-US" dirty="0"/>
              <a:t>Atrium: becomes pectinate muscles of atria</a:t>
            </a:r>
          </a:p>
          <a:p>
            <a:pPr lvl="1"/>
            <a:r>
              <a:rPr lang="en-US" dirty="0"/>
              <a:t>Ventricle: becomes left ventricle</a:t>
            </a:r>
          </a:p>
          <a:p>
            <a:pPr lvl="1"/>
            <a:r>
              <a:rPr lang="en-US" dirty="0"/>
              <a:t>Bulbus cordis: gives rise to aorta, pulmonary trunk, and right ventricle </a:t>
            </a:r>
          </a:p>
        </p:txBody>
      </p:sp>
    </p:spTree>
    <p:extLst>
      <p:ext uri="{BB962C8B-B14F-4D97-AF65-F5344CB8AC3E}">
        <p14:creationId xmlns:p14="http://schemas.microsoft.com/office/powerpoint/2010/main" val="4110017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dirty="0"/>
              <a:t>Development of the Human Heart</a:t>
            </a:r>
            <a:endParaRPr lang="en-US" sz="2000" dirty="0"/>
          </a:p>
        </p:txBody>
      </p:sp>
      <p:pic>
        <p:nvPicPr>
          <p:cNvPr id="5" name="Picture 4" descr="This figure summarizes the development of the human heart at five key points: days 20, 22, 24, 28, and 35 of development.&#10;&#10;Day 20: endothelial tubes begin to fuse. The illustration shows two lengthening vertical tubes, both slightly bulging in the middle, attached to each other at the bulging area.&#10;Day 22: The heart starts pumping. The structure is now the tubular heart, which has enlarged to resemble a swollen vertical sac slightly constricted in the middle. Two tubes exit from the top of the sac, and two tubes exit from the bottom. The diagram labels the location of the four primitive chambers: the sinus venosus, atrium, ventricle, and bulbus cordis. The truncus arteriosus, the cranial extension of the bulbus cordis, is also illustrated. The sinus venosus is the tube exiting from the sac at the bottom left. The atrium is located where the sinus venosus joins the main sac. The ventricle is located above the atrium but still in the lower swelling of the sac (below the constricted area). The bulbus cordis is located in the upper swollen area of the sac (above the constricted area). The truncus arteriosus is located above the bulbus cordis, where the top of the heart joins the tube exiting upward to the left.&#10;Day 24: The heart continues to elongate and starts to bend. The ventricle enlarges to form a rounded pouch. Above it the arterial end of the heart bends to the right and still terminates in two tubes. Although the ventricle is the venous end of the heart, with its two tubes that have swollen and sprouted two additional tubes, each of which extends from a primary tube.&#10;Day 28: Bending continues as the ventricle moves caudally and the atrium moves cranially. The heart enlarges. The ventricle enlarges as a swelling on the left lower side, and the atrium forms as a swelling on the right side, higher than the ventricle. The arterial end remains at the top and the venous end remains at the bottom of the developing heart.&#10; - Day 35: Bending is complete. The heart starts to resemble its adult form, although smaller. Visible at the top are the aorta branching to the left and the ductus arteriosus at the right. The superior vena cava projects from the top left side of the heart, lower than the aorta, and the pulmonary trunk is visible below the ductus arteriosus. The foramen ovale is visible as a small dark spot in the upper center of the heart. The ventricle swells downward on the lower right side, and the atrium swells outward on the left side. The inferior vena cava projects vertically downward from the bottom of the heart.&#10;"/>
          <p:cNvPicPr>
            <a:picLocks noChangeAspect="1"/>
          </p:cNvPicPr>
          <p:nvPr/>
        </p:nvPicPr>
        <p:blipFill rotWithShape="1">
          <a:blip r:embed="rId3">
            <a:extLst>
              <a:ext uri="{28A0092B-C50C-407E-A947-70E740481C1C}">
                <a14:useLocalDpi xmlns:a14="http://schemas.microsoft.com/office/drawing/2010/main" val="0"/>
              </a:ext>
            </a:extLst>
          </a:blip>
          <a:srcRect b="4710"/>
          <a:stretch/>
        </p:blipFill>
        <p:spPr>
          <a:xfrm>
            <a:off x="882560" y="1830635"/>
            <a:ext cx="7378880" cy="3046166"/>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18.22 </a:t>
            </a:r>
            <a:r>
              <a:rPr lang="en-US" dirty="0"/>
              <a:t>Development of the human heart.</a:t>
            </a:r>
          </a:p>
        </p:txBody>
      </p:sp>
    </p:spTree>
    <p:extLst>
      <p:ext uri="{BB962C8B-B14F-4D97-AF65-F5344CB8AC3E}">
        <p14:creationId xmlns:p14="http://schemas.microsoft.com/office/powerpoint/2010/main" val="25573461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89432"/>
            <a:ext cx="8229600" cy="523220"/>
          </a:xfrm>
        </p:spPr>
        <p:txBody>
          <a:bodyPr>
            <a:spAutoFit/>
          </a:bodyPr>
          <a:lstStyle/>
          <a:p>
            <a:r>
              <a:rPr lang="en-US" dirty="0"/>
              <a:t>Developmental Aspects of the Heart </a:t>
            </a:r>
            <a:r>
              <a:rPr lang="en-US" sz="2800" dirty="0"/>
              <a:t>(2 of 3)</a:t>
            </a:r>
          </a:p>
        </p:txBody>
      </p:sp>
      <p:sp>
        <p:nvSpPr>
          <p:cNvPr id="2" name="Content Placeholder 1"/>
          <p:cNvSpPr>
            <a:spLocks noGrp="1"/>
          </p:cNvSpPr>
          <p:nvPr>
            <p:ph idx="1"/>
          </p:nvPr>
        </p:nvSpPr>
        <p:spPr>
          <a:xfrm>
            <a:off x="457200" y="1600200"/>
            <a:ext cx="8077200" cy="2546851"/>
          </a:xfrm>
        </p:spPr>
        <p:txBody>
          <a:bodyPr wrap="square">
            <a:spAutoFit/>
          </a:bodyPr>
          <a:lstStyle/>
          <a:p>
            <a:r>
              <a:rPr lang="en-US" dirty="0"/>
              <a:t>Heart tube contorts, and structural changes convert into a four-chambered heart by day 35</a:t>
            </a:r>
          </a:p>
          <a:p>
            <a:r>
              <a:rPr lang="en-US" dirty="0"/>
              <a:t>Two fetal heart structures bypass pulmonary circulation</a:t>
            </a:r>
          </a:p>
          <a:p>
            <a:pPr lvl="1"/>
            <a:r>
              <a:rPr lang="en-US" b="1" dirty="0"/>
              <a:t>Foramen ovale</a:t>
            </a:r>
            <a:r>
              <a:rPr lang="en-US" dirty="0"/>
              <a:t>: opening that connects atria</a:t>
            </a:r>
          </a:p>
          <a:p>
            <a:pPr lvl="2"/>
            <a:r>
              <a:rPr lang="en-US" dirty="0"/>
              <a:t>Remnant is </a:t>
            </a:r>
            <a:r>
              <a:rPr lang="en-US" b="1" dirty="0"/>
              <a:t>fossa ovalis </a:t>
            </a:r>
            <a:r>
              <a:rPr lang="en-US" dirty="0"/>
              <a:t>in adult </a:t>
            </a:r>
          </a:p>
          <a:p>
            <a:pPr lvl="1"/>
            <a:r>
              <a:rPr lang="en-US" b="1" dirty="0"/>
              <a:t>Ductus arteriosus </a:t>
            </a:r>
            <a:r>
              <a:rPr lang="en-US" dirty="0"/>
              <a:t>connects pulmonary trunk to aorta</a:t>
            </a:r>
          </a:p>
          <a:p>
            <a:pPr lvl="2"/>
            <a:r>
              <a:rPr lang="en-US" dirty="0"/>
              <a:t>Remnant: </a:t>
            </a:r>
            <a:r>
              <a:rPr lang="en-US" b="1" dirty="0"/>
              <a:t>ligamentum arteriosum </a:t>
            </a:r>
            <a:r>
              <a:rPr lang="en-US" dirty="0"/>
              <a:t>in adult</a:t>
            </a:r>
          </a:p>
          <a:p>
            <a:pPr lvl="1"/>
            <a:r>
              <a:rPr lang="en-US" dirty="0"/>
              <a:t>Close at or shortly after birth</a:t>
            </a:r>
          </a:p>
        </p:txBody>
      </p:sp>
    </p:spTree>
    <p:extLst>
      <p:ext uri="{BB962C8B-B14F-4D97-AF65-F5344CB8AC3E}">
        <p14:creationId xmlns:p14="http://schemas.microsoft.com/office/powerpoint/2010/main" val="822999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89432"/>
            <a:ext cx="8229600" cy="523220"/>
          </a:xfrm>
        </p:spPr>
        <p:txBody>
          <a:bodyPr>
            <a:spAutoFit/>
          </a:bodyPr>
          <a:lstStyle/>
          <a:p>
            <a:r>
              <a:rPr lang="en-US" dirty="0"/>
              <a:t>Clinical – Homeostatic Imbalance 18.9</a:t>
            </a:r>
            <a:endParaRPr lang="en-US" sz="2000" b="0" dirty="0"/>
          </a:p>
        </p:txBody>
      </p:sp>
      <p:sp>
        <p:nvSpPr>
          <p:cNvPr id="2" name="Content Placeholder 1"/>
          <p:cNvSpPr>
            <a:spLocks noGrp="1"/>
          </p:cNvSpPr>
          <p:nvPr>
            <p:ph idx="1"/>
          </p:nvPr>
        </p:nvSpPr>
        <p:spPr>
          <a:xfrm>
            <a:off x="457200" y="1600200"/>
            <a:ext cx="8229600" cy="2677656"/>
          </a:xfrm>
        </p:spPr>
        <p:txBody>
          <a:bodyPr>
            <a:spAutoFit/>
          </a:bodyPr>
          <a:lstStyle/>
          <a:p>
            <a:r>
              <a:rPr lang="en-US" dirty="0"/>
              <a:t>Congenital heart defects are most common birth defects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t>40,000 per year)</a:t>
            </a:r>
          </a:p>
          <a:p>
            <a:pPr lvl="1"/>
            <a:r>
              <a:rPr lang="en-US" dirty="0"/>
              <a:t>Corrected with surgery</a:t>
            </a:r>
          </a:p>
          <a:p>
            <a:pPr lvl="1"/>
            <a:r>
              <a:rPr lang="en-US" dirty="0"/>
              <a:t>Most defects are one of two types:</a:t>
            </a:r>
          </a:p>
          <a:p>
            <a:pPr lvl="2"/>
            <a:r>
              <a:rPr lang="en-US" dirty="0"/>
              <a:t>Mixing of oxygen-poor and oxygen-rich blood, as in septal defects, patent ductus arteriosus</a:t>
            </a:r>
          </a:p>
          <a:p>
            <a:pPr lvl="2"/>
            <a:r>
              <a:rPr lang="en-US" dirty="0"/>
              <a:t>Narrowed valves or vessels </a:t>
            </a:r>
            <a:r>
              <a:rPr lang="en-US" dirty="0">
                <a:sym typeface="Wingdings" charset="0"/>
              </a:rPr>
              <a:t>that cause</a:t>
            </a:r>
            <a:r>
              <a:rPr lang="en-US" dirty="0"/>
              <a:t> increased workload on heart, as in coarctation of aorta</a:t>
            </a:r>
          </a:p>
          <a:p>
            <a:pPr lvl="1"/>
            <a:r>
              <a:rPr lang="en-US" i="1" dirty="0"/>
              <a:t>Tetralogy of Fallot</a:t>
            </a:r>
          </a:p>
          <a:p>
            <a:pPr lvl="2"/>
            <a:r>
              <a:rPr lang="en-US" dirty="0"/>
              <a:t>Both types of disorders present</a:t>
            </a:r>
          </a:p>
        </p:txBody>
      </p:sp>
    </p:spTree>
    <p:extLst>
      <p:ext uri="{BB962C8B-B14F-4D97-AF65-F5344CB8AC3E}">
        <p14:creationId xmlns:p14="http://schemas.microsoft.com/office/powerpoint/2010/main" val="21548810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7802880" cy="1046440"/>
          </a:xfrm>
        </p:spPr>
        <p:txBody>
          <a:bodyPr wrap="square">
            <a:spAutoFit/>
          </a:bodyPr>
          <a:lstStyle/>
          <a:p>
            <a:r>
              <a:rPr lang="en-US" dirty="0"/>
              <a:t>Three Examples of Congenital Heart Defects</a:t>
            </a:r>
            <a:endParaRPr lang="en-US" sz="2000" dirty="0"/>
          </a:p>
        </p:txBody>
      </p:sp>
      <p:pic>
        <p:nvPicPr>
          <p:cNvPr id="5" name="Picture 4" descr="This three-part figure describes and illustrates three congenital heart defects: ventricular septal defect, coarctation of the aorta, and tetralogy of Fallot.&#10;&#10;- Part (a) Ventricular septal defect:  the superior part of the interventricular septum fails to form, allowing blood to mix between the two ventricles. More blood is shunted from left to right because the left ventricle is stronger. The illustration shows a tissue bridge between the two ventricles that allows blood to flow back and forth. Ventricular septal defect occurs in about one in every 500 births.&#10;- Part (b) Coarctation of the aorta: a part of the aorta is narrowed, increasing the workload of the left ventricle. The narrowed region of the aorta is shown just superior to the left atrium. Coarctation of the aorta occurs in about one in every 1500 births.&#10;- Part (c) Tetralogy of Fallot: this condition includes multiple defects (tetra derives from the word for the number four). &#10;(1) Pulmonary trunk is too narrow and the pulmonary valve is stenosed.&#10;(2)  Hypertrophied right ventricle.&#10;(3)  Ventricular septal defect&#10;(4)  Aorta opens from both ventricles. "/>
          <p:cNvPicPr>
            <a:picLocks noChangeAspect="1"/>
          </p:cNvPicPr>
          <p:nvPr/>
        </p:nvPicPr>
        <p:blipFill rotWithShape="1">
          <a:blip r:embed="rId3">
            <a:extLst>
              <a:ext uri="{28A0092B-C50C-407E-A947-70E740481C1C}">
                <a14:useLocalDpi xmlns:a14="http://schemas.microsoft.com/office/drawing/2010/main" val="0"/>
              </a:ext>
            </a:extLst>
          </a:blip>
          <a:srcRect b="4336"/>
          <a:stretch/>
        </p:blipFill>
        <p:spPr>
          <a:xfrm>
            <a:off x="1015169" y="1927169"/>
            <a:ext cx="7113662" cy="2873432"/>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18.23 </a:t>
            </a:r>
            <a:r>
              <a:rPr lang="en-US" dirty="0"/>
              <a:t>Three examples of congenital heart defects.</a:t>
            </a:r>
          </a:p>
        </p:txBody>
      </p:sp>
    </p:spTree>
    <p:extLst>
      <p:ext uri="{BB962C8B-B14F-4D97-AF65-F5344CB8AC3E}">
        <p14:creationId xmlns:p14="http://schemas.microsoft.com/office/powerpoint/2010/main" val="4583398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89432"/>
            <a:ext cx="8229600" cy="523220"/>
          </a:xfrm>
        </p:spPr>
        <p:txBody>
          <a:bodyPr>
            <a:spAutoFit/>
          </a:bodyPr>
          <a:lstStyle/>
          <a:p>
            <a:r>
              <a:rPr lang="en-US" dirty="0"/>
              <a:t>Developmental Aspects of the Heart </a:t>
            </a:r>
            <a:r>
              <a:rPr lang="en-US" sz="2800" dirty="0"/>
              <a:t>(3 of 3)</a:t>
            </a:r>
          </a:p>
        </p:txBody>
      </p:sp>
      <p:sp>
        <p:nvSpPr>
          <p:cNvPr id="2" name="Content Placeholder 1"/>
          <p:cNvSpPr>
            <a:spLocks noGrp="1"/>
          </p:cNvSpPr>
          <p:nvPr>
            <p:ph idx="1"/>
          </p:nvPr>
        </p:nvSpPr>
        <p:spPr>
          <a:xfrm>
            <a:off x="457200" y="1600200"/>
            <a:ext cx="8229600" cy="2662267"/>
          </a:xfrm>
        </p:spPr>
        <p:txBody>
          <a:bodyPr>
            <a:spAutoFit/>
          </a:bodyPr>
          <a:lstStyle/>
          <a:p>
            <a:pPr marL="0" indent="0">
              <a:buNone/>
            </a:pPr>
            <a:r>
              <a:rPr lang="en-US" b="1" dirty="0"/>
              <a:t>Age-Related Changes Affecting the Heart</a:t>
            </a:r>
          </a:p>
          <a:p>
            <a:r>
              <a:rPr lang="en-US" u="sng" dirty="0"/>
              <a:t>Regular</a:t>
            </a:r>
            <a:r>
              <a:rPr lang="en-US" dirty="0"/>
              <a:t> exercise can keep heart healthy</a:t>
            </a:r>
          </a:p>
          <a:p>
            <a:r>
              <a:rPr lang="en-US" dirty="0"/>
              <a:t>Age-related changes include:</a:t>
            </a:r>
          </a:p>
          <a:p>
            <a:pPr lvl="1"/>
            <a:r>
              <a:rPr lang="en-US" dirty="0"/>
              <a:t>Sclerosis and thickening of valve flaps: lead to heart murmurs</a:t>
            </a:r>
          </a:p>
          <a:p>
            <a:pPr lvl="1"/>
            <a:r>
              <a:rPr lang="en-US" dirty="0"/>
              <a:t>Decline in cardiac reserve: heart becomes less efficient</a:t>
            </a:r>
          </a:p>
          <a:p>
            <a:pPr lvl="1"/>
            <a:r>
              <a:rPr lang="en-US" dirty="0"/>
              <a:t>Fibrosis of cardiac muscle: leads to stiffened heart, arrhythmias caused by conduction system problems </a:t>
            </a:r>
          </a:p>
          <a:p>
            <a:pPr lvl="1"/>
            <a:r>
              <a:rPr lang="en-US" dirty="0"/>
              <a:t>Atherosclerosis: may be averted by good diet</a:t>
            </a:r>
          </a:p>
        </p:txBody>
      </p:sp>
    </p:spTree>
    <p:extLst>
      <p:ext uri="{BB962C8B-B14F-4D97-AF65-F5344CB8AC3E}">
        <p14:creationId xmlns:p14="http://schemas.microsoft.com/office/powerpoint/2010/main" val="31911377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87401"/>
            <a:ext cx="8229600" cy="523220"/>
          </a:xfrm>
        </p:spPr>
        <p:txBody>
          <a:bodyPr>
            <a:spAutoFit/>
          </a:bodyPr>
          <a:lstStyle/>
          <a:p>
            <a:r>
              <a:rPr lang="en-US" dirty="0">
                <a:ea typeface="Tahoma" panose="020B0604030504040204" pitchFamily="34" charset="0"/>
              </a:rPr>
              <a:t>Copyright</a:t>
            </a:r>
          </a:p>
        </p:txBody>
      </p:sp>
      <p:pic>
        <p:nvPicPr>
          <p:cNvPr id="3" name="Picture 2"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134080"/>
            <a:ext cx="8051824" cy="2589840"/>
          </a:xfrm>
          <a:prstGeom prst="rect">
            <a:avLst/>
          </a:prstGeom>
        </p:spPr>
      </p:pic>
    </p:spTree>
    <p:extLst>
      <p:ext uri="{BB962C8B-B14F-4D97-AF65-F5344CB8AC3E}">
        <p14:creationId xmlns:p14="http://schemas.microsoft.com/office/powerpoint/2010/main" val="276733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212"/>
            <a:ext cx="8229600" cy="1046440"/>
          </a:xfrm>
        </p:spPr>
        <p:txBody>
          <a:bodyPr>
            <a:spAutoFit/>
          </a:bodyPr>
          <a:lstStyle/>
          <a:p>
            <a:r>
              <a:rPr lang="en-US" dirty="0"/>
              <a:t>Setting the Basic Rhythm: The Intrinsic Conduction System </a:t>
            </a:r>
            <a:r>
              <a:rPr lang="en-US" sz="2800" dirty="0"/>
              <a:t>(4 of 8)</a:t>
            </a:r>
            <a:endParaRPr lang="en-IN" sz="2800" dirty="0"/>
          </a:p>
        </p:txBody>
      </p:sp>
      <p:sp>
        <p:nvSpPr>
          <p:cNvPr id="4" name="Content Placeholder 3"/>
          <p:cNvSpPr>
            <a:spLocks noGrp="1"/>
          </p:cNvSpPr>
          <p:nvPr>
            <p:ph idx="1"/>
          </p:nvPr>
        </p:nvSpPr>
        <p:spPr>
          <a:xfrm>
            <a:off x="457200" y="1600200"/>
            <a:ext cx="7848600" cy="2431435"/>
          </a:xfrm>
        </p:spPr>
        <p:txBody>
          <a:bodyPr wrap="square">
            <a:spAutoFit/>
          </a:bodyPr>
          <a:lstStyle/>
          <a:p>
            <a:r>
              <a:rPr lang="en-US" b="1" dirty="0"/>
              <a:t>Sequence of excitation</a:t>
            </a:r>
          </a:p>
          <a:p>
            <a:pPr lvl="1"/>
            <a:r>
              <a:rPr lang="en-US" dirty="0"/>
              <a:t>Cardiac pacemaker cells pass impulses, in following order, across heart in</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0.22 </a:t>
            </a:r>
            <a:r>
              <a:rPr lang="en-US" dirty="0"/>
              <a:t>seconds</a:t>
            </a:r>
          </a:p>
          <a:p>
            <a:pPr marL="1250950" lvl="2" indent="-336550">
              <a:buFont typeface="+mj-lt"/>
              <a:buAutoNum type="arabicPeriod"/>
            </a:pPr>
            <a:r>
              <a:rPr lang="en-US" dirty="0"/>
              <a:t> </a:t>
            </a:r>
            <a:r>
              <a:rPr lang="en-US" b="1" dirty="0"/>
              <a:t>Sinoatrial node </a:t>
            </a:r>
            <a:r>
              <a:rPr lang="en-US" b="1" dirty="0">
                <a:latin typeface="Times New Roman"/>
                <a:cs typeface="Times New Roman"/>
              </a:rPr>
              <a:t>→</a:t>
            </a:r>
            <a:endParaRPr lang="en-US" b="1" dirty="0"/>
          </a:p>
          <a:p>
            <a:pPr marL="1250950" lvl="2" indent="-336550">
              <a:buFont typeface="+mj-lt"/>
              <a:buAutoNum type="arabicPeriod"/>
            </a:pPr>
            <a:r>
              <a:rPr lang="en-US" dirty="0"/>
              <a:t> </a:t>
            </a:r>
            <a:r>
              <a:rPr lang="en-US" b="1" dirty="0"/>
              <a:t>Atrioventricular node </a:t>
            </a:r>
            <a:r>
              <a:rPr lang="en-US" b="1" dirty="0">
                <a:latin typeface="Times New Roman"/>
                <a:cs typeface="Times New Roman"/>
              </a:rPr>
              <a:t>→</a:t>
            </a:r>
            <a:endParaRPr lang="en-US" b="1" dirty="0"/>
          </a:p>
          <a:p>
            <a:pPr marL="1250950" lvl="2" indent="-336550">
              <a:buFont typeface="+mj-lt"/>
              <a:buAutoNum type="arabicPeriod"/>
            </a:pPr>
            <a:r>
              <a:rPr lang="en-US" dirty="0"/>
              <a:t> </a:t>
            </a:r>
            <a:r>
              <a:rPr lang="en-US" b="1" dirty="0"/>
              <a:t>Atrioventricular bundle </a:t>
            </a:r>
            <a:r>
              <a:rPr lang="en-US" b="1" dirty="0">
                <a:latin typeface="Times New Roman"/>
                <a:cs typeface="Times New Roman"/>
              </a:rPr>
              <a:t>→</a:t>
            </a:r>
            <a:endParaRPr lang="en-US" b="1" dirty="0"/>
          </a:p>
          <a:p>
            <a:pPr marL="1250950" lvl="2" indent="-336550">
              <a:buFont typeface="+mj-lt"/>
              <a:buAutoNum type="arabicPeriod"/>
            </a:pPr>
            <a:r>
              <a:rPr lang="en-US" dirty="0"/>
              <a:t> </a:t>
            </a:r>
            <a:r>
              <a:rPr lang="en-US" b="1" dirty="0"/>
              <a:t>Right and left bundle branches </a:t>
            </a:r>
            <a:r>
              <a:rPr lang="en-US" b="1" dirty="0">
                <a:latin typeface="Times New Roman"/>
                <a:cs typeface="Times New Roman"/>
              </a:rPr>
              <a:t>→</a:t>
            </a:r>
            <a:endParaRPr lang="en-US" b="1" dirty="0"/>
          </a:p>
          <a:p>
            <a:pPr marL="1250950" lvl="2" indent="-336550">
              <a:buFont typeface="+mj-lt"/>
              <a:buAutoNum type="arabicPeriod"/>
            </a:pPr>
            <a:r>
              <a:rPr lang="en-US" dirty="0"/>
              <a:t> </a:t>
            </a:r>
            <a:r>
              <a:rPr lang="en-US" b="1" dirty="0"/>
              <a:t>Subendocardial conducting network</a:t>
            </a:r>
            <a:r>
              <a:rPr lang="en-US" dirty="0"/>
              <a:t> (</a:t>
            </a:r>
            <a:r>
              <a:rPr lang="en-US" b="1" dirty="0"/>
              <a:t>Purkinje fibers</a:t>
            </a:r>
            <a:r>
              <a:rPr lang="en-US" dirty="0"/>
              <a:t>)</a:t>
            </a:r>
          </a:p>
        </p:txBody>
      </p:sp>
    </p:spTree>
    <p:extLst>
      <p:ext uri="{BB962C8B-B14F-4D97-AF65-F5344CB8AC3E}">
        <p14:creationId xmlns:p14="http://schemas.microsoft.com/office/powerpoint/2010/main" val="28929384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1450</TotalTime>
  <Words>4293</Words>
  <Application>Microsoft Office PowerPoint</Application>
  <PresentationFormat>On-screen Show (4:3)</PresentationFormat>
  <Paragraphs>498</Paragraphs>
  <Slides>88</Slides>
  <Notes>47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7" baseType="lpstr">
      <vt:lpstr>Arial</vt:lpstr>
      <vt:lpstr>Symbol</vt:lpstr>
      <vt:lpstr>Tahoma</vt:lpstr>
      <vt:lpstr>Times</vt:lpstr>
      <vt:lpstr>Times New Roman</vt:lpstr>
      <vt:lpstr>Verdana</vt:lpstr>
      <vt:lpstr>Wingdings</vt:lpstr>
      <vt:lpstr>508 Lecture</vt:lpstr>
      <vt:lpstr>Equation</vt:lpstr>
      <vt:lpstr>Human Anatomy and Physiology</vt:lpstr>
      <vt:lpstr>18.5 Electrical Events of the Heart</vt:lpstr>
      <vt:lpstr>Setting the Basic Rhythm: The Intrinsic Conduction System (1 of 3)</vt:lpstr>
      <vt:lpstr>Setting the Basic Rhythm: The Intrinsic Conduction System (2 of 3)</vt:lpstr>
      <vt:lpstr>Setting the Basic Rhythm: The Intrinsic Conduction System (3 of 3)</vt:lpstr>
      <vt:lpstr>Pacemaker and Action Potentials of Typical Cardiac Pacemaker Cells (1 of 3)</vt:lpstr>
      <vt:lpstr>Pacemaker and Action Potentials of Typical Cardiac Pacemaker Cells (2 of 3)</vt:lpstr>
      <vt:lpstr>Pacemaker and Action Potentials of Typical Cardiac Pacemaker Cells (3 of 3)</vt:lpstr>
      <vt:lpstr>Setting the Basic Rhythm: The Intrinsic Conduction System (4 of 8)</vt:lpstr>
      <vt:lpstr>Setting the Basic Rhythm: The Intrinsic Conduction System (5 of 8)</vt:lpstr>
      <vt:lpstr>Setting the Basic Rhythm: The Intrinsic Conduction System (6 of 8)</vt:lpstr>
      <vt:lpstr>Setting the Basic Rhythm: The Intrinsic Conduction System (7 of 8)</vt:lpstr>
      <vt:lpstr>Setting the Basic Rhythm: The Intrinsic Conduction System (8 of 8)</vt:lpstr>
      <vt:lpstr>IP2: Pathway of Depolarization </vt:lpstr>
      <vt:lpstr>Intrinsic Cardiac Conduction System and Action Potential Succession During one Heartbeat (1 of 4)</vt:lpstr>
      <vt:lpstr>Intrinsic Cardiac Conduction System and Action Potential Succession During one Heartbeat (2 of 4)</vt:lpstr>
      <vt:lpstr>Intrinsic Cardiac Conduction System and Action Potential Succession During one Heartbeat (3 of 4)</vt:lpstr>
      <vt:lpstr>Intrinsic Cardiac Conduction System and Action Potential Succession During one Heartbeat (4 of 4)</vt:lpstr>
      <vt:lpstr>Clinical – Homeostatic Imbalance 18.4 (1 of 3) </vt:lpstr>
      <vt:lpstr>Clinical – Homeostatic Imbalance 18.4 (2 of 3) </vt:lpstr>
      <vt:lpstr>Clinical – Homeostatic Imbalance 18.4 (3 of 3) </vt:lpstr>
      <vt:lpstr>Modifying the Basic Rhthym: Extrinsic Innervation of the Heart</vt:lpstr>
      <vt:lpstr>Autonomic Innervation of the Heart</vt:lpstr>
      <vt:lpstr>Action Potentials of Contractile Cardiac Muscle Cells (1 of 3) </vt:lpstr>
      <vt:lpstr>Action Potentials of Contractile Cardiac Muscle Cells (2 of 3) </vt:lpstr>
      <vt:lpstr>Action Potentials of Contractile Cardiac Muscle Cells (3 of 3) </vt:lpstr>
      <vt:lpstr>The Action Potential of Contractile Cardiac Muscle Cells (1 of 3) </vt:lpstr>
      <vt:lpstr>The Action Potential of Contractile Cardiac Muscle Cells (2 of 3) </vt:lpstr>
      <vt:lpstr>The Action Potential of Contractile Cardiac Muscle Cells (3 of 3) </vt:lpstr>
      <vt:lpstr>Electrocardiography (1 of 2) </vt:lpstr>
      <vt:lpstr>Electrocardiography (2 of 2) </vt:lpstr>
      <vt:lpstr>The Electrocardiogram (ECG) (1 of 2)</vt:lpstr>
      <vt:lpstr>The Electrocardiogram (ECG) (2 of 2)</vt:lpstr>
      <vt:lpstr>IP2: Electrocardiogram (ECGs)</vt:lpstr>
      <vt:lpstr>The Sequence of Depolarization and Repolarization of the Heart Related to the Deflection Waves of an ECG Tracing (1 of 6)</vt:lpstr>
      <vt:lpstr>The Sequence of Depolarization and Repolarization of the Heart Related to the Deflection Waves of an ECG Tracing (2 of 6)</vt:lpstr>
      <vt:lpstr>The Sequence of Depolarization and Repolarization of the Heart Related to the Deflection Waves of an ECG Tracing (3 of 6)</vt:lpstr>
      <vt:lpstr>The Sequence of Depolarization and Repolarization of the Heart Related to the Deflection Waves of an ECG Tracing (4 of 6)</vt:lpstr>
      <vt:lpstr>The Sequence of Depolarization and Repolarization of the Heart Related to the Deflection Waves of an ECG Tracing (5 of 6)</vt:lpstr>
      <vt:lpstr>The Sequence of Depolarization and Repolarization of the Heart Related to the Deflection Waves of an ECG Tracing (6 of 6)</vt:lpstr>
      <vt:lpstr>Clinical – Homeostatic Imbalance 18.5 (1 of 2)</vt:lpstr>
      <vt:lpstr>Clinical – Homeostatic Imbalance 18.5 (2 of 2)</vt:lpstr>
      <vt:lpstr>Normal and Abnormal ECG Tracings (1 of 4)</vt:lpstr>
      <vt:lpstr>Normal and Abnormal ECG Tracings (2 of 4)</vt:lpstr>
      <vt:lpstr>Normal and Abnormal ECG Tracings (3 of 4)</vt:lpstr>
      <vt:lpstr>Normal and Abnormal ECG Tracings (4 of 4)</vt:lpstr>
      <vt:lpstr>18.6 Mechanical Events of Heart (1 of 5)</vt:lpstr>
      <vt:lpstr>18.6 Mechanical Events of Heart (2 of 5)</vt:lpstr>
      <vt:lpstr>18.6 Mechanical Events of Heart (3 of 5)</vt:lpstr>
      <vt:lpstr>18.6 Mechanical Events of Heart (4 of 5)</vt:lpstr>
      <vt:lpstr>18.6 Mechanical Events of Heart (5 of 5)</vt:lpstr>
      <vt:lpstr>The Cardiac Cycle (1 of 2)</vt:lpstr>
      <vt:lpstr>The Cardiac Cycle (2 of 2)</vt:lpstr>
      <vt:lpstr>IP2: Events of the Cardiac Cycle </vt:lpstr>
      <vt:lpstr>Heart Sounds (1 of 2) </vt:lpstr>
      <vt:lpstr>Heart Sounds (2 of 2)</vt:lpstr>
      <vt:lpstr>Areas of the Thoracic Surface Where the Sounds of Individual Valves are Heard Most Clearly</vt:lpstr>
      <vt:lpstr>Clinical – Homeostatic Imbalance 18.6</vt:lpstr>
      <vt:lpstr>18.7 Regulation of Pumping (1 of 2)</vt:lpstr>
      <vt:lpstr>18.7 Regulation of Pumping (2 of 2)</vt:lpstr>
      <vt:lpstr>IP2: Cardiac Output </vt:lpstr>
      <vt:lpstr>Factors Involved in Determining Cardiac Output (1 of 2)</vt:lpstr>
      <vt:lpstr>Regulation of Stroke Volume (1 of 5)</vt:lpstr>
      <vt:lpstr>Regulation of Stroke Volume (2 of 5)</vt:lpstr>
      <vt:lpstr>Regulation of Stroke Volume (3 of 5)</vt:lpstr>
      <vt:lpstr>Regulation of Stroke Volume (4 of 5)</vt:lpstr>
      <vt:lpstr>Norepinephrine Increases Heart Contractility Via a Cyclic AMP Second Messenger System</vt:lpstr>
      <vt:lpstr>Regulation of Stroke Volume (5 of 5)</vt:lpstr>
      <vt:lpstr>Regulation of Heart Rate (1 of 7)</vt:lpstr>
      <vt:lpstr>Regulation of Heart Rate (2 of 7)</vt:lpstr>
      <vt:lpstr>Regulation of Heart Rate (3 of 7)</vt:lpstr>
      <vt:lpstr>Regulation of Heart Rate (4 of 7)</vt:lpstr>
      <vt:lpstr>Regulation of Heart Rate (5 of 7)</vt:lpstr>
      <vt:lpstr>Factors Involved in Determining Cardiac Output (2 of 2)</vt:lpstr>
      <vt:lpstr>Regulation of Heart Rate (6 of 7)</vt:lpstr>
      <vt:lpstr>Clinical – Homeostatic Imbalance 18.7</vt:lpstr>
      <vt:lpstr>Regulation of Heart Rate (7 of 7)</vt:lpstr>
      <vt:lpstr>Clinical – Homeostatic Imbalance 18.8</vt:lpstr>
      <vt:lpstr>Homeostatic Imbalance of Cardiac Output (1 of 3)</vt:lpstr>
      <vt:lpstr>Homeostatic Imbalance of Cardiac Output (2 of 3)</vt:lpstr>
      <vt:lpstr>Homeostatic Imbalance of Cardiac Output (3 of 3)</vt:lpstr>
      <vt:lpstr>Developmental Aspects of the Heart (1 of 3)</vt:lpstr>
      <vt:lpstr>Development of the Human Heart</vt:lpstr>
      <vt:lpstr>Developmental Aspects of the Heart (2 of 3)</vt:lpstr>
      <vt:lpstr>Clinical – Homeostatic Imbalance 18.9</vt:lpstr>
      <vt:lpstr>Three Examples of Congenital Heart Defects</vt:lpstr>
      <vt:lpstr>Developmental Aspects of the Heart (3 of 3)</vt:lpstr>
      <vt:lpstr>Copyright</vt:lpstr>
    </vt:vector>
  </TitlesOfParts>
  <Company>Integra Software Services Private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Chellapandi Murugan</cp:lastModifiedBy>
  <cp:revision>437</cp:revision>
  <dcterms:created xsi:type="dcterms:W3CDTF">2014-07-14T20:04:21Z</dcterms:created>
  <dcterms:modified xsi:type="dcterms:W3CDTF">2021-06-02T18:35:14Z</dcterms:modified>
</cp:coreProperties>
</file>