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511" r:id="rId2"/>
    <p:sldId id="305" r:id="rId3"/>
    <p:sldId id="430" r:id="rId4"/>
    <p:sldId id="306" r:id="rId5"/>
    <p:sldId id="307" r:id="rId6"/>
    <p:sldId id="456" r:id="rId7"/>
    <p:sldId id="351" r:id="rId8"/>
    <p:sldId id="308" r:id="rId9"/>
    <p:sldId id="457" r:id="rId10"/>
    <p:sldId id="458" r:id="rId11"/>
    <p:sldId id="459" r:id="rId12"/>
    <p:sldId id="509" r:id="rId13"/>
    <p:sldId id="510" r:id="rId14"/>
    <p:sldId id="353" r:id="rId15"/>
    <p:sldId id="462" r:id="rId16"/>
    <p:sldId id="309" r:id="rId17"/>
    <p:sldId id="419" r:id="rId18"/>
    <p:sldId id="352" r:id="rId19"/>
    <p:sldId id="420" r:id="rId20"/>
    <p:sldId id="464" r:id="rId21"/>
    <p:sldId id="421" r:id="rId22"/>
    <p:sldId id="311" r:id="rId23"/>
    <p:sldId id="465" r:id="rId24"/>
    <p:sldId id="466" r:id="rId25"/>
    <p:sldId id="467" r:id="rId26"/>
    <p:sldId id="468" r:id="rId27"/>
    <p:sldId id="469" r:id="rId28"/>
    <p:sldId id="470" r:id="rId29"/>
    <p:sldId id="471" r:id="rId30"/>
    <p:sldId id="472" r:id="rId31"/>
    <p:sldId id="473" r:id="rId32"/>
    <p:sldId id="474" r:id="rId33"/>
    <p:sldId id="475" r:id="rId34"/>
    <p:sldId id="512" r:id="rId35"/>
    <p:sldId id="477" r:id="rId36"/>
    <p:sldId id="513" r:id="rId37"/>
    <p:sldId id="422" r:id="rId38"/>
    <p:sldId id="479" r:id="rId39"/>
    <p:sldId id="417" r:id="rId40"/>
    <p:sldId id="423" r:id="rId41"/>
    <p:sldId id="480" r:id="rId42"/>
    <p:sldId id="481" r:id="rId43"/>
    <p:sldId id="507" r:id="rId44"/>
    <p:sldId id="483" r:id="rId45"/>
    <p:sldId id="424" r:id="rId46"/>
    <p:sldId id="485" r:id="rId47"/>
    <p:sldId id="506" r:id="rId48"/>
    <p:sldId id="354" r:id="rId49"/>
    <p:sldId id="361" r:id="rId50"/>
    <p:sldId id="486" r:id="rId51"/>
    <p:sldId id="514" r:id="rId52"/>
    <p:sldId id="487" r:id="rId53"/>
    <p:sldId id="503" r:id="rId54"/>
    <p:sldId id="502" r:id="rId55"/>
    <p:sldId id="488" r:id="rId56"/>
    <p:sldId id="489" r:id="rId57"/>
    <p:sldId id="428" r:id="rId58"/>
    <p:sldId id="490" r:id="rId59"/>
    <p:sldId id="491" r:id="rId60"/>
    <p:sldId id="362" r:id="rId61"/>
    <p:sldId id="492" r:id="rId62"/>
    <p:sldId id="493" r:id="rId63"/>
    <p:sldId id="494" r:id="rId64"/>
    <p:sldId id="432" r:id="rId65"/>
    <p:sldId id="433" r:id="rId66"/>
    <p:sldId id="364" r:id="rId67"/>
    <p:sldId id="495" r:id="rId68"/>
    <p:sldId id="496" r:id="rId69"/>
    <p:sldId id="366" r:id="rId70"/>
    <p:sldId id="497" r:id="rId71"/>
    <p:sldId id="377" r:id="rId72"/>
    <p:sldId id="498" r:id="rId73"/>
    <p:sldId id="499" r:id="rId74"/>
    <p:sldId id="500" r:id="rId75"/>
    <p:sldId id="501" r:id="rId76"/>
    <p:sldId id="435" r:id="rId77"/>
    <p:sldId id="505"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68">
          <p15:clr>
            <a:srgbClr val="A4A3A4"/>
          </p15:clr>
        </p15:guide>
        <p15:guide id="4" orient="horz" pos="432">
          <p15:clr>
            <a:srgbClr val="A4A3A4"/>
          </p15:clr>
        </p15:guide>
        <p15:guide id="5" pos="576">
          <p15:clr>
            <a:srgbClr val="A4A3A4"/>
          </p15:clr>
        </p15:guide>
        <p15:guide id="6" pos="2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75558" autoAdjust="0"/>
  </p:normalViewPr>
  <p:slideViewPr>
    <p:cSldViewPr>
      <p:cViewPr varScale="1">
        <p:scale>
          <a:sx n="82" d="100"/>
          <a:sy n="82" d="100"/>
        </p:scale>
        <p:origin x="1968" y="96"/>
      </p:cViewPr>
      <p:guideLst>
        <p:guide orient="horz" pos="2160"/>
        <p:guide pos="2880"/>
        <p:guide orient="horz" pos="768"/>
        <p:guide orient="horz" pos="432"/>
        <p:guide pos="576"/>
        <p:guide pos="288"/>
      </p:guideLst>
    </p:cSldViewPr>
  </p:slideViewPr>
  <p:outlineViewPr>
    <p:cViewPr>
      <p:scale>
        <a:sx n="33" d="100"/>
        <a:sy n="33" d="100"/>
      </p:scale>
      <p:origin x="0" y="4725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267" name="Notes Placeholder 2"/>
          <p:cNvSpPr>
            <a:spLocks noGrp="1"/>
          </p:cNvSpPr>
          <p:nvPr>
            <p:ph type="body" idx="1"/>
          </p:nvPr>
        </p:nvSpPr>
        <p:spPr>
          <a:noFill/>
        </p:spPr>
        <p:txBody>
          <a:bodyPr/>
          <a:lstStyle/>
          <a:p>
            <a:endParaRPr lang="en-US" altLang="en-US" dirty="0">
              <a:ea typeface="ＭＳ Ｐゴシック" panose="020B0600070205080204" pitchFamily="34" charset="-128"/>
            </a:endParaRPr>
          </a:p>
        </p:txBody>
      </p:sp>
      <p:sp>
        <p:nvSpPr>
          <p:cNvPr id="11268" name="Slide Number Placeholder 3"/>
          <p:cNvSpPr>
            <a:spLocks noGrp="1"/>
          </p:cNvSpPr>
          <p:nvPr>
            <p:ph type="sldNum" sz="quarter" idx="5"/>
          </p:nvPr>
        </p:nvSpPr>
        <p:spPr>
          <a:noFill/>
        </p:spPr>
        <p:txBody>
          <a:bodyPr/>
          <a:lstStyle>
            <a:lvl1pPr>
              <a:spcBef>
                <a:spcPct val="30000"/>
              </a:spcBef>
              <a:defRPr>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6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A9C7459-49B2-42E3-86E5-AFCBCFCB4C30}" type="slidenum">
              <a:rPr lang="en-CA" altLang="en-US" smtClean="0">
                <a:latin typeface="Tahoma" panose="020B0604030504040204" pitchFamily="34" charset="0"/>
              </a:rPr>
              <a:pPr>
                <a:spcBef>
                  <a:spcPct val="0"/>
                </a:spcBef>
              </a:pPr>
              <a:t>1</a:t>
            </a:fld>
            <a:endParaRPr lang="en-CA" altLang="en-US" dirty="0">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3118F54-AB37-47BB-B6C0-96AC6C764E2A}" type="slidenum">
              <a:rPr lang="en-US" altLang="en-US"/>
              <a:pPr/>
              <a:t>64</a:t>
            </a:fld>
            <a:endParaRPr lang="en-US" altLang="en-US" dirty="0"/>
          </a:p>
        </p:txBody>
      </p:sp>
    </p:spTree>
    <p:extLst>
      <p:ext uri="{BB962C8B-B14F-4D97-AF65-F5344CB8AC3E}">
        <p14:creationId xmlns:p14="http://schemas.microsoft.com/office/powerpoint/2010/main" val="1384692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3118F54-AB37-47BB-B6C0-96AC6C764E2A}" type="slidenum">
              <a:rPr lang="en-US" altLang="en-US"/>
              <a:pPr/>
              <a:t>65</a:t>
            </a:fld>
            <a:endParaRPr lang="en-US" altLang="en-US" dirty="0"/>
          </a:p>
        </p:txBody>
      </p:sp>
    </p:spTree>
    <p:extLst>
      <p:ext uri="{BB962C8B-B14F-4D97-AF65-F5344CB8AC3E}">
        <p14:creationId xmlns:p14="http://schemas.microsoft.com/office/powerpoint/2010/main" val="1384692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7B9A3B7-72F7-4544-9A8E-0D37805DCB42}" type="slidenum">
              <a:rPr lang="en-US" altLang="en-US"/>
              <a:pPr/>
              <a:t>66</a:t>
            </a:fld>
            <a:endParaRPr lang="en-US" altLang="en-US" dirty="0"/>
          </a:p>
        </p:txBody>
      </p:sp>
    </p:spTree>
    <p:extLst>
      <p:ext uri="{BB962C8B-B14F-4D97-AF65-F5344CB8AC3E}">
        <p14:creationId xmlns:p14="http://schemas.microsoft.com/office/powerpoint/2010/main" val="3407842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7B9A3B7-72F7-4544-9A8E-0D37805DCB42}" type="slidenum">
              <a:rPr lang="en-US" altLang="en-US"/>
              <a:pPr/>
              <a:t>67</a:t>
            </a:fld>
            <a:endParaRPr lang="en-US" altLang="en-US" dirty="0"/>
          </a:p>
        </p:txBody>
      </p:sp>
    </p:spTree>
    <p:extLst>
      <p:ext uri="{BB962C8B-B14F-4D97-AF65-F5344CB8AC3E}">
        <p14:creationId xmlns:p14="http://schemas.microsoft.com/office/powerpoint/2010/main" val="3407842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77B9A3B7-72F7-4544-9A8E-0D37805DCB42}" type="slidenum">
              <a:rPr lang="en-US" altLang="en-US"/>
              <a:pPr/>
              <a:t>68</a:t>
            </a:fld>
            <a:endParaRPr lang="en-US" altLang="en-US" dirty="0"/>
          </a:p>
        </p:txBody>
      </p:sp>
    </p:spTree>
    <p:extLst>
      <p:ext uri="{BB962C8B-B14F-4D97-AF65-F5344CB8AC3E}">
        <p14:creationId xmlns:p14="http://schemas.microsoft.com/office/powerpoint/2010/main" val="3407842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67200"/>
          </a:xfrm>
        </p:spPr>
        <p:txBody>
          <a:bodyPr/>
          <a:lstStyle/>
          <a:p>
            <a:r>
              <a:rPr lang="en-US" dirty="0"/>
              <a:t> </a:t>
            </a:r>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4C4C7C9F-B05D-4FE7-83C2-C27EA592CF87}" type="slidenum">
              <a:rPr lang="en-US" altLang="en-US"/>
              <a:pPr/>
              <a:t>71</a:t>
            </a:fld>
            <a:endParaRPr lang="en-US" altLang="en-US" dirty="0"/>
          </a:p>
        </p:txBody>
      </p:sp>
    </p:spTree>
    <p:extLst>
      <p:ext uri="{BB962C8B-B14F-4D97-AF65-F5344CB8AC3E}">
        <p14:creationId xmlns:p14="http://schemas.microsoft.com/office/powerpoint/2010/main" val="3820383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270616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4C4C7C9F-B05D-4FE7-83C2-C27EA592CF87}" type="slidenum">
              <a:rPr lang="en-US" altLang="en-US"/>
              <a:pPr/>
              <a:t>72</a:t>
            </a:fld>
            <a:endParaRPr lang="en-US" altLang="en-US" dirty="0"/>
          </a:p>
        </p:txBody>
      </p:sp>
    </p:spTree>
    <p:extLst>
      <p:ext uri="{BB962C8B-B14F-4D97-AF65-F5344CB8AC3E}">
        <p14:creationId xmlns:p14="http://schemas.microsoft.com/office/powerpoint/2010/main" val="3820383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4C4C7C9F-B05D-4FE7-83C2-C27EA592CF87}" type="slidenum">
              <a:rPr lang="en-US" altLang="en-US"/>
              <a:pPr/>
              <a:t>73</a:t>
            </a:fld>
            <a:endParaRPr lang="en-US" altLang="en-US" dirty="0"/>
          </a:p>
        </p:txBody>
      </p:sp>
    </p:spTree>
    <p:extLst>
      <p:ext uri="{BB962C8B-B14F-4D97-AF65-F5344CB8AC3E}">
        <p14:creationId xmlns:p14="http://schemas.microsoft.com/office/powerpoint/2010/main" val="3820383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4C4C7C9F-B05D-4FE7-83C2-C27EA592CF87}" type="slidenum">
              <a:rPr lang="en-US" altLang="en-US"/>
              <a:pPr/>
              <a:t>74</a:t>
            </a:fld>
            <a:endParaRPr lang="en-US" altLang="en-US" dirty="0"/>
          </a:p>
        </p:txBody>
      </p:sp>
    </p:spTree>
    <p:extLst>
      <p:ext uri="{BB962C8B-B14F-4D97-AF65-F5344CB8AC3E}">
        <p14:creationId xmlns:p14="http://schemas.microsoft.com/office/powerpoint/2010/main" val="3820383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panose="02020603050405020304" pitchFamily="18" charset="0"/>
                <a:ea typeface="ＭＳ Ｐゴシック" panose="020B0600070205080204" pitchFamily="34" charset="-128"/>
              </a:defRPr>
            </a:lvl1pPr>
            <a:lvl2pPr marL="742950" indent="-285750">
              <a:defRPr sz="1200">
                <a:solidFill>
                  <a:schemeClr val="tx1"/>
                </a:solidFill>
                <a:latin typeface="Times" panose="02020603050405020304" pitchFamily="18" charset="0"/>
                <a:ea typeface="ＭＳ Ｐゴシック" panose="020B0600070205080204" pitchFamily="34" charset="-128"/>
              </a:defRPr>
            </a:lvl2pPr>
            <a:lvl3pPr marL="1143000" indent="-228600">
              <a:defRPr sz="1200">
                <a:solidFill>
                  <a:schemeClr val="tx1"/>
                </a:solidFill>
                <a:latin typeface="Times" panose="02020603050405020304" pitchFamily="18" charset="0"/>
                <a:ea typeface="ＭＳ Ｐゴシック" panose="020B0600070205080204" pitchFamily="34" charset="-128"/>
              </a:defRPr>
            </a:lvl3pPr>
            <a:lvl4pPr marL="1600200" indent="-228600">
              <a:defRPr sz="1200">
                <a:solidFill>
                  <a:schemeClr val="tx1"/>
                </a:solidFill>
                <a:latin typeface="Times" panose="02020603050405020304" pitchFamily="18" charset="0"/>
                <a:ea typeface="ＭＳ Ｐゴシック" panose="020B0600070205080204" pitchFamily="34" charset="-128"/>
              </a:defRPr>
            </a:lvl4pPr>
            <a:lvl5pPr marL="2057400" indent="-228600">
              <a:defRPr sz="12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panose="02020603050405020304" pitchFamily="18" charset="0"/>
                <a:ea typeface="ＭＳ Ｐゴシック" panose="020B0600070205080204" pitchFamily="34" charset="-128"/>
              </a:defRPr>
            </a:lvl9pPr>
          </a:lstStyle>
          <a:p>
            <a:fld id="{4C4C7C9F-B05D-4FE7-83C2-C27EA592CF87}" type="slidenum">
              <a:rPr lang="en-US" altLang="en-US"/>
              <a:pPr/>
              <a:t>75</a:t>
            </a:fld>
            <a:endParaRPr lang="en-US" altLang="en-US" dirty="0"/>
          </a:p>
        </p:txBody>
      </p:sp>
    </p:spTree>
    <p:extLst>
      <p:ext uri="{BB962C8B-B14F-4D97-AF65-F5344CB8AC3E}">
        <p14:creationId xmlns:p14="http://schemas.microsoft.com/office/powerpoint/2010/main" val="382038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13482-9845-4980-9FEF-3E7C3D6B17AC}"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2015530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401198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2841106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284110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urple Bar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052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lvl1pPr>
              <a:defRPr sz="3600">
                <a:latin typeface="Times New Roman" panose="02020603050405020304" pitchFamily="18" charset="0"/>
                <a:ea typeface="Tahoma" panose="020B0604030504040204" pitchFamily="34"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3000">
                <a:solidFill>
                  <a:srgbClr val="007FA3"/>
                </a:solidFill>
                <a:latin typeface="Calibri" panose="020F0502020204030204"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atin typeface="Calibri" panose="020F0502020204030204"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400">
                <a:latin typeface="Calibri" panose="020F0502020204030204"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3" name="Picture Placeholder 2"/>
          <p:cNvSpPr>
            <a:spLocks noGrp="1"/>
          </p:cNvSpPr>
          <p:nvPr>
            <p:ph type="pic" sz="quarter" idx="16"/>
          </p:nvPr>
        </p:nvSpPr>
        <p:spPr>
          <a:xfrm>
            <a:off x="762000" y="1981200"/>
            <a:ext cx="3657600" cy="3733800"/>
          </a:xfrm>
        </p:spPr>
        <p:txBody>
          <a:bodyPr/>
          <a:lstStyle/>
          <a:p>
            <a:endParaRPr lang="en-IN" dirty="0"/>
          </a:p>
        </p:txBody>
      </p:sp>
      <p:sp>
        <p:nvSpPr>
          <p:cNvPr id="4" name="Content Placeholder 3"/>
          <p:cNvSpPr>
            <a:spLocks noGrp="1"/>
          </p:cNvSpPr>
          <p:nvPr>
            <p:ph sz="quarter" idx="17"/>
          </p:nvPr>
        </p:nvSpPr>
        <p:spPr>
          <a:xfrm>
            <a:off x="762000" y="5791200"/>
            <a:ext cx="3886200" cy="585788"/>
          </a:xfrm>
        </p:spPr>
        <p:txBody>
          <a:bodyPr/>
          <a:lstStyle/>
          <a:p>
            <a:pPr lvl="0"/>
            <a:r>
              <a:rPr lang="en-US" dirty="0"/>
              <a:t>Click to edit Master text styles</a:t>
            </a:r>
          </a:p>
        </p:txBody>
      </p:sp>
      <p:sp>
        <p:nvSpPr>
          <p:cNvPr id="5" name="Content Placeholder 4"/>
          <p:cNvSpPr>
            <a:spLocks noGrp="1"/>
          </p:cNvSpPr>
          <p:nvPr>
            <p:ph sz="quarter" idx="18"/>
          </p:nvPr>
        </p:nvSpPr>
        <p:spPr>
          <a:xfrm>
            <a:off x="3962400" y="6376988"/>
            <a:ext cx="4800600" cy="404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7520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1"/>
            <a:ext cx="3657600" cy="1297220"/>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6" name="Picture Placeholder 5"/>
          <p:cNvSpPr>
            <a:spLocks noGrp="1"/>
          </p:cNvSpPr>
          <p:nvPr>
            <p:ph type="pic" sz="quarter" idx="18"/>
          </p:nvPr>
        </p:nvSpPr>
        <p:spPr>
          <a:xfrm>
            <a:off x="609600" y="1905000"/>
            <a:ext cx="3581400" cy="2819400"/>
          </a:xfrm>
        </p:spPr>
        <p:txBody>
          <a:bodyPr/>
          <a:lstStyle/>
          <a:p>
            <a:endParaRPr lang="en-IN" dirty="0"/>
          </a:p>
        </p:txBody>
      </p:sp>
      <p:sp>
        <p:nvSpPr>
          <p:cNvPr id="13" name="Content Placeholder"/>
          <p:cNvSpPr>
            <a:spLocks noGrp="1"/>
          </p:cNvSpPr>
          <p:nvPr>
            <p:ph type="body" sz="quarter" idx="4294967295"/>
          </p:nvPr>
        </p:nvSpPr>
        <p:spPr>
          <a:xfrm>
            <a:off x="2905795" y="6424794"/>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99996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457200" y="1752600"/>
            <a:ext cx="8229600" cy="3505200"/>
          </a:xfrm>
        </p:spPr>
        <p:txBody>
          <a:bodyPr/>
          <a:lstStyle/>
          <a:p>
            <a:endParaRPr lang="en-US" dirty="0"/>
          </a:p>
        </p:txBody>
      </p:sp>
    </p:spTree>
    <p:extLst>
      <p:ext uri="{BB962C8B-B14F-4D97-AF65-F5344CB8AC3E}">
        <p14:creationId xmlns:p14="http://schemas.microsoft.com/office/powerpoint/2010/main" val="190447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6/2/2021</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Text Placeholder 6">
            <a:extLst>
              <a:ext uri="{FF2B5EF4-FFF2-40B4-BE49-F238E27FC236}">
                <a16:creationId xmlns:a16="http://schemas.microsoft.com/office/drawing/2014/main" id="{736A3F89-0664-4FA8-92BB-1BDA0D786451}"/>
              </a:ext>
            </a:extLst>
          </p:cNvPr>
          <p:cNvSpPr>
            <a:spLocks noGrp="1"/>
          </p:cNvSpPr>
          <p:nvPr>
            <p:ph type="body" sz="quarter" idx="13"/>
          </p:nvPr>
        </p:nvSpPr>
        <p:spPr>
          <a:xfrm>
            <a:off x="533400" y="1524000"/>
            <a:ext cx="81534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1480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r>
              <a:rPr lang="en-US" dirty="0"/>
              <a:t>Click to edit Master </a:t>
            </a:r>
            <a:br>
              <a:rPr lang="en-US" dirty="0"/>
            </a:br>
            <a:r>
              <a:rPr lang="en-US" dirty="0"/>
              <a:t>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75600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Picture Placeholder 11"/>
          <p:cNvSpPr>
            <a:spLocks noGrp="1"/>
          </p:cNvSpPr>
          <p:nvPr>
            <p:ph type="pic" sz="quarter" idx="13"/>
          </p:nvPr>
        </p:nvSpPr>
        <p:spPr>
          <a:xfrm>
            <a:off x="457200" y="1981200"/>
            <a:ext cx="8077200" cy="3886200"/>
          </a:xfrm>
        </p:spPr>
        <p:txBody>
          <a:bodyPr/>
          <a:lstStyle/>
          <a:p>
            <a:endParaRPr lang="en-IN" dirty="0"/>
          </a:p>
        </p:txBody>
      </p:sp>
    </p:spTree>
    <p:extLst>
      <p:ext uri="{BB962C8B-B14F-4D97-AF65-F5344CB8AC3E}">
        <p14:creationId xmlns:p14="http://schemas.microsoft.com/office/powerpoint/2010/main" val="3294424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3" name="Content Placeholder 2"/>
          <p:cNvSpPr>
            <a:spLocks noGrp="1"/>
          </p:cNvSpPr>
          <p:nvPr>
            <p:ph sz="quarter" idx="13"/>
          </p:nvPr>
        </p:nvSpPr>
        <p:spPr>
          <a:xfrm>
            <a:off x="457200" y="5943600"/>
            <a:ext cx="8305800" cy="246221"/>
          </a:xfrm>
        </p:spPr>
        <p:txBody>
          <a:bodyPr>
            <a:spAutoFit/>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31167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6/2/2021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0" r:id="rId5"/>
    <p:sldLayoutId id="2147483663" r:id="rId6"/>
    <p:sldLayoutId id="2147483669" r:id="rId7"/>
    <p:sldLayoutId id="2147483659" r:id="rId8"/>
    <p:sldLayoutId id="2147483658" r:id="rId9"/>
    <p:sldLayoutId id="2147483660" r:id="rId10"/>
    <p:sldLayoutId id="2147483651" r:id="rId11"/>
    <p:sldLayoutId id="2147483654" r:id="rId12"/>
    <p:sldLayoutId id="2147483655" r:id="rId13"/>
    <p:sldLayoutId id="2147483664" r:id="rId14"/>
    <p:sldLayoutId id="2147483666" r:id="rId15"/>
    <p:sldLayoutId id="2147483667" r:id="rId16"/>
    <p:sldLayoutId id="2147483668" r:id="rId17"/>
    <p:sldLayoutId id="2147483671" r:id="rId18"/>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mediaplayer.pearsoncmg.com/assets/secs_wtm_ch18" TargetMode="Externa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mediaplayer.pearsoncmg.com/assets/rotating-model-heart-sectioned" TargetMode="Externa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mediaplayer.pearsoncmg.com/assets/rotating-model-heart-sectioned" TargetMode="Externa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hyperlink" Target="https://mediaplayer.pearsoncmg.com/assets/sci-ap-blood-flow-through-the-heart" TargetMode="Externa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oundations of Economics&#10;Eight Edition&#10;Bade Parkin"/>
          <p:cNvSpPr>
            <a:spLocks noGrp="1"/>
          </p:cNvSpPr>
          <p:nvPr>
            <p:ph type="title"/>
          </p:nvPr>
        </p:nvSpPr>
        <p:spPr>
          <a:xfrm>
            <a:off x="457200" y="257404"/>
            <a:ext cx="8229600" cy="523220"/>
          </a:xfrm>
        </p:spPr>
        <p:txBody>
          <a:bodyPr>
            <a:spAutoFit/>
          </a:bodyPr>
          <a:lstStyle/>
          <a:p>
            <a:r>
              <a:rPr lang="en-US" dirty="0"/>
              <a:t>Human Anatomy and Physiology</a:t>
            </a:r>
            <a:endParaRPr lang="en-US" dirty="0">
              <a:ea typeface="ＭＳ Ｐゴシック" pitchFamily="-108" charset="-128"/>
              <a:cs typeface="ＭＳ Ｐゴシック" pitchFamily="-108" charset="-128"/>
            </a:endParaRPr>
          </a:p>
        </p:txBody>
      </p:sp>
      <p:sp>
        <p:nvSpPr>
          <p:cNvPr id="9" name="Text Placeholder 7"/>
          <p:cNvSpPr>
            <a:spLocks noGrp="1"/>
          </p:cNvSpPr>
          <p:nvPr>
            <p:ph type="body" sz="quarter" idx="13"/>
          </p:nvPr>
        </p:nvSpPr>
        <p:spPr>
          <a:xfrm>
            <a:off x="457200" y="876283"/>
            <a:ext cx="8229600" cy="359857"/>
          </a:xfrm>
        </p:spPr>
        <p:txBody>
          <a:bodyPr vert="horz" lIns="0" tIns="0" rIns="0" bIns="0" rtlCol="0">
            <a:spAutoFit/>
          </a:bodyPr>
          <a:lstStyle/>
          <a:p>
            <a:pPr>
              <a:spcBef>
                <a:spcPct val="0"/>
              </a:spcBef>
            </a:pPr>
            <a:r>
              <a:rPr lang="en-US" sz="2000" dirty="0">
                <a:latin typeface="+mn-lt"/>
                <a:ea typeface="+mj-ea"/>
                <a:cs typeface="Times New Roman" panose="02020603050405020304" pitchFamily="18" charset="0"/>
              </a:rPr>
              <a:t>Eleventh Edition</a:t>
            </a:r>
          </a:p>
        </p:txBody>
      </p:sp>
      <p:sp>
        <p:nvSpPr>
          <p:cNvPr id="14" name="Text Placeholder 7"/>
          <p:cNvSpPr>
            <a:spLocks noGrp="1"/>
          </p:cNvSpPr>
          <p:nvPr>
            <p:ph type="body" sz="quarter" idx="13"/>
          </p:nvPr>
        </p:nvSpPr>
        <p:spPr>
          <a:xfrm>
            <a:off x="5029200" y="2738735"/>
            <a:ext cx="3505200" cy="461665"/>
          </a:xfrm>
        </p:spPr>
        <p:txBody>
          <a:bodyPr wrap="square">
            <a:spAutoFit/>
          </a:bodyPr>
          <a:lstStyle/>
          <a:p>
            <a:r>
              <a:rPr lang="en-US" sz="3000" dirty="0">
                <a:solidFill>
                  <a:schemeClr val="tx1"/>
                </a:solidFill>
                <a:latin typeface="+mj-lt"/>
                <a:cs typeface="Calibri" panose="020F0502020204030204" pitchFamily="34" charset="0"/>
              </a:rPr>
              <a:t>Chapter 18 Part A</a:t>
            </a:r>
            <a:endParaRPr lang="en-IN" sz="3000" dirty="0">
              <a:solidFill>
                <a:schemeClr val="tx1"/>
              </a:solidFill>
              <a:latin typeface="+mj-lt"/>
              <a:cs typeface="Calibri" panose="020F0502020204030204" pitchFamily="34" charset="0"/>
            </a:endParaRPr>
          </a:p>
        </p:txBody>
      </p:sp>
      <p:sp>
        <p:nvSpPr>
          <p:cNvPr id="15" name="Content Placeholder 3"/>
          <p:cNvSpPr>
            <a:spLocks noGrp="1"/>
          </p:cNvSpPr>
          <p:nvPr>
            <p:ph type="body" sz="quarter" idx="14"/>
          </p:nvPr>
        </p:nvSpPr>
        <p:spPr>
          <a:xfrm>
            <a:off x="5029200" y="3310693"/>
            <a:ext cx="2460339" cy="677108"/>
          </a:xfrm>
        </p:spPr>
        <p:txBody>
          <a:bodyPr wrap="square">
            <a:spAutoFit/>
          </a:bodyPr>
          <a:lstStyle/>
          <a:p>
            <a:r>
              <a:rPr lang="en-IN" sz="2200" dirty="0"/>
              <a:t>The Cardiovascular System</a:t>
            </a:r>
            <a:endParaRPr lang="en-US" sz="2200" dirty="0"/>
          </a:p>
        </p:txBody>
      </p:sp>
      <p:pic>
        <p:nvPicPr>
          <p:cNvPr id="3" name="Picture 2" descr="Front Cover: Human Anatomy and Physiology, Eleventh Edition by Marieb and Hoeh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02096"/>
            <a:ext cx="3364992" cy="3889248"/>
          </a:xfrm>
          <a:prstGeom prst="rect">
            <a:avLst/>
          </a:prstGeom>
        </p:spPr>
      </p:pic>
      <p:sp>
        <p:nvSpPr>
          <p:cNvPr id="12" name="Content Placeholder"/>
          <p:cNvSpPr>
            <a:spLocks noGrp="1"/>
          </p:cNvSpPr>
          <p:nvPr>
            <p:ph type="body" sz="quarter" idx="15"/>
          </p:nvPr>
        </p:nvSpPr>
        <p:spPr>
          <a:xfrm>
            <a:off x="762000" y="5791200"/>
            <a:ext cx="6858000" cy="184666"/>
          </a:xfrm>
        </p:spPr>
        <p:txBody>
          <a:bodyPr wrap="square">
            <a:spAutoFit/>
          </a:bodyPr>
          <a:lstStyle/>
          <a:p>
            <a:pPr eaLnBrk="0" fontAlgn="base" hangingPunct="0">
              <a:spcBef>
                <a:spcPct val="0"/>
              </a:spcBef>
              <a:spcAft>
                <a:spcPct val="0"/>
              </a:spcAft>
            </a:pPr>
            <a:r>
              <a:rPr lang="en-US" sz="1200" dirty="0">
                <a:latin typeface="Arial" panose="020B0604020202020204" pitchFamily="34" charset="0"/>
                <a:ea typeface="ＭＳ Ｐゴシック" pitchFamily="-108" charset="-128"/>
                <a:cs typeface="ＭＳ Ｐゴシック" pitchFamily="-108" charset="-128"/>
              </a:rPr>
              <a:t>PowerPoint® Lectures Slides prepared by Karen Dunbar Kareiva, Ivy Tech Community College</a:t>
            </a:r>
            <a:endParaRPr lang="en-IN" sz="1200" dirty="0">
              <a:latin typeface="Arial" panose="020B0604020202020204" pitchFamily="34" charset="0"/>
              <a:ea typeface="ＭＳ Ｐゴシック" pitchFamily="-108" charset="-128"/>
              <a:cs typeface="ＭＳ Ｐゴシック" pitchFamily="-108" charset="-128"/>
            </a:endParaRPr>
          </a:p>
        </p:txBody>
      </p:sp>
      <p:sp>
        <p:nvSpPr>
          <p:cNvPr id="5" name="Content Placeholder"/>
          <p:cNvSpPr>
            <a:spLocks noGrp="1"/>
          </p:cNvSpPr>
          <p:nvPr>
            <p:ph type="body" sz="quarter" idx="4294967295"/>
          </p:nvPr>
        </p:nvSpPr>
        <p:spPr>
          <a:xfrm>
            <a:off x="2871927" y="6475596"/>
            <a:ext cx="5876925" cy="184666"/>
          </a:xfrm>
        </p:spPr>
        <p:txBody>
          <a:bodyPr>
            <a:spAutoFit/>
          </a:bodyPr>
          <a:lstStyle/>
          <a:p>
            <a:pPr marL="0" indent="0">
              <a:buNone/>
            </a:pPr>
            <a:r>
              <a:rPr lang="en-AU" altLang="en-US" sz="1200" dirty="0">
                <a:solidFill>
                  <a:srgbClr val="000000"/>
                </a:solidFill>
                <a:latin typeface="Verdana" panose="020B0604030504040204" pitchFamily="34" charset="0"/>
                <a:ea typeface="Verdana" panose="020B0604030504040204" pitchFamily="34" charset="0"/>
                <a:cs typeface="Verdana" panose="020B0604030504040204" pitchFamily="34" charset="0"/>
              </a:rPr>
              <a:t>Copyright © 2019, 2016, 2013 Pearson Education, Inc. All Rights Reserved</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68309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8545"/>
            <a:ext cx="7924800" cy="954107"/>
          </a:xfrm>
        </p:spPr>
        <p:txBody>
          <a:bodyPr wrap="square">
            <a:spAutoFit/>
          </a:bodyPr>
          <a:lstStyle/>
          <a:p>
            <a:r>
              <a:rPr lang="en-US" dirty="0">
                <a:latin typeface="Times New Roman"/>
              </a:rPr>
              <a:t>Location of the Heart in the Mediastinum </a:t>
            </a:r>
            <a:r>
              <a:rPr lang="en-US" altLang="en-US" sz="2800" dirty="0">
                <a:latin typeface="Times New Roman"/>
              </a:rPr>
              <a:t>(2 of 4)</a:t>
            </a:r>
            <a:endParaRPr lang="en-IN" sz="2800" dirty="0">
              <a:latin typeface="Times New Roman"/>
            </a:endParaRPr>
          </a:p>
        </p:txBody>
      </p:sp>
      <p:pic>
        <p:nvPicPr>
          <p:cNvPr id="4" name="Picture 3" descr="Part (b) is an illustration of inferior view of a cross section showing heart’s relative position in the thorax."/>
          <p:cNvPicPr>
            <a:picLocks noChangeAspect="1"/>
          </p:cNvPicPr>
          <p:nvPr/>
        </p:nvPicPr>
        <p:blipFill rotWithShape="1">
          <a:blip r:embed="rId3">
            <a:extLst>
              <a:ext uri="{28A0092B-C50C-407E-A947-70E740481C1C}">
                <a14:useLocalDpi xmlns:a14="http://schemas.microsoft.com/office/drawing/2010/main" val="0"/>
              </a:ext>
            </a:extLst>
          </a:blip>
          <a:srcRect b="3544"/>
          <a:stretch/>
        </p:blipFill>
        <p:spPr>
          <a:xfrm>
            <a:off x="2186461" y="1415374"/>
            <a:ext cx="4771076" cy="4147226"/>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18.2b </a:t>
            </a:r>
            <a:r>
              <a:rPr lang="en-US" dirty="0"/>
              <a:t>Location of the heart in the mediastinum.</a:t>
            </a:r>
          </a:p>
        </p:txBody>
      </p:sp>
    </p:spTree>
    <p:extLst>
      <p:ext uri="{BB962C8B-B14F-4D97-AF65-F5344CB8AC3E}">
        <p14:creationId xmlns:p14="http://schemas.microsoft.com/office/powerpoint/2010/main" val="3519223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58545"/>
            <a:ext cx="7620000" cy="954107"/>
          </a:xfrm>
        </p:spPr>
        <p:txBody>
          <a:bodyPr wrap="square">
            <a:spAutoFit/>
          </a:bodyPr>
          <a:lstStyle/>
          <a:p>
            <a:r>
              <a:rPr lang="en-US" dirty="0">
                <a:latin typeface="Times New Roman"/>
              </a:rPr>
              <a:t>Size, Location, and Orientation of Heart </a:t>
            </a:r>
            <a:r>
              <a:rPr lang="en-US" altLang="en-US" sz="2800" dirty="0">
                <a:latin typeface="Times New Roman"/>
              </a:rPr>
              <a:t>(2 of 2)</a:t>
            </a:r>
            <a:endParaRPr lang="en-IN" sz="2800" dirty="0">
              <a:latin typeface="Times New Roman"/>
            </a:endParaRPr>
          </a:p>
        </p:txBody>
      </p:sp>
      <p:sp>
        <p:nvSpPr>
          <p:cNvPr id="4" name="Content Placeholder 3"/>
          <p:cNvSpPr>
            <a:spLocks noGrp="1"/>
          </p:cNvSpPr>
          <p:nvPr>
            <p:ph idx="1"/>
          </p:nvPr>
        </p:nvSpPr>
        <p:spPr>
          <a:xfrm>
            <a:off x="457200" y="1600200"/>
            <a:ext cx="8229600" cy="1123384"/>
          </a:xfrm>
        </p:spPr>
        <p:txBody>
          <a:bodyPr>
            <a:spAutoFit/>
          </a:bodyPr>
          <a:lstStyle/>
          <a:p>
            <a:r>
              <a:rPr lang="en-US" b="1" dirty="0">
                <a:latin typeface="Arial" charset="0"/>
              </a:rPr>
              <a:t>Base</a:t>
            </a:r>
            <a:r>
              <a:rPr lang="en-US" dirty="0">
                <a:latin typeface="Arial" charset="0"/>
              </a:rPr>
              <a:t> (posterior surface) leans toward right shoulder</a:t>
            </a:r>
          </a:p>
          <a:p>
            <a:r>
              <a:rPr lang="en-US" b="1" dirty="0">
                <a:latin typeface="Arial" charset="0"/>
              </a:rPr>
              <a:t>Apex</a:t>
            </a:r>
            <a:r>
              <a:rPr lang="en-US" dirty="0">
                <a:latin typeface="Arial" charset="0"/>
              </a:rPr>
              <a:t> points toward left hip</a:t>
            </a:r>
          </a:p>
          <a:p>
            <a:r>
              <a:rPr lang="en-US" b="1" dirty="0">
                <a:latin typeface="Arial" charset="0"/>
              </a:rPr>
              <a:t>Apical impulse </a:t>
            </a:r>
            <a:r>
              <a:rPr lang="en-US" dirty="0">
                <a:latin typeface="Arial" charset="0"/>
              </a:rPr>
              <a:t>palpated between fifth and sixth ribs, just below left nipple</a:t>
            </a:r>
          </a:p>
        </p:txBody>
      </p:sp>
    </p:spTree>
    <p:extLst>
      <p:ext uri="{BB962C8B-B14F-4D97-AF65-F5344CB8AC3E}">
        <p14:creationId xmlns:p14="http://schemas.microsoft.com/office/powerpoint/2010/main" val="293751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8545"/>
            <a:ext cx="7848600" cy="954107"/>
          </a:xfrm>
        </p:spPr>
        <p:txBody>
          <a:bodyPr wrap="square">
            <a:spAutoFit/>
          </a:bodyPr>
          <a:lstStyle/>
          <a:p>
            <a:r>
              <a:rPr lang="en-US" dirty="0">
                <a:latin typeface="Times New Roman"/>
              </a:rPr>
              <a:t>Location of the Heart in the Mediastinum </a:t>
            </a:r>
            <a:r>
              <a:rPr lang="en-US" altLang="en-US" sz="2800" dirty="0">
                <a:latin typeface="Times New Roman"/>
              </a:rPr>
              <a:t>(3 of 4)</a:t>
            </a:r>
            <a:endParaRPr lang="en-IN" sz="2800" dirty="0">
              <a:latin typeface="Times New Roman"/>
            </a:endParaRPr>
          </a:p>
        </p:txBody>
      </p:sp>
      <p:pic>
        <p:nvPicPr>
          <p:cNvPr id="4" name="Picture 3" descr="Part (a) is an illustration that shows relationship of the heart to the sternum, ribs and diaphragm in a person who is lying down.  Heart is slightly inferior to this position in a standing person."/>
          <p:cNvPicPr>
            <a:picLocks noChangeAspect="1"/>
          </p:cNvPicPr>
          <p:nvPr/>
        </p:nvPicPr>
        <p:blipFill rotWithShape="1">
          <a:blip r:embed="rId3">
            <a:extLst>
              <a:ext uri="{28A0092B-C50C-407E-A947-70E740481C1C}">
                <a14:useLocalDpi xmlns:a14="http://schemas.microsoft.com/office/drawing/2010/main" val="0"/>
              </a:ext>
            </a:extLst>
          </a:blip>
          <a:srcRect b="3548"/>
          <a:stretch/>
        </p:blipFill>
        <p:spPr>
          <a:xfrm>
            <a:off x="1262953" y="1495245"/>
            <a:ext cx="6618092" cy="4143555"/>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18.2a </a:t>
            </a:r>
            <a:r>
              <a:rPr lang="en-US" dirty="0"/>
              <a:t>Location of the heart in the mediastinum.</a:t>
            </a:r>
          </a:p>
        </p:txBody>
      </p:sp>
    </p:spTree>
    <p:extLst>
      <p:ext uri="{BB962C8B-B14F-4D97-AF65-F5344CB8AC3E}">
        <p14:creationId xmlns:p14="http://schemas.microsoft.com/office/powerpoint/2010/main" val="3304203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8545"/>
            <a:ext cx="7924800" cy="954107"/>
          </a:xfrm>
        </p:spPr>
        <p:txBody>
          <a:bodyPr wrap="square">
            <a:spAutoFit/>
          </a:bodyPr>
          <a:lstStyle/>
          <a:p>
            <a:r>
              <a:rPr lang="en-US" dirty="0">
                <a:latin typeface="Times New Roman"/>
              </a:rPr>
              <a:t>Location of the Heart in the Mediastinum </a:t>
            </a:r>
            <a:r>
              <a:rPr lang="en-US" altLang="en-US" sz="2800" dirty="0">
                <a:latin typeface="Times New Roman"/>
              </a:rPr>
              <a:t>(4 of 4)</a:t>
            </a:r>
            <a:endParaRPr lang="en-IN" sz="2800" dirty="0">
              <a:latin typeface="Times New Roman"/>
            </a:endParaRPr>
          </a:p>
        </p:txBody>
      </p:sp>
      <p:pic>
        <p:nvPicPr>
          <p:cNvPr id="4" name="Picture 3" descr="Part (b) is an illustration of inferior view of a cross section showing heart’s relative position in the thorax."/>
          <p:cNvPicPr>
            <a:picLocks noChangeAspect="1"/>
          </p:cNvPicPr>
          <p:nvPr/>
        </p:nvPicPr>
        <p:blipFill rotWithShape="1">
          <a:blip r:embed="rId3">
            <a:extLst>
              <a:ext uri="{28A0092B-C50C-407E-A947-70E740481C1C}">
                <a14:useLocalDpi xmlns:a14="http://schemas.microsoft.com/office/drawing/2010/main" val="0"/>
              </a:ext>
            </a:extLst>
          </a:blip>
          <a:srcRect b="3544"/>
          <a:stretch/>
        </p:blipFill>
        <p:spPr>
          <a:xfrm>
            <a:off x="2186461" y="1415374"/>
            <a:ext cx="4771076" cy="4147226"/>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18.2b </a:t>
            </a:r>
            <a:r>
              <a:rPr lang="en-US" dirty="0"/>
              <a:t>Location of the heart in the mediastinum.</a:t>
            </a:r>
          </a:p>
        </p:txBody>
      </p:sp>
    </p:spTree>
    <p:extLst>
      <p:ext uri="{BB962C8B-B14F-4D97-AF65-F5344CB8AC3E}">
        <p14:creationId xmlns:p14="http://schemas.microsoft.com/office/powerpoint/2010/main" val="385186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Coverings of the Heart</a:t>
            </a:r>
            <a:endParaRPr lang="en-IN" dirty="0">
              <a:latin typeface="Times New Roman"/>
            </a:endParaRPr>
          </a:p>
        </p:txBody>
      </p:sp>
      <p:sp>
        <p:nvSpPr>
          <p:cNvPr id="4" name="Content Placeholder 3"/>
          <p:cNvSpPr>
            <a:spLocks noGrp="1"/>
          </p:cNvSpPr>
          <p:nvPr>
            <p:ph idx="1"/>
          </p:nvPr>
        </p:nvSpPr>
        <p:spPr>
          <a:xfrm>
            <a:off x="457200" y="1600200"/>
            <a:ext cx="8229600" cy="2108269"/>
          </a:xfrm>
        </p:spPr>
        <p:txBody>
          <a:bodyPr>
            <a:spAutoFit/>
          </a:bodyPr>
          <a:lstStyle/>
          <a:p>
            <a:r>
              <a:rPr lang="en-US" b="1" dirty="0">
                <a:latin typeface="Arial" charset="0"/>
              </a:rPr>
              <a:t>Pericardium</a:t>
            </a:r>
            <a:r>
              <a:rPr lang="en-US" dirty="0">
                <a:latin typeface="Arial" charset="0"/>
              </a:rPr>
              <a:t>: double-walled sac that surrounds heart; made up of two layers</a:t>
            </a:r>
          </a:p>
          <a:p>
            <a:pPr lvl="1"/>
            <a:r>
              <a:rPr lang="en-US" dirty="0">
                <a:latin typeface="Arial" charset="0"/>
              </a:rPr>
              <a:t>Superficial </a:t>
            </a:r>
            <a:r>
              <a:rPr lang="en-US" b="1" dirty="0">
                <a:latin typeface="Arial" charset="0"/>
              </a:rPr>
              <a:t>fibrous pericardium</a:t>
            </a:r>
            <a:r>
              <a:rPr lang="en-US" dirty="0">
                <a:latin typeface="Arial" charset="0"/>
              </a:rPr>
              <a:t>: functions to protect, anchor heart to surrounding structures, and prevent overfilling</a:t>
            </a:r>
          </a:p>
          <a:p>
            <a:pPr lvl="1"/>
            <a:r>
              <a:rPr lang="en-US" dirty="0">
                <a:latin typeface="Arial" charset="0"/>
              </a:rPr>
              <a:t>Deep two-layered </a:t>
            </a:r>
            <a:r>
              <a:rPr lang="en-US" b="1" dirty="0">
                <a:latin typeface="Arial" charset="0"/>
              </a:rPr>
              <a:t>serous pericardium</a:t>
            </a:r>
          </a:p>
          <a:p>
            <a:pPr lvl="2"/>
            <a:r>
              <a:rPr lang="en-US" b="1" dirty="0">
                <a:latin typeface="Arial" charset="0"/>
              </a:rPr>
              <a:t>Parietal layer </a:t>
            </a:r>
            <a:r>
              <a:rPr lang="en-US" dirty="0">
                <a:latin typeface="Arial" charset="0"/>
              </a:rPr>
              <a:t>lines internal surface of fibrous pericardium</a:t>
            </a:r>
          </a:p>
          <a:p>
            <a:pPr lvl="2"/>
            <a:r>
              <a:rPr lang="en-US" b="1" dirty="0">
                <a:latin typeface="Arial" charset="0"/>
              </a:rPr>
              <a:t>Visceral layer </a:t>
            </a:r>
            <a:r>
              <a:rPr lang="en-US" dirty="0">
                <a:latin typeface="Arial" charset="0"/>
              </a:rPr>
              <a:t>(</a:t>
            </a:r>
            <a:r>
              <a:rPr lang="en-US" b="1" dirty="0">
                <a:latin typeface="Arial" charset="0"/>
              </a:rPr>
              <a:t>epicardium</a:t>
            </a:r>
            <a:r>
              <a:rPr lang="en-US" dirty="0">
                <a:latin typeface="Arial" charset="0"/>
              </a:rPr>
              <a:t>) on external surface of heart</a:t>
            </a:r>
          </a:p>
          <a:p>
            <a:pPr lvl="2"/>
            <a:r>
              <a:rPr lang="en-US" dirty="0">
                <a:latin typeface="Arial" charset="0"/>
              </a:rPr>
              <a:t>Two layers separated by fluid-filled </a:t>
            </a:r>
            <a:r>
              <a:rPr lang="en-US" b="1" dirty="0">
                <a:latin typeface="Arial" charset="0"/>
              </a:rPr>
              <a:t>pericardial cavity </a:t>
            </a:r>
            <a:r>
              <a:rPr lang="en-US" dirty="0">
                <a:latin typeface="Arial" charset="0"/>
              </a:rPr>
              <a:t>(decreases friction)</a:t>
            </a:r>
          </a:p>
        </p:txBody>
      </p:sp>
    </p:spTree>
    <p:extLst>
      <p:ext uri="{BB962C8B-B14F-4D97-AF65-F5344CB8AC3E}">
        <p14:creationId xmlns:p14="http://schemas.microsoft.com/office/powerpoint/2010/main" val="163242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spAutoFit/>
          </a:bodyPr>
          <a:lstStyle/>
          <a:p>
            <a:r>
              <a:rPr lang="en-US" dirty="0">
                <a:latin typeface="Times New Roman"/>
              </a:rPr>
              <a:t>The Layers of the Pericardium and of the Heart Wall </a:t>
            </a:r>
            <a:r>
              <a:rPr lang="en-US" altLang="en-US" sz="2800" dirty="0">
                <a:latin typeface="Times New Roman"/>
              </a:rPr>
              <a:t>(1 of 2)</a:t>
            </a:r>
            <a:endParaRPr lang="en-IN" sz="2800" dirty="0">
              <a:latin typeface="Times New Roman"/>
            </a:endParaRPr>
          </a:p>
        </p:txBody>
      </p:sp>
      <p:pic>
        <p:nvPicPr>
          <p:cNvPr id="4" name="Picture 3" descr="This figure is an illustration of the layers of pericardium.  Shown is a cross section of the heart showing location of pericardium and myocardium.  Other figure is an enlargement of a small section of the outer wall of the heart near the pulmonary trunk.  Enlarged view shows fibrous pericardium, parietal layer of serous pericardium, pericardial cavity, heart wall (made up of epicardium (visceral layer of serous pericardium), myocardium, and endocardium), and heart chamber."/>
          <p:cNvPicPr>
            <a:picLocks noChangeAspect="1"/>
          </p:cNvPicPr>
          <p:nvPr/>
        </p:nvPicPr>
        <p:blipFill rotWithShape="1">
          <a:blip r:embed="rId3">
            <a:extLst>
              <a:ext uri="{28A0092B-C50C-407E-A947-70E740481C1C}">
                <a14:useLocalDpi xmlns:a14="http://schemas.microsoft.com/office/drawing/2010/main" val="0"/>
              </a:ext>
            </a:extLst>
          </a:blip>
          <a:srcRect b="3194"/>
          <a:stretch/>
        </p:blipFill>
        <p:spPr>
          <a:xfrm>
            <a:off x="779797" y="2045208"/>
            <a:ext cx="7584405" cy="2679192"/>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18.3 </a:t>
            </a:r>
            <a:r>
              <a:rPr lang="en-US" dirty="0"/>
              <a:t>The layers of the pericardium and of the heart wall.</a:t>
            </a:r>
          </a:p>
        </p:txBody>
      </p:sp>
    </p:spTree>
    <p:extLst>
      <p:ext uri="{BB962C8B-B14F-4D97-AF65-F5344CB8AC3E}">
        <p14:creationId xmlns:p14="http://schemas.microsoft.com/office/powerpoint/2010/main" val="3373742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Clinical – Homeostatic Imbalance 18.1</a:t>
            </a:r>
            <a:endParaRPr lang="en-IN" dirty="0">
              <a:latin typeface="Times New Roman"/>
            </a:endParaRPr>
          </a:p>
        </p:txBody>
      </p:sp>
      <p:sp>
        <p:nvSpPr>
          <p:cNvPr id="4" name="Content Placeholder 3"/>
          <p:cNvSpPr>
            <a:spLocks noGrp="1"/>
          </p:cNvSpPr>
          <p:nvPr>
            <p:ph idx="1"/>
          </p:nvPr>
        </p:nvSpPr>
        <p:spPr>
          <a:xfrm>
            <a:off x="457200" y="1600200"/>
            <a:ext cx="8229600" cy="2431435"/>
          </a:xfrm>
        </p:spPr>
        <p:txBody>
          <a:bodyPr>
            <a:spAutoFit/>
          </a:bodyPr>
          <a:lstStyle/>
          <a:p>
            <a:r>
              <a:rPr lang="en-US" i="1" dirty="0">
                <a:latin typeface="Arial" charset="0"/>
              </a:rPr>
              <a:t>Pericarditis</a:t>
            </a:r>
          </a:p>
          <a:p>
            <a:pPr lvl="1"/>
            <a:r>
              <a:rPr lang="en-US" dirty="0">
                <a:latin typeface="Arial" charset="0"/>
              </a:rPr>
              <a:t>Inflammation of pericardium</a:t>
            </a:r>
          </a:p>
          <a:p>
            <a:pPr lvl="1"/>
            <a:r>
              <a:rPr lang="en-US" dirty="0">
                <a:latin typeface="Arial" charset="0"/>
              </a:rPr>
              <a:t>Roughens membrane surfaces, </a:t>
            </a:r>
            <a:r>
              <a:rPr lang="en-US" dirty="0">
                <a:latin typeface="Arial" charset="0"/>
                <a:sym typeface="Wingdings" charset="0"/>
              </a:rPr>
              <a:t>causing </a:t>
            </a:r>
            <a:r>
              <a:rPr lang="en-US" b="1" dirty="0">
                <a:latin typeface="Arial" charset="0"/>
                <a:sym typeface="Wingdings" charset="0"/>
              </a:rPr>
              <a:t>pericardial friction rub </a:t>
            </a:r>
            <a:r>
              <a:rPr lang="en-US" dirty="0">
                <a:latin typeface="Arial" charset="0"/>
                <a:sym typeface="Wingdings" charset="0"/>
              </a:rPr>
              <a:t>(creaking sound) heard with stethoscope</a:t>
            </a:r>
          </a:p>
          <a:p>
            <a:pPr lvl="1"/>
            <a:r>
              <a:rPr lang="en-US" i="1" dirty="0">
                <a:latin typeface="Arial" charset="0"/>
                <a:sym typeface="Wingdings" charset="0"/>
              </a:rPr>
              <a:t>Cardiac tamponade</a:t>
            </a:r>
          </a:p>
          <a:p>
            <a:pPr lvl="2"/>
            <a:r>
              <a:rPr lang="en-US" dirty="0">
                <a:latin typeface="Arial" charset="0"/>
                <a:sym typeface="Wingdings" charset="0"/>
              </a:rPr>
              <a:t>Excess fluid that leaks into pericardial space</a:t>
            </a:r>
          </a:p>
          <a:p>
            <a:pPr lvl="2"/>
            <a:r>
              <a:rPr lang="en-US" dirty="0">
                <a:latin typeface="Arial" charset="0"/>
                <a:sym typeface="Wingdings" charset="0"/>
              </a:rPr>
              <a:t>Can compress heart’s pumping ability</a:t>
            </a:r>
          </a:p>
          <a:p>
            <a:pPr lvl="2"/>
            <a:r>
              <a:rPr lang="en-US" dirty="0">
                <a:latin typeface="Arial" charset="0"/>
                <a:sym typeface="Wingdings" charset="0"/>
              </a:rPr>
              <a:t>Treatment: fluid is drawn out of cavity (usually with syringe)</a:t>
            </a:r>
            <a:endParaRPr lang="en-US" dirty="0">
              <a:latin typeface="Arial" charset="0"/>
            </a:endParaRPr>
          </a:p>
        </p:txBody>
      </p:sp>
    </p:spTree>
    <p:extLst>
      <p:ext uri="{BB962C8B-B14F-4D97-AF65-F5344CB8AC3E}">
        <p14:creationId xmlns:p14="http://schemas.microsoft.com/office/powerpoint/2010/main" val="760852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Layers of the Heart Wall </a:t>
            </a:r>
            <a:r>
              <a:rPr lang="en-US" altLang="en-US" sz="2800" dirty="0">
                <a:latin typeface="Times New Roman"/>
              </a:rPr>
              <a:t>(1 of 2)</a:t>
            </a:r>
            <a:endParaRPr lang="en-IN" sz="2800" dirty="0">
              <a:latin typeface="Times New Roman"/>
            </a:endParaRPr>
          </a:p>
        </p:txBody>
      </p:sp>
      <p:sp>
        <p:nvSpPr>
          <p:cNvPr id="4" name="Content Placeholder 3"/>
          <p:cNvSpPr>
            <a:spLocks noGrp="1"/>
          </p:cNvSpPr>
          <p:nvPr>
            <p:ph idx="1"/>
          </p:nvPr>
        </p:nvSpPr>
        <p:spPr>
          <a:xfrm>
            <a:off x="457200" y="1600200"/>
            <a:ext cx="8229600" cy="2185214"/>
          </a:xfrm>
        </p:spPr>
        <p:txBody>
          <a:bodyPr>
            <a:spAutoFit/>
          </a:bodyPr>
          <a:lstStyle/>
          <a:p>
            <a:r>
              <a:rPr lang="en-US" dirty="0">
                <a:latin typeface="Arial" charset="0"/>
              </a:rPr>
              <a:t>Three layers of heart wall</a:t>
            </a:r>
          </a:p>
          <a:p>
            <a:pPr lvl="1"/>
            <a:r>
              <a:rPr lang="en-US" b="1" dirty="0">
                <a:latin typeface="Arial" charset="0"/>
              </a:rPr>
              <a:t>Epicardium</a:t>
            </a:r>
            <a:r>
              <a:rPr lang="en-US" dirty="0">
                <a:latin typeface="Arial" charset="0"/>
              </a:rPr>
              <a:t>: visceral layer of serous pericardium</a:t>
            </a:r>
          </a:p>
          <a:p>
            <a:pPr lvl="1"/>
            <a:r>
              <a:rPr lang="en-US" b="1" dirty="0">
                <a:latin typeface="Arial" charset="0"/>
              </a:rPr>
              <a:t>Myocardium</a:t>
            </a:r>
            <a:r>
              <a:rPr lang="en-US" dirty="0">
                <a:latin typeface="Arial" charset="0"/>
              </a:rPr>
              <a:t>: circular or spiral </a:t>
            </a:r>
            <a:r>
              <a:rPr lang="en-US" i="1" dirty="0">
                <a:latin typeface="Arial" charset="0"/>
              </a:rPr>
              <a:t>bundles</a:t>
            </a:r>
            <a:r>
              <a:rPr lang="en-US" dirty="0">
                <a:latin typeface="Arial" charset="0"/>
              </a:rPr>
              <a:t> of contractile cardiac muscle cells </a:t>
            </a:r>
          </a:p>
          <a:p>
            <a:pPr lvl="2"/>
            <a:r>
              <a:rPr lang="en-US" b="1" dirty="0">
                <a:latin typeface="Arial" charset="0"/>
              </a:rPr>
              <a:t>Cardiac skeleton</a:t>
            </a:r>
            <a:r>
              <a:rPr lang="en-US" dirty="0">
                <a:latin typeface="Arial" charset="0"/>
              </a:rPr>
              <a:t>: crisscrossing, interlacing layer of connective tissue</a:t>
            </a:r>
          </a:p>
          <a:p>
            <a:pPr lvl="3"/>
            <a:r>
              <a:rPr lang="en-US" dirty="0">
                <a:latin typeface="Arial" charset="0"/>
              </a:rPr>
              <a:t>Anchors cardiac muscle fibers </a:t>
            </a:r>
          </a:p>
          <a:p>
            <a:pPr lvl="3"/>
            <a:r>
              <a:rPr lang="en-US" dirty="0">
                <a:latin typeface="Arial" charset="0"/>
              </a:rPr>
              <a:t>Supports great vessels and valves</a:t>
            </a:r>
          </a:p>
          <a:p>
            <a:pPr lvl="3"/>
            <a:r>
              <a:rPr lang="en-US" dirty="0">
                <a:latin typeface="Arial" charset="0"/>
              </a:rPr>
              <a:t>Limits spread of action potentials to specific paths</a:t>
            </a:r>
          </a:p>
        </p:txBody>
      </p:sp>
    </p:spTree>
    <p:extLst>
      <p:ext uri="{BB962C8B-B14F-4D97-AF65-F5344CB8AC3E}">
        <p14:creationId xmlns:p14="http://schemas.microsoft.com/office/powerpoint/2010/main" val="1641822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140"/>
            <a:ext cx="8229600" cy="1569660"/>
          </a:xfrm>
        </p:spPr>
        <p:txBody>
          <a:bodyPr>
            <a:spAutoFit/>
          </a:bodyPr>
          <a:lstStyle/>
          <a:p>
            <a:r>
              <a:rPr lang="en-US" dirty="0">
                <a:latin typeface="Times New Roman"/>
              </a:rPr>
              <a:t>The Circular and Spiral Arrangement of Cardiac Muscle Bundles in the Myocardium of the Heart</a:t>
            </a:r>
            <a:endParaRPr lang="en-IN" dirty="0">
              <a:latin typeface="Times New Roman"/>
            </a:endParaRPr>
          </a:p>
        </p:txBody>
      </p:sp>
      <p:pic>
        <p:nvPicPr>
          <p:cNvPr id="6" name="Picture 5" descr="This figure shows an outline of the heart with the three great vessels branching from it. One group of cardiac muscle bundles wraps around the aorta and connects with another group of cardiac muscle bundles that wrap around the pulmonary trunk. Both groups of cardiac muscle bundles extend downward into the apex of the heart in a continuous loop. The muscle bundles from the aorta extend downward diagonally across the anterior surface of the heart, and then angle upward along the posterior surface of the heart to the cardiac muscle bundles encircling the pulmonary trunk."/>
          <p:cNvPicPr>
            <a:picLocks noChangeAspect="1"/>
          </p:cNvPicPr>
          <p:nvPr/>
        </p:nvPicPr>
        <p:blipFill rotWithShape="1">
          <a:blip r:embed="rId2">
            <a:extLst>
              <a:ext uri="{28A0092B-C50C-407E-A947-70E740481C1C}">
                <a14:useLocalDpi xmlns:a14="http://schemas.microsoft.com/office/drawing/2010/main" val="0"/>
              </a:ext>
            </a:extLst>
          </a:blip>
          <a:srcRect b="3501"/>
          <a:stretch/>
        </p:blipFill>
        <p:spPr>
          <a:xfrm>
            <a:off x="3076199" y="1949506"/>
            <a:ext cx="2991601" cy="3413069"/>
          </a:xfrm>
          <a:prstGeom prst="rect">
            <a:avLst/>
          </a:prstGeom>
        </p:spPr>
      </p:pic>
      <p:sp>
        <p:nvSpPr>
          <p:cNvPr id="7" name="Content Placeholder 6"/>
          <p:cNvSpPr>
            <a:spLocks noGrp="1"/>
          </p:cNvSpPr>
          <p:nvPr>
            <p:ph sz="quarter" idx="13"/>
          </p:nvPr>
        </p:nvSpPr>
        <p:spPr>
          <a:xfrm>
            <a:off x="457200" y="5715000"/>
            <a:ext cx="8305800" cy="492443"/>
          </a:xfrm>
        </p:spPr>
        <p:txBody>
          <a:bodyPr/>
          <a:lstStyle/>
          <a:p>
            <a:r>
              <a:rPr lang="en-US" b="1" dirty="0">
                <a:solidFill>
                  <a:srgbClr val="007FA3"/>
                </a:solidFill>
              </a:rPr>
              <a:t>Figure 18.4 </a:t>
            </a:r>
            <a:r>
              <a:rPr lang="en-US" dirty="0"/>
              <a:t>The circular and spiral arrangement of cardiac muscle bundles in the myocardium of the heart.</a:t>
            </a:r>
          </a:p>
        </p:txBody>
      </p:sp>
    </p:spTree>
    <p:extLst>
      <p:ext uri="{BB962C8B-B14F-4D97-AF65-F5344CB8AC3E}">
        <p14:creationId xmlns:p14="http://schemas.microsoft.com/office/powerpoint/2010/main" val="708728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Layers of the Heart Wall </a:t>
            </a:r>
            <a:r>
              <a:rPr lang="en-US" altLang="en-US" sz="2800" dirty="0">
                <a:latin typeface="Times New Roman"/>
              </a:rPr>
              <a:t>(2 of 2)</a:t>
            </a:r>
            <a:endParaRPr lang="en-IN" sz="2800" dirty="0">
              <a:latin typeface="Times New Roman"/>
            </a:endParaRPr>
          </a:p>
        </p:txBody>
      </p:sp>
      <p:sp>
        <p:nvSpPr>
          <p:cNvPr id="4" name="Content Placeholder 3"/>
          <p:cNvSpPr>
            <a:spLocks noGrp="1"/>
          </p:cNvSpPr>
          <p:nvPr>
            <p:ph idx="1"/>
          </p:nvPr>
        </p:nvSpPr>
        <p:spPr>
          <a:xfrm>
            <a:off x="457200" y="1600200"/>
            <a:ext cx="7848600" cy="815608"/>
          </a:xfrm>
        </p:spPr>
        <p:txBody>
          <a:bodyPr wrap="square">
            <a:spAutoFit/>
          </a:bodyPr>
          <a:lstStyle/>
          <a:p>
            <a:pPr lvl="1"/>
            <a:r>
              <a:rPr lang="en-US" b="1" dirty="0">
                <a:latin typeface="Arial" charset="0"/>
              </a:rPr>
              <a:t>Endocardium</a:t>
            </a:r>
            <a:r>
              <a:rPr lang="en-US" dirty="0">
                <a:latin typeface="Arial" charset="0"/>
              </a:rPr>
              <a:t>: innermost layer; is continuous with endothelial lining of   blood vessels</a:t>
            </a:r>
          </a:p>
          <a:p>
            <a:pPr lvl="2"/>
            <a:r>
              <a:rPr lang="en-US" dirty="0">
                <a:latin typeface="Arial" charset="0"/>
              </a:rPr>
              <a:t>Lines heart chambers and covers cardiac skeleton of valves</a:t>
            </a:r>
          </a:p>
        </p:txBody>
      </p:sp>
    </p:spTree>
    <p:extLst>
      <p:ext uri="{BB962C8B-B14F-4D97-AF65-F5344CB8AC3E}">
        <p14:creationId xmlns:p14="http://schemas.microsoft.com/office/powerpoint/2010/main" val="272285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95040"/>
            <a:ext cx="8229600" cy="523220"/>
          </a:xfrm>
        </p:spPr>
        <p:txBody>
          <a:bodyPr>
            <a:spAutoFit/>
          </a:bodyPr>
          <a:lstStyle/>
          <a:p>
            <a:r>
              <a:rPr lang="en-US" dirty="0">
                <a:latin typeface="Times New Roman"/>
              </a:rPr>
              <a:t>Why This Matters</a:t>
            </a:r>
            <a:endParaRPr lang="en-IN" dirty="0">
              <a:latin typeface="Times New Roman"/>
            </a:endParaRPr>
          </a:p>
        </p:txBody>
      </p:sp>
      <p:sp>
        <p:nvSpPr>
          <p:cNvPr id="4" name="Content Placeholder 3"/>
          <p:cNvSpPr>
            <a:spLocks noGrp="1"/>
          </p:cNvSpPr>
          <p:nvPr>
            <p:ph idx="1"/>
          </p:nvPr>
        </p:nvSpPr>
        <p:spPr>
          <a:xfrm>
            <a:off x="457200" y="1600200"/>
            <a:ext cx="7315200" cy="492443"/>
          </a:xfrm>
        </p:spPr>
        <p:txBody>
          <a:bodyPr wrap="square">
            <a:spAutoFit/>
          </a:bodyPr>
          <a:lstStyle/>
          <a:p>
            <a:r>
              <a:rPr lang="en-US" dirty="0">
                <a:latin typeface="Arial" charset="0"/>
              </a:rPr>
              <a:t>How the anatomy and physiology of the heart affect the sounds heard through a stethoscope </a:t>
            </a:r>
          </a:p>
        </p:txBody>
      </p:sp>
    </p:spTree>
    <p:extLst>
      <p:ext uri="{BB962C8B-B14F-4D97-AF65-F5344CB8AC3E}">
        <p14:creationId xmlns:p14="http://schemas.microsoft.com/office/powerpoint/2010/main" val="330836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spAutoFit/>
          </a:bodyPr>
          <a:lstStyle/>
          <a:p>
            <a:r>
              <a:rPr lang="en-US" dirty="0">
                <a:latin typeface="Times New Roman"/>
              </a:rPr>
              <a:t>The Layers of the Pericardium and of the Heart Wall </a:t>
            </a:r>
            <a:r>
              <a:rPr lang="en-US" altLang="en-US" sz="2800" dirty="0">
                <a:latin typeface="Times New Roman"/>
              </a:rPr>
              <a:t>(2 of 2)</a:t>
            </a:r>
            <a:endParaRPr lang="en-IN" sz="2800" dirty="0">
              <a:latin typeface="Times New Roman"/>
            </a:endParaRPr>
          </a:p>
        </p:txBody>
      </p:sp>
      <p:pic>
        <p:nvPicPr>
          <p:cNvPr id="4" name="Picture 3" descr="This figure is an illustration of the layers of pericardium.  Shown is a cross section of the heart showing location of pericardium and myocardium.  Other figure is an enlargement of a small section of the outer wall of the heart near the pulmonary trunk.  Enlarged view shows fibrous pericardium, parietal layer of serous pericardium, pericardial cavity, heart wall (made up of epicardium (visceral layer of serous pericardium), myocardium, and endocardium), and heart chamber."/>
          <p:cNvPicPr>
            <a:picLocks noChangeAspect="1"/>
          </p:cNvPicPr>
          <p:nvPr/>
        </p:nvPicPr>
        <p:blipFill rotWithShape="1">
          <a:blip r:embed="rId3">
            <a:extLst>
              <a:ext uri="{28A0092B-C50C-407E-A947-70E740481C1C}">
                <a14:useLocalDpi xmlns:a14="http://schemas.microsoft.com/office/drawing/2010/main" val="0"/>
              </a:ext>
            </a:extLst>
          </a:blip>
          <a:srcRect b="3194"/>
          <a:stretch/>
        </p:blipFill>
        <p:spPr>
          <a:xfrm>
            <a:off x="779797" y="2045208"/>
            <a:ext cx="7584405" cy="2679192"/>
          </a:xfrm>
          <a:prstGeom prst="rect">
            <a:avLst/>
          </a:prstGeom>
        </p:spPr>
      </p:pic>
      <p:sp>
        <p:nvSpPr>
          <p:cNvPr id="5" name="Content Placeholder 4"/>
          <p:cNvSpPr>
            <a:spLocks noGrp="1"/>
          </p:cNvSpPr>
          <p:nvPr>
            <p:ph sz="quarter" idx="13"/>
          </p:nvPr>
        </p:nvSpPr>
        <p:spPr>
          <a:xfrm>
            <a:off x="457200" y="5791200"/>
            <a:ext cx="8305800" cy="246221"/>
          </a:xfrm>
        </p:spPr>
        <p:txBody>
          <a:bodyPr/>
          <a:lstStyle/>
          <a:p>
            <a:r>
              <a:rPr lang="en-US" b="1" dirty="0">
                <a:solidFill>
                  <a:srgbClr val="007FA3"/>
                </a:solidFill>
              </a:rPr>
              <a:t>Figure 18.3 </a:t>
            </a:r>
            <a:r>
              <a:rPr lang="en-US" dirty="0"/>
              <a:t>The layers of the pericardium and of the heart wall.</a:t>
            </a:r>
          </a:p>
        </p:txBody>
      </p:sp>
    </p:spTree>
    <p:extLst>
      <p:ext uri="{BB962C8B-B14F-4D97-AF65-F5344CB8AC3E}">
        <p14:creationId xmlns:p14="http://schemas.microsoft.com/office/powerpoint/2010/main" val="3963895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58545"/>
            <a:ext cx="7543800" cy="954107"/>
          </a:xfrm>
        </p:spPr>
        <p:txBody>
          <a:bodyPr wrap="square">
            <a:spAutoFit/>
          </a:bodyPr>
          <a:lstStyle/>
          <a:p>
            <a:r>
              <a:rPr lang="en-US" dirty="0">
                <a:latin typeface="Times New Roman"/>
              </a:rPr>
              <a:t>Chambers and Associated Great Vessels </a:t>
            </a:r>
            <a:r>
              <a:rPr lang="en-US" altLang="en-US" sz="2800" dirty="0">
                <a:latin typeface="Times New Roman"/>
              </a:rPr>
              <a:t>(1 of 6)</a:t>
            </a:r>
            <a:r>
              <a:rPr lang="en-US" sz="2800" dirty="0">
                <a:latin typeface="Times New Roman"/>
              </a:rPr>
              <a:t> </a:t>
            </a:r>
            <a:endParaRPr lang="en-IN" sz="2800" dirty="0">
              <a:latin typeface="Times New Roman"/>
            </a:endParaRPr>
          </a:p>
        </p:txBody>
      </p:sp>
      <p:sp>
        <p:nvSpPr>
          <p:cNvPr id="4" name="Content Placeholder 3"/>
          <p:cNvSpPr>
            <a:spLocks noGrp="1"/>
          </p:cNvSpPr>
          <p:nvPr>
            <p:ph idx="1"/>
          </p:nvPr>
        </p:nvSpPr>
        <p:spPr>
          <a:xfrm>
            <a:off x="457200" y="1600200"/>
            <a:ext cx="8229600" cy="2185214"/>
          </a:xfrm>
        </p:spPr>
        <p:txBody>
          <a:bodyPr>
            <a:spAutoFit/>
          </a:bodyPr>
          <a:lstStyle/>
          <a:p>
            <a:r>
              <a:rPr lang="en-US" dirty="0">
                <a:latin typeface="Arial" charset="0"/>
              </a:rPr>
              <a:t>Internal features</a:t>
            </a:r>
          </a:p>
          <a:p>
            <a:pPr lvl="1"/>
            <a:r>
              <a:rPr lang="en-US" dirty="0">
                <a:latin typeface="Arial" charset="0"/>
              </a:rPr>
              <a:t>Four chambers</a:t>
            </a:r>
          </a:p>
          <a:p>
            <a:pPr lvl="2"/>
            <a:r>
              <a:rPr lang="en-US" dirty="0">
                <a:latin typeface="Arial" charset="0"/>
              </a:rPr>
              <a:t>Two superior </a:t>
            </a:r>
            <a:r>
              <a:rPr lang="en-US" b="1" dirty="0">
                <a:latin typeface="Arial" charset="0"/>
              </a:rPr>
              <a:t>atria</a:t>
            </a:r>
          </a:p>
          <a:p>
            <a:pPr lvl="2"/>
            <a:r>
              <a:rPr lang="en-US" dirty="0">
                <a:latin typeface="Arial" charset="0"/>
              </a:rPr>
              <a:t>Two inferior </a:t>
            </a:r>
            <a:r>
              <a:rPr lang="en-US" b="1" dirty="0">
                <a:latin typeface="Arial" charset="0"/>
              </a:rPr>
              <a:t>ventricles</a:t>
            </a:r>
          </a:p>
          <a:p>
            <a:pPr lvl="1"/>
            <a:r>
              <a:rPr lang="en-US" b="1" dirty="0">
                <a:latin typeface="Arial" charset="0"/>
              </a:rPr>
              <a:t>Interatrial septum</a:t>
            </a:r>
            <a:r>
              <a:rPr lang="en-US" dirty="0">
                <a:latin typeface="Arial" charset="0"/>
              </a:rPr>
              <a:t>: separates atria</a:t>
            </a:r>
          </a:p>
          <a:p>
            <a:pPr lvl="2"/>
            <a:r>
              <a:rPr lang="en-US" b="1" dirty="0">
                <a:latin typeface="Arial" charset="0"/>
              </a:rPr>
              <a:t>Fossa ovalis</a:t>
            </a:r>
            <a:r>
              <a:rPr lang="en-US" dirty="0">
                <a:latin typeface="Arial" charset="0"/>
              </a:rPr>
              <a:t>: remnant of foramen ovale of fetal heart</a:t>
            </a:r>
          </a:p>
          <a:p>
            <a:pPr lvl="1"/>
            <a:r>
              <a:rPr lang="en-US" b="1" dirty="0">
                <a:latin typeface="Arial" charset="0"/>
              </a:rPr>
              <a:t>Interventricular septum</a:t>
            </a:r>
            <a:r>
              <a:rPr lang="en-US" dirty="0">
                <a:latin typeface="Arial" charset="0"/>
              </a:rPr>
              <a:t>: separates ventricles</a:t>
            </a:r>
          </a:p>
        </p:txBody>
      </p:sp>
    </p:spTree>
    <p:extLst>
      <p:ext uri="{BB962C8B-B14F-4D97-AF65-F5344CB8AC3E}">
        <p14:creationId xmlns:p14="http://schemas.microsoft.com/office/powerpoint/2010/main" val="3540637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latin typeface="Times New Roman"/>
              </a:rPr>
              <a:t>Gross Anatomy of the Heart </a:t>
            </a:r>
            <a:r>
              <a:rPr lang="en-US" altLang="en-US" sz="2800" dirty="0">
                <a:latin typeface="Times New Roman"/>
              </a:rPr>
              <a:t>(1 of 9)</a:t>
            </a:r>
            <a:endParaRPr lang="en-IN" sz="2800" dirty="0">
              <a:latin typeface="Times New Roman"/>
            </a:endParaRPr>
          </a:p>
        </p:txBody>
      </p:sp>
      <p:pic>
        <p:nvPicPr>
          <p:cNvPr id="1026" name="Picture 2" descr="Part (e) is a diagram of a frontal section of heart showing the following structures:  superior vena cava, right pulmonary artery, pulmonary trunk, right atrium, right pulmonary veins, fossa ovalis, pectinate muscles, tricuspid valve, right ventricle, chordate tendinae, trabeculae carneae, inferior vena cava, aorta, left pulmonary artery, left atrium, left pulmonary veins, mitral (bicuspid) valve, aortic valve, pulmonary valve, left ventricle, papillary muscle, interventricular septum, epicardium, myocardium, and endocardium."/>
          <p:cNvPicPr>
            <a:picLocks noChangeAspect="1" noChangeArrowheads="1"/>
          </p:cNvPicPr>
          <p:nvPr/>
        </p:nvPicPr>
        <p:blipFill rotWithShape="1">
          <a:blip r:embed="rId2">
            <a:extLst>
              <a:ext uri="{28A0092B-C50C-407E-A947-70E740481C1C}">
                <a14:useLocalDpi xmlns:a14="http://schemas.microsoft.com/office/drawing/2010/main" val="0"/>
              </a:ext>
            </a:extLst>
          </a:blip>
          <a:srcRect b="2578"/>
          <a:stretch/>
        </p:blipFill>
        <p:spPr bwMode="auto">
          <a:xfrm>
            <a:off x="2061782" y="1481260"/>
            <a:ext cx="5318027" cy="419881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rPr>
              <a:t>Figure 18.5e </a:t>
            </a:r>
            <a:r>
              <a:rPr lang="en-US" dirty="0"/>
              <a:t>Gross anatomy of the heart.</a:t>
            </a:r>
          </a:p>
        </p:txBody>
      </p:sp>
    </p:spTree>
    <p:extLst>
      <p:ext uri="{BB962C8B-B14F-4D97-AF65-F5344CB8AC3E}">
        <p14:creationId xmlns:p14="http://schemas.microsoft.com/office/powerpoint/2010/main" val="339073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58545"/>
            <a:ext cx="7543800" cy="954107"/>
          </a:xfrm>
        </p:spPr>
        <p:txBody>
          <a:bodyPr wrap="square">
            <a:spAutoFit/>
          </a:bodyPr>
          <a:lstStyle/>
          <a:p>
            <a:r>
              <a:rPr lang="en-US" dirty="0">
                <a:latin typeface="Times New Roman"/>
              </a:rPr>
              <a:t>Chambers and Associated Great Vessels </a:t>
            </a:r>
            <a:r>
              <a:rPr lang="en-US" altLang="en-US" sz="2800" dirty="0">
                <a:latin typeface="Times New Roman"/>
              </a:rPr>
              <a:t>(2 of 6)</a:t>
            </a:r>
            <a:r>
              <a:rPr lang="en-US" sz="2800" dirty="0">
                <a:latin typeface="Times New Roman"/>
              </a:rPr>
              <a:t> </a:t>
            </a:r>
            <a:endParaRPr lang="en-IN" sz="2800" dirty="0">
              <a:latin typeface="Times New Roman"/>
            </a:endParaRPr>
          </a:p>
        </p:txBody>
      </p:sp>
      <p:sp>
        <p:nvSpPr>
          <p:cNvPr id="4" name="Content Placeholder 3"/>
          <p:cNvSpPr>
            <a:spLocks noGrp="1"/>
          </p:cNvSpPr>
          <p:nvPr>
            <p:ph idx="1"/>
          </p:nvPr>
        </p:nvSpPr>
        <p:spPr>
          <a:xfrm>
            <a:off x="457200" y="1600200"/>
            <a:ext cx="8229600" cy="2185214"/>
          </a:xfrm>
        </p:spPr>
        <p:txBody>
          <a:bodyPr>
            <a:spAutoFit/>
          </a:bodyPr>
          <a:lstStyle/>
          <a:p>
            <a:r>
              <a:rPr lang="en-US" dirty="0">
                <a:latin typeface="Arial" charset="0"/>
              </a:rPr>
              <a:t>Surface features</a:t>
            </a:r>
          </a:p>
          <a:p>
            <a:pPr lvl="1"/>
            <a:r>
              <a:rPr lang="en-US" b="1" dirty="0">
                <a:latin typeface="Arial" charset="0"/>
              </a:rPr>
              <a:t>Coronary sulcus </a:t>
            </a:r>
            <a:r>
              <a:rPr lang="en-US" dirty="0">
                <a:latin typeface="Arial" charset="0"/>
              </a:rPr>
              <a:t>(atrioventricular groove)</a:t>
            </a:r>
          </a:p>
          <a:p>
            <a:pPr lvl="2"/>
            <a:r>
              <a:rPr lang="en-US" dirty="0">
                <a:latin typeface="Arial" charset="0"/>
              </a:rPr>
              <a:t>Encircles junction of atria and ventricles</a:t>
            </a:r>
          </a:p>
          <a:p>
            <a:pPr lvl="1"/>
            <a:r>
              <a:rPr lang="en-US" b="1" dirty="0">
                <a:latin typeface="Arial" charset="0"/>
              </a:rPr>
              <a:t>Anterior interventricular sulcus</a:t>
            </a:r>
          </a:p>
          <a:p>
            <a:pPr lvl="2"/>
            <a:r>
              <a:rPr lang="en-US" dirty="0">
                <a:latin typeface="Arial" charset="0"/>
              </a:rPr>
              <a:t>Anterior position of interventricular septum</a:t>
            </a:r>
          </a:p>
          <a:p>
            <a:pPr lvl="1"/>
            <a:r>
              <a:rPr lang="en-US" b="1" dirty="0">
                <a:latin typeface="Arial" charset="0"/>
              </a:rPr>
              <a:t>Posterior interventricular sulcus</a:t>
            </a:r>
          </a:p>
          <a:p>
            <a:pPr lvl="2"/>
            <a:r>
              <a:rPr lang="en-US" dirty="0">
                <a:latin typeface="Arial" charset="0"/>
              </a:rPr>
              <a:t>Landmark on posteroinferior surface </a:t>
            </a:r>
          </a:p>
        </p:txBody>
      </p:sp>
    </p:spTree>
    <p:extLst>
      <p:ext uri="{BB962C8B-B14F-4D97-AF65-F5344CB8AC3E}">
        <p14:creationId xmlns:p14="http://schemas.microsoft.com/office/powerpoint/2010/main" val="1474100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latin typeface="Times New Roman"/>
              </a:rPr>
              <a:t>Gross Anatomy of the Heart </a:t>
            </a:r>
            <a:r>
              <a:rPr lang="en-US" altLang="en-US" sz="2800" dirty="0">
                <a:latin typeface="Times New Roman"/>
              </a:rPr>
              <a:t>(2 of 9)</a:t>
            </a:r>
            <a:endParaRPr lang="en-IN" sz="2800" dirty="0">
              <a:latin typeface="Times New Roman"/>
            </a:endParaRPr>
          </a:p>
        </p:txBody>
      </p:sp>
      <p:pic>
        <p:nvPicPr>
          <p:cNvPr id="2050" name="Picture 2" descr="Part (b) is a diagram that correlates with Part (a) view showing major structures of the heart from an anterior view.  Vessels with oxygen-rich blood are shown in red, while oxygen-poor vessels are shown in blue.  Labels include brachiocephalic trunk, superior vena cava, right pulmonary artery, ascending aorta, pulmonary trunk, right pulmonary veins, right atrium, right coronary artery (in coronary sulcus), anterior cardiac vein, right ventricle, right marginal artery, small cardiac vein, inferior vena cava, left common carotid artery, left subclavian artery, aortic arch, ligamentum arteriosum, left pulmonary artery, left pulmonary veins, auricle of left atrium, circumflex artery, left coronary artery (in coronary sulcus), left ventricle, great cardiac vein, anterior interventricular artery (in anterior interventricular sulcus), apex."/>
          <p:cNvPicPr>
            <a:picLocks noChangeAspect="1" noChangeArrowheads="1"/>
          </p:cNvPicPr>
          <p:nvPr/>
        </p:nvPicPr>
        <p:blipFill rotWithShape="1">
          <a:blip r:embed="rId2">
            <a:extLst>
              <a:ext uri="{28A0092B-C50C-407E-A947-70E740481C1C}">
                <a14:useLocalDpi xmlns:a14="http://schemas.microsoft.com/office/drawing/2010/main" val="0"/>
              </a:ext>
            </a:extLst>
          </a:blip>
          <a:srcRect b="2933"/>
          <a:stretch/>
        </p:blipFill>
        <p:spPr bwMode="auto">
          <a:xfrm>
            <a:off x="2016676" y="1491914"/>
            <a:ext cx="5110649" cy="409926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rPr>
              <a:t>Figure 18.5b </a:t>
            </a:r>
            <a:r>
              <a:rPr lang="en-US" dirty="0"/>
              <a:t>Gross anatomy of the heart.</a:t>
            </a:r>
          </a:p>
        </p:txBody>
      </p:sp>
    </p:spTree>
    <p:extLst>
      <p:ext uri="{BB962C8B-B14F-4D97-AF65-F5344CB8AC3E}">
        <p14:creationId xmlns:p14="http://schemas.microsoft.com/office/powerpoint/2010/main" val="2997948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latin typeface="Times New Roman"/>
              </a:rPr>
              <a:t>Gross Anatomy of the Heart </a:t>
            </a:r>
            <a:r>
              <a:rPr lang="en-US" altLang="en-US" sz="2800" dirty="0">
                <a:latin typeface="Times New Roman"/>
              </a:rPr>
              <a:t>(3 of 9)</a:t>
            </a:r>
            <a:endParaRPr lang="en-IN" sz="2800" dirty="0">
              <a:latin typeface="Times New Roman"/>
            </a:endParaRPr>
          </a:p>
        </p:txBody>
      </p:sp>
      <p:pic>
        <p:nvPicPr>
          <p:cNvPr id="3074" name="Picture 2" descr="Part (d) is a diagram of posterior view of heart showing aorta, left pulmonary artery, left pulmonary veins, auricle of left atrium, left atrium, great cardiac vein, posterior vein of left ventricle, left ventricle, apex, superior vena cava, right pulmonary artery, right pulmonary veins, right atrium, inferior vena cava, coronary sinus, right coronary artery (in coronary sulcus), posterior interventricular artery (in posterior interventricular sulcus), middle cardiac vein and right ventricle."/>
          <p:cNvPicPr>
            <a:picLocks noChangeAspect="1" noChangeArrowheads="1"/>
          </p:cNvPicPr>
          <p:nvPr/>
        </p:nvPicPr>
        <p:blipFill rotWithShape="1">
          <a:blip r:embed="rId2">
            <a:extLst>
              <a:ext uri="{28A0092B-C50C-407E-A947-70E740481C1C}">
                <a14:useLocalDpi xmlns:a14="http://schemas.microsoft.com/office/drawing/2010/main" val="0"/>
              </a:ext>
            </a:extLst>
          </a:blip>
          <a:srcRect b="2760"/>
          <a:stretch/>
        </p:blipFill>
        <p:spPr bwMode="auto">
          <a:xfrm>
            <a:off x="2160560" y="1478378"/>
            <a:ext cx="5209117" cy="419376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3"/>
          </p:nvPr>
        </p:nvSpPr>
        <p:spPr/>
        <p:txBody>
          <a:bodyPr/>
          <a:lstStyle/>
          <a:p>
            <a:r>
              <a:rPr lang="en-US" b="1" dirty="0">
                <a:solidFill>
                  <a:srgbClr val="007FA3"/>
                </a:solidFill>
              </a:rPr>
              <a:t>Figure 18.5d </a:t>
            </a:r>
            <a:r>
              <a:rPr lang="en-US" dirty="0"/>
              <a:t>Gross anatomy of the heart.</a:t>
            </a:r>
          </a:p>
        </p:txBody>
      </p:sp>
    </p:spTree>
    <p:extLst>
      <p:ext uri="{BB962C8B-B14F-4D97-AF65-F5344CB8AC3E}">
        <p14:creationId xmlns:p14="http://schemas.microsoft.com/office/powerpoint/2010/main" val="122935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58545"/>
            <a:ext cx="7467600" cy="954107"/>
          </a:xfrm>
        </p:spPr>
        <p:txBody>
          <a:bodyPr wrap="square">
            <a:spAutoFit/>
          </a:bodyPr>
          <a:lstStyle/>
          <a:p>
            <a:r>
              <a:rPr lang="en-US" dirty="0">
                <a:latin typeface="Times New Roman"/>
              </a:rPr>
              <a:t>Chambers and Associated Great Vessels </a:t>
            </a:r>
            <a:r>
              <a:rPr lang="en-US" altLang="en-US" sz="2800" dirty="0">
                <a:latin typeface="Times New Roman"/>
              </a:rPr>
              <a:t>(3 of 6)</a:t>
            </a:r>
            <a:r>
              <a:rPr lang="en-US" sz="2800" dirty="0">
                <a:latin typeface="Times New Roman"/>
              </a:rPr>
              <a:t>  </a:t>
            </a:r>
            <a:endParaRPr lang="en-IN" sz="2800" dirty="0">
              <a:latin typeface="Times New Roman"/>
            </a:endParaRPr>
          </a:p>
        </p:txBody>
      </p:sp>
      <p:sp>
        <p:nvSpPr>
          <p:cNvPr id="4" name="Content Placeholder 3"/>
          <p:cNvSpPr>
            <a:spLocks noGrp="1"/>
          </p:cNvSpPr>
          <p:nvPr>
            <p:ph idx="1"/>
          </p:nvPr>
        </p:nvSpPr>
        <p:spPr>
          <a:xfrm>
            <a:off x="457200" y="1600200"/>
            <a:ext cx="8229600" cy="2185214"/>
          </a:xfrm>
        </p:spPr>
        <p:txBody>
          <a:bodyPr>
            <a:spAutoFit/>
          </a:bodyPr>
          <a:lstStyle/>
          <a:p>
            <a:r>
              <a:rPr lang="en-US" b="1" dirty="0">
                <a:latin typeface="Arial" charset="0"/>
              </a:rPr>
              <a:t>Atria: the receiving chambers</a:t>
            </a:r>
          </a:p>
          <a:p>
            <a:pPr lvl="1"/>
            <a:r>
              <a:rPr lang="en-US" dirty="0">
                <a:latin typeface="Arial" charset="0"/>
              </a:rPr>
              <a:t>Small, thin-walled chambers; contribute little to propulsion of blood</a:t>
            </a:r>
          </a:p>
          <a:p>
            <a:pPr lvl="1"/>
            <a:r>
              <a:rPr lang="en-US" b="1" dirty="0">
                <a:latin typeface="Arial" charset="0"/>
              </a:rPr>
              <a:t>Auricles</a:t>
            </a:r>
            <a:r>
              <a:rPr lang="en-US" dirty="0">
                <a:latin typeface="Arial" charset="0"/>
              </a:rPr>
              <a:t>: appendages that increase atrial volume</a:t>
            </a:r>
          </a:p>
          <a:p>
            <a:pPr lvl="1"/>
            <a:r>
              <a:rPr lang="en-US" b="1" dirty="0">
                <a:latin typeface="Arial" charset="0"/>
              </a:rPr>
              <a:t>Right atrium</a:t>
            </a:r>
            <a:r>
              <a:rPr lang="en-US" dirty="0">
                <a:latin typeface="Arial" charset="0"/>
              </a:rPr>
              <a:t>: receives deoxygenated blood from body</a:t>
            </a:r>
          </a:p>
          <a:p>
            <a:pPr lvl="2"/>
            <a:r>
              <a:rPr lang="en-US" dirty="0">
                <a:latin typeface="Arial" charset="0"/>
              </a:rPr>
              <a:t>Anterior portion is smooth-walled</a:t>
            </a:r>
          </a:p>
          <a:p>
            <a:pPr lvl="2"/>
            <a:r>
              <a:rPr lang="en-US" dirty="0">
                <a:latin typeface="Arial" charset="0"/>
              </a:rPr>
              <a:t>Posterior portion contains ridges formed by </a:t>
            </a:r>
            <a:r>
              <a:rPr lang="en-US" b="1" dirty="0">
                <a:latin typeface="Arial" charset="0"/>
              </a:rPr>
              <a:t>pectinate muscles</a:t>
            </a:r>
          </a:p>
          <a:p>
            <a:pPr lvl="2"/>
            <a:r>
              <a:rPr lang="en-US" dirty="0">
                <a:latin typeface="Arial" charset="0"/>
              </a:rPr>
              <a:t>Posterior and anterior regions are separated by </a:t>
            </a:r>
            <a:r>
              <a:rPr lang="en-US" i="1" dirty="0">
                <a:latin typeface="Arial" charset="0"/>
              </a:rPr>
              <a:t>crista terminalis</a:t>
            </a:r>
          </a:p>
        </p:txBody>
      </p:sp>
    </p:spTree>
    <p:extLst>
      <p:ext uri="{BB962C8B-B14F-4D97-AF65-F5344CB8AC3E}">
        <p14:creationId xmlns:p14="http://schemas.microsoft.com/office/powerpoint/2010/main" val="3649107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58545"/>
            <a:ext cx="7467600" cy="954107"/>
          </a:xfrm>
        </p:spPr>
        <p:txBody>
          <a:bodyPr wrap="square">
            <a:spAutoFit/>
          </a:bodyPr>
          <a:lstStyle/>
          <a:p>
            <a:r>
              <a:rPr lang="en-US" dirty="0">
                <a:latin typeface="Times New Roman"/>
              </a:rPr>
              <a:t>Chambers and Associated Great Vessels </a:t>
            </a:r>
            <a:r>
              <a:rPr lang="en-US" altLang="en-US" sz="2800" dirty="0">
                <a:latin typeface="Times New Roman"/>
              </a:rPr>
              <a:t>(4 of 6)</a:t>
            </a:r>
            <a:r>
              <a:rPr lang="en-US" sz="2800" dirty="0">
                <a:latin typeface="Times New Roman"/>
              </a:rPr>
              <a:t> </a:t>
            </a:r>
            <a:endParaRPr lang="en-IN" sz="2800" dirty="0">
              <a:latin typeface="Times New Roman"/>
            </a:endParaRPr>
          </a:p>
        </p:txBody>
      </p:sp>
      <p:sp>
        <p:nvSpPr>
          <p:cNvPr id="4" name="Content Placeholder 3"/>
          <p:cNvSpPr>
            <a:spLocks noGrp="1"/>
          </p:cNvSpPr>
          <p:nvPr>
            <p:ph idx="1"/>
          </p:nvPr>
        </p:nvSpPr>
        <p:spPr>
          <a:xfrm>
            <a:off x="457200" y="1600200"/>
            <a:ext cx="8229600" cy="2508379"/>
          </a:xfrm>
        </p:spPr>
        <p:txBody>
          <a:bodyPr wrap="square">
            <a:spAutoFit/>
          </a:bodyPr>
          <a:lstStyle/>
          <a:p>
            <a:r>
              <a:rPr lang="en-US" b="1" dirty="0">
                <a:latin typeface="Arial" charset="0"/>
              </a:rPr>
              <a:t>Atria: the receiving chambers (cont.) </a:t>
            </a:r>
          </a:p>
          <a:p>
            <a:pPr lvl="1"/>
            <a:r>
              <a:rPr lang="en-US" dirty="0">
                <a:latin typeface="Arial" charset="0"/>
              </a:rPr>
              <a:t>Three veins empty into right atrium:</a:t>
            </a:r>
          </a:p>
          <a:p>
            <a:pPr lvl="2"/>
            <a:r>
              <a:rPr lang="en-US" b="1" dirty="0">
                <a:latin typeface="Arial" charset="0"/>
              </a:rPr>
              <a:t>Superior vena cava</a:t>
            </a:r>
            <a:r>
              <a:rPr lang="en-US" dirty="0">
                <a:latin typeface="Arial" charset="0"/>
              </a:rPr>
              <a:t>: returns blood from body regions above the diaphragm</a:t>
            </a:r>
          </a:p>
          <a:p>
            <a:pPr lvl="2"/>
            <a:r>
              <a:rPr lang="en-US" b="1" dirty="0">
                <a:latin typeface="Arial" charset="0"/>
              </a:rPr>
              <a:t>Inferior vena cava</a:t>
            </a:r>
            <a:r>
              <a:rPr lang="en-US" dirty="0">
                <a:latin typeface="Arial" charset="0"/>
              </a:rPr>
              <a:t>: returns blood from body regions below the diaphragm</a:t>
            </a:r>
          </a:p>
          <a:p>
            <a:pPr lvl="2"/>
            <a:r>
              <a:rPr lang="en-US" b="1" dirty="0">
                <a:latin typeface="Arial" charset="0"/>
              </a:rPr>
              <a:t>Coronary sinus</a:t>
            </a:r>
            <a:r>
              <a:rPr lang="en-US" dirty="0">
                <a:latin typeface="Arial" charset="0"/>
              </a:rPr>
              <a:t>: returns blood from coronary veins</a:t>
            </a:r>
          </a:p>
          <a:p>
            <a:pPr lvl="1"/>
            <a:r>
              <a:rPr lang="en-US" b="1" dirty="0">
                <a:latin typeface="Arial" charset="0"/>
              </a:rPr>
              <a:t>Left atrium</a:t>
            </a:r>
            <a:r>
              <a:rPr lang="en-US" dirty="0">
                <a:latin typeface="Arial" charset="0"/>
              </a:rPr>
              <a:t>: receives oxygenated blood from lungs </a:t>
            </a:r>
          </a:p>
          <a:p>
            <a:pPr lvl="2"/>
            <a:r>
              <a:rPr lang="en-US" dirty="0">
                <a:latin typeface="Arial" charset="0"/>
              </a:rPr>
              <a:t>Pectinate muscles found only in auricles</a:t>
            </a:r>
          </a:p>
          <a:p>
            <a:pPr lvl="2"/>
            <a:r>
              <a:rPr lang="en-US" dirty="0">
                <a:latin typeface="Arial" charset="0"/>
              </a:rPr>
              <a:t>Four pulmonary veins return blood from lungs</a:t>
            </a:r>
          </a:p>
        </p:txBody>
      </p:sp>
    </p:spTree>
    <p:extLst>
      <p:ext uri="{BB962C8B-B14F-4D97-AF65-F5344CB8AC3E}">
        <p14:creationId xmlns:p14="http://schemas.microsoft.com/office/powerpoint/2010/main" val="688096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latin typeface="Times New Roman"/>
              </a:rPr>
              <a:t>Gross Anatomy of the Heart </a:t>
            </a:r>
            <a:r>
              <a:rPr lang="en-US" altLang="en-US" sz="2800" dirty="0">
                <a:latin typeface="Times New Roman"/>
              </a:rPr>
              <a:t>(4 of 9)</a:t>
            </a:r>
            <a:endParaRPr lang="en-IN" sz="2800" dirty="0">
              <a:latin typeface="Times New Roman"/>
            </a:endParaRPr>
          </a:p>
        </p:txBody>
      </p:sp>
      <p:pic>
        <p:nvPicPr>
          <p:cNvPr id="4098" name="Picture 2" descr="Part (e) is a diagram of a frontal section of heart showing the following structures:  superior vena cava, right pulmonary artery, pulmonary trunk, right atrium, right pulmonary veins, fossa ovalis, pectinate muscles, tricuspid valve, right ventricle, chordate tendinae, trabeculae carneae, inferior vena cava, aorta, left pulmonary artery, left atrium, left pulmonary veins, mitral (bicuspid) valve, aortic valve, pulmonary valve, left ventricle, papillary muscle, interventricular septum, epicardium, myocardium, and endocardium."/>
          <p:cNvPicPr>
            <a:picLocks noChangeAspect="1" noChangeArrowheads="1"/>
          </p:cNvPicPr>
          <p:nvPr/>
        </p:nvPicPr>
        <p:blipFill rotWithShape="1">
          <a:blip r:embed="rId2">
            <a:extLst>
              <a:ext uri="{28A0092B-C50C-407E-A947-70E740481C1C}">
                <a14:useLocalDpi xmlns:a14="http://schemas.microsoft.com/office/drawing/2010/main" val="0"/>
              </a:ext>
            </a:extLst>
          </a:blip>
          <a:srcRect b="2171"/>
          <a:stretch/>
        </p:blipFill>
        <p:spPr bwMode="auto">
          <a:xfrm>
            <a:off x="1903243" y="1483180"/>
            <a:ext cx="5337513" cy="423182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rPr>
              <a:t>Figure 18.5e </a:t>
            </a:r>
            <a:r>
              <a:rPr lang="en-US" dirty="0"/>
              <a:t>Gross anatomy of the heart.</a:t>
            </a:r>
          </a:p>
        </p:txBody>
      </p:sp>
    </p:spTree>
    <p:extLst>
      <p:ext uri="{BB962C8B-B14F-4D97-AF65-F5344CB8AC3E}">
        <p14:creationId xmlns:p14="http://schemas.microsoft.com/office/powerpoint/2010/main" val="1845554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58545"/>
            <a:ext cx="7543800" cy="954107"/>
          </a:xfrm>
        </p:spPr>
        <p:txBody>
          <a:bodyPr wrap="square">
            <a:spAutoFit/>
          </a:bodyPr>
          <a:lstStyle/>
          <a:p>
            <a:r>
              <a:rPr lang="en-US" dirty="0">
                <a:latin typeface="Times New Roman"/>
              </a:rPr>
              <a:t>Chambers and Associated Great Vessels </a:t>
            </a:r>
            <a:r>
              <a:rPr lang="en-US" altLang="en-US" sz="2800" dirty="0">
                <a:latin typeface="Times New Roman"/>
              </a:rPr>
              <a:t>(5 of 6)</a:t>
            </a:r>
            <a:r>
              <a:rPr lang="en-US" sz="2800" dirty="0">
                <a:latin typeface="Times New Roman"/>
              </a:rPr>
              <a:t> </a:t>
            </a:r>
            <a:endParaRPr lang="en-IN" sz="2800" dirty="0">
              <a:latin typeface="Times New Roman"/>
            </a:endParaRPr>
          </a:p>
        </p:txBody>
      </p:sp>
      <p:sp>
        <p:nvSpPr>
          <p:cNvPr id="4" name="Content Placeholder 3"/>
          <p:cNvSpPr>
            <a:spLocks noGrp="1"/>
          </p:cNvSpPr>
          <p:nvPr>
            <p:ph idx="1"/>
          </p:nvPr>
        </p:nvSpPr>
        <p:spPr>
          <a:xfrm>
            <a:off x="457200" y="1600200"/>
            <a:ext cx="8229600" cy="2185214"/>
          </a:xfrm>
        </p:spPr>
        <p:txBody>
          <a:bodyPr>
            <a:spAutoFit/>
          </a:bodyPr>
          <a:lstStyle/>
          <a:p>
            <a:r>
              <a:rPr lang="en-US" b="1" dirty="0">
                <a:latin typeface="Arial" charset="0"/>
              </a:rPr>
              <a:t>Ventricles: the discharging chambers </a:t>
            </a:r>
          </a:p>
          <a:p>
            <a:pPr lvl="1"/>
            <a:r>
              <a:rPr lang="en-US" dirty="0">
                <a:latin typeface="Arial" charset="0"/>
              </a:rPr>
              <a:t>Make up most of the volume of heart</a:t>
            </a:r>
          </a:p>
          <a:p>
            <a:pPr lvl="1"/>
            <a:r>
              <a:rPr lang="en-US" b="1" dirty="0">
                <a:latin typeface="Arial" charset="0"/>
              </a:rPr>
              <a:t>Right ventricle</a:t>
            </a:r>
            <a:r>
              <a:rPr lang="en-US" dirty="0">
                <a:latin typeface="Arial" charset="0"/>
              </a:rPr>
              <a:t>: most of anterior surface</a:t>
            </a:r>
          </a:p>
          <a:p>
            <a:pPr lvl="1"/>
            <a:r>
              <a:rPr lang="en-US" b="1" dirty="0">
                <a:latin typeface="Arial" charset="0"/>
              </a:rPr>
              <a:t>Left ventricle</a:t>
            </a:r>
            <a:r>
              <a:rPr lang="en-US" dirty="0">
                <a:latin typeface="Arial" charset="0"/>
              </a:rPr>
              <a:t>: posteroinferior surface</a:t>
            </a:r>
          </a:p>
          <a:p>
            <a:pPr lvl="1"/>
            <a:r>
              <a:rPr lang="en-US" b="1" dirty="0">
                <a:latin typeface="Arial" charset="0"/>
              </a:rPr>
              <a:t>Trabeculae carneae</a:t>
            </a:r>
            <a:r>
              <a:rPr lang="en-US" dirty="0">
                <a:latin typeface="Arial" charset="0"/>
              </a:rPr>
              <a:t>: irregular ridges of muscle on ventricular walls</a:t>
            </a:r>
          </a:p>
          <a:p>
            <a:pPr lvl="1"/>
            <a:r>
              <a:rPr lang="en-US" b="1" dirty="0">
                <a:latin typeface="Arial" charset="0"/>
              </a:rPr>
              <a:t>Papillary muscles</a:t>
            </a:r>
            <a:r>
              <a:rPr lang="en-US" dirty="0">
                <a:latin typeface="Arial" charset="0"/>
              </a:rPr>
              <a:t>: project into ventricular cavity</a:t>
            </a:r>
          </a:p>
          <a:p>
            <a:pPr lvl="2"/>
            <a:r>
              <a:rPr lang="en-US" dirty="0">
                <a:latin typeface="Arial" charset="0"/>
              </a:rPr>
              <a:t>Anchor </a:t>
            </a:r>
            <a:r>
              <a:rPr lang="en-US" b="1" dirty="0">
                <a:latin typeface="Arial" charset="0"/>
              </a:rPr>
              <a:t>chordae tendineae </a:t>
            </a:r>
            <a:r>
              <a:rPr lang="en-US" dirty="0">
                <a:latin typeface="Arial" charset="0"/>
              </a:rPr>
              <a:t>that are attached to heart valves</a:t>
            </a:r>
          </a:p>
        </p:txBody>
      </p:sp>
    </p:spTree>
    <p:extLst>
      <p:ext uri="{BB962C8B-B14F-4D97-AF65-F5344CB8AC3E}">
        <p14:creationId xmlns:p14="http://schemas.microsoft.com/office/powerpoint/2010/main" val="3963754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p:txBody>
          <a:bodyPr/>
          <a:lstStyle/>
          <a:p>
            <a:r>
              <a:rPr lang="en-US" altLang="en-US" dirty="0"/>
              <a:t>Video: Why This Matters (Career Connection)</a:t>
            </a:r>
            <a:endParaRPr lang="en-IN" dirty="0"/>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video:</a:t>
            </a:r>
          </a:p>
          <a:p>
            <a:pPr marL="0" indent="0" algn="ctr">
              <a:spcBef>
                <a:spcPts val="0"/>
              </a:spcBef>
              <a:buNone/>
            </a:pPr>
            <a:r>
              <a:rPr lang="en-US" altLang="en-US" sz="1400" b="1" dirty="0"/>
              <a:t>Why This Matters (Career Connection)</a:t>
            </a:r>
          </a:p>
          <a:p>
            <a:pPr marL="0" indent="0" algn="ctr">
              <a:spcBef>
                <a:spcPts val="0"/>
              </a:spcBef>
              <a:buNone/>
            </a:pPr>
            <a:endParaRPr lang="en-IN" sz="1400" b="1" dirty="0"/>
          </a:p>
          <a:p>
            <a:pPr marL="0" indent="0" algn="ctr">
              <a:spcBef>
                <a:spcPts val="600"/>
              </a:spcBef>
              <a:buNone/>
            </a:pPr>
            <a:r>
              <a:rPr lang="en-IN" sz="1200" b="0" i="0" u="sng" strike="noStrike" dirty="0">
                <a:solidFill>
                  <a:srgbClr val="0563C1"/>
                </a:solidFill>
                <a:effectLst/>
                <a:hlinkClick r:id="rId2" tooltip="https://mediaplayer.pearsoncmg.com/assets/secs_wtm_ch18 "/>
              </a:rPr>
              <a:t>https://mediaplayer.pearsoncmg.com/assets/secs_wtm_ch18</a:t>
            </a:r>
            <a:r>
              <a:rPr lang="en-IN" sz="1200" dirty="0">
                <a:hlinkClick r:id="rId2" tooltip="https://mediaplayer.pearsoncmg.com/assets/secs_wtm_ch18 "/>
              </a:rPr>
              <a:t> </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31801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58545"/>
            <a:ext cx="7543800" cy="954107"/>
          </a:xfrm>
        </p:spPr>
        <p:txBody>
          <a:bodyPr wrap="square">
            <a:spAutoFit/>
          </a:bodyPr>
          <a:lstStyle/>
          <a:p>
            <a:r>
              <a:rPr lang="en-US" dirty="0">
                <a:latin typeface="Times New Roman"/>
              </a:rPr>
              <a:t>Chambers and Associated Great Vessels </a:t>
            </a:r>
            <a:r>
              <a:rPr lang="en-US" altLang="en-US" sz="2800" dirty="0">
                <a:latin typeface="Times New Roman"/>
              </a:rPr>
              <a:t>(6 of 6)</a:t>
            </a:r>
            <a:r>
              <a:rPr lang="en-US" sz="2800" dirty="0">
                <a:latin typeface="Times New Roman"/>
              </a:rPr>
              <a:t> </a:t>
            </a:r>
            <a:endParaRPr lang="en-IN" sz="2800" dirty="0">
              <a:latin typeface="Times New Roman"/>
            </a:endParaRPr>
          </a:p>
        </p:txBody>
      </p:sp>
      <p:sp>
        <p:nvSpPr>
          <p:cNvPr id="4" name="Content Placeholder 3"/>
          <p:cNvSpPr>
            <a:spLocks noGrp="1"/>
          </p:cNvSpPr>
          <p:nvPr>
            <p:ph idx="1"/>
          </p:nvPr>
        </p:nvSpPr>
        <p:spPr>
          <a:xfrm>
            <a:off x="457200" y="1600200"/>
            <a:ext cx="8229600" cy="2185214"/>
          </a:xfrm>
        </p:spPr>
        <p:txBody>
          <a:bodyPr>
            <a:spAutoFit/>
          </a:bodyPr>
          <a:lstStyle/>
          <a:p>
            <a:r>
              <a:rPr lang="en-US" b="1" dirty="0">
                <a:latin typeface="Arial" charset="0"/>
              </a:rPr>
              <a:t>Ventricles: the discharging chambers (cont.) </a:t>
            </a:r>
            <a:endParaRPr lang="en-US" dirty="0">
              <a:latin typeface="Arial" charset="0"/>
            </a:endParaRPr>
          </a:p>
          <a:p>
            <a:pPr lvl="1"/>
            <a:r>
              <a:rPr lang="en-US" dirty="0">
                <a:latin typeface="Arial" charset="0"/>
              </a:rPr>
              <a:t>Thicker walls than atria</a:t>
            </a:r>
          </a:p>
          <a:p>
            <a:pPr lvl="1"/>
            <a:r>
              <a:rPr lang="en-US" dirty="0">
                <a:latin typeface="Arial" charset="0"/>
              </a:rPr>
              <a:t>Actual pumps of heart</a:t>
            </a:r>
          </a:p>
          <a:p>
            <a:pPr lvl="1"/>
            <a:r>
              <a:rPr lang="en-US" dirty="0">
                <a:latin typeface="Arial" charset="0"/>
              </a:rPr>
              <a:t>Right ventricle </a:t>
            </a:r>
          </a:p>
          <a:p>
            <a:pPr lvl="2"/>
            <a:r>
              <a:rPr lang="en-US" dirty="0">
                <a:latin typeface="Arial" charset="0"/>
              </a:rPr>
              <a:t>Pumps blood into </a:t>
            </a:r>
            <a:r>
              <a:rPr lang="en-US" b="1" dirty="0">
                <a:latin typeface="Arial" charset="0"/>
              </a:rPr>
              <a:t>pulmonary trunk</a:t>
            </a:r>
          </a:p>
          <a:p>
            <a:pPr lvl="1"/>
            <a:r>
              <a:rPr lang="en-US" dirty="0">
                <a:latin typeface="Arial" charset="0"/>
              </a:rPr>
              <a:t>Left ventricle	</a:t>
            </a:r>
          </a:p>
          <a:p>
            <a:pPr lvl="2"/>
            <a:r>
              <a:rPr lang="en-US" dirty="0">
                <a:latin typeface="Arial" charset="0"/>
              </a:rPr>
              <a:t>Pumps blood into </a:t>
            </a:r>
            <a:r>
              <a:rPr lang="en-US" b="1" dirty="0">
                <a:latin typeface="Arial" charset="0"/>
              </a:rPr>
              <a:t>aorta</a:t>
            </a:r>
            <a:r>
              <a:rPr lang="en-US" dirty="0">
                <a:latin typeface="Arial" charset="0"/>
              </a:rPr>
              <a:t> (largest artery in body)</a:t>
            </a:r>
          </a:p>
        </p:txBody>
      </p:sp>
    </p:spTree>
    <p:extLst>
      <p:ext uri="{BB962C8B-B14F-4D97-AF65-F5344CB8AC3E}">
        <p14:creationId xmlns:p14="http://schemas.microsoft.com/office/powerpoint/2010/main" val="3464972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latin typeface="Times New Roman"/>
              </a:rPr>
              <a:t>Gross Anatomy of the Heart </a:t>
            </a:r>
            <a:r>
              <a:rPr lang="en-US" altLang="en-US" sz="2800" dirty="0">
                <a:latin typeface="Times New Roman"/>
              </a:rPr>
              <a:t>(5 of 9)</a:t>
            </a:r>
            <a:endParaRPr lang="en-IN" sz="2800" dirty="0">
              <a:latin typeface="Times New Roman"/>
            </a:endParaRPr>
          </a:p>
        </p:txBody>
      </p:sp>
      <p:pic>
        <p:nvPicPr>
          <p:cNvPr id="5122" name="Picture 2" descr="Part (e) is a diagram of a frontal section of heart showing the following structures:  superior vena cava, right pulmonary artery, pulmonary trunk, right atrium, right pulmonary veins, fossa ovalis, pectinate muscles, tricuspid valve, right ventricle, chordate tendinae, trabeculae carneae, inferior vena cava, aorta, left pulmonary artery, left atrium, left pulmonary veins, mitral (bicuspid) valve, aortic valve, pulmonary valve, left ventricle, papillary muscle, interventricular septum, epicardium, myocardium, and endocardium."/>
          <p:cNvPicPr>
            <a:picLocks noChangeAspect="1" noChangeArrowheads="1"/>
          </p:cNvPicPr>
          <p:nvPr/>
        </p:nvPicPr>
        <p:blipFill rotWithShape="1">
          <a:blip r:embed="rId2">
            <a:extLst>
              <a:ext uri="{28A0092B-C50C-407E-A947-70E740481C1C}">
                <a14:useLocalDpi xmlns:a14="http://schemas.microsoft.com/office/drawing/2010/main" val="0"/>
              </a:ext>
            </a:extLst>
          </a:blip>
          <a:srcRect b="2643"/>
          <a:stretch/>
        </p:blipFill>
        <p:spPr bwMode="auto">
          <a:xfrm>
            <a:off x="1903243" y="1465468"/>
            <a:ext cx="5337513" cy="42114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rPr>
              <a:t>Figure 18.5e </a:t>
            </a:r>
            <a:r>
              <a:rPr lang="en-US" dirty="0"/>
              <a:t>Gross anatomy of the heart.</a:t>
            </a:r>
          </a:p>
        </p:txBody>
      </p:sp>
    </p:spTree>
    <p:extLst>
      <p:ext uri="{BB962C8B-B14F-4D97-AF65-F5344CB8AC3E}">
        <p14:creationId xmlns:p14="http://schemas.microsoft.com/office/powerpoint/2010/main" val="1330611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latin typeface="Times New Roman"/>
              </a:rPr>
              <a:t>Gross Anatomy of the Heart </a:t>
            </a:r>
            <a:r>
              <a:rPr lang="en-US" altLang="en-US" sz="2800" dirty="0">
                <a:latin typeface="Times New Roman"/>
              </a:rPr>
              <a:t>(6 of 9)</a:t>
            </a:r>
            <a:endParaRPr lang="en-IN" sz="2800" dirty="0">
              <a:latin typeface="Times New Roman"/>
            </a:endParaRPr>
          </a:p>
        </p:txBody>
      </p:sp>
      <p:pic>
        <p:nvPicPr>
          <p:cNvPr id="6146" name="Picture 2" descr="Part (c) is a photo of an anterior view of the internal aspect of the right atrium, as well as left ventricle.  Labels include superior vena cava, pectinate muscle, crista terminalis, fossa ovalis, opening of inferior vena cava (cut view), interventricular sulcus, ascending aorta and myocardium of left ventricle."/>
          <p:cNvPicPr>
            <a:picLocks noChangeAspect="1" noChangeArrowheads="1"/>
          </p:cNvPicPr>
          <p:nvPr/>
        </p:nvPicPr>
        <p:blipFill rotWithShape="1">
          <a:blip r:embed="rId2">
            <a:extLst>
              <a:ext uri="{28A0092B-C50C-407E-A947-70E740481C1C}">
                <a14:useLocalDpi xmlns:a14="http://schemas.microsoft.com/office/drawing/2010/main" val="0"/>
              </a:ext>
            </a:extLst>
          </a:blip>
          <a:srcRect b="2759"/>
          <a:stretch/>
        </p:blipFill>
        <p:spPr bwMode="auto">
          <a:xfrm>
            <a:off x="1894115" y="1571692"/>
            <a:ext cx="5461191" cy="40290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rPr>
              <a:t>Figure 18.5c </a:t>
            </a:r>
            <a:r>
              <a:rPr lang="en-US" dirty="0"/>
              <a:t>Gross anatomy of the heart.</a:t>
            </a:r>
          </a:p>
        </p:txBody>
      </p:sp>
    </p:spTree>
    <p:extLst>
      <p:ext uri="{BB962C8B-B14F-4D97-AF65-F5344CB8AC3E}">
        <p14:creationId xmlns:p14="http://schemas.microsoft.com/office/powerpoint/2010/main" val="2677274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latin typeface="Times New Roman"/>
              </a:rPr>
              <a:t>Gross Anatomy of the Heart </a:t>
            </a:r>
            <a:r>
              <a:rPr lang="en-US" altLang="en-US" sz="2800" dirty="0">
                <a:latin typeface="Times New Roman"/>
              </a:rPr>
              <a:t>(7 of 9)</a:t>
            </a:r>
            <a:endParaRPr lang="en-IN" sz="2800" dirty="0">
              <a:latin typeface="Times New Roman"/>
            </a:endParaRPr>
          </a:p>
        </p:txBody>
      </p:sp>
      <p:pic>
        <p:nvPicPr>
          <p:cNvPr id="7170" name="Picture 2" descr="Part (f) is a photo of a dissected heart showing internal aspects of ventricles. Labels include left subclavian artery, left common carotid artery, brachiocephalic trunk, superior vena cava, right auricle, tricuspid valve, chordae tendineae, papillary muscle, myocardium of right ventricle, interventricular septum, aortic arch, ligamentum arteriosum, pulmonary trunk, pulmonary valve, pulmonary vein, left auricle, chordae tendineae of mitral valve, papillary muscle, myocardium of left ventricle and trabeculae carneae."/>
          <p:cNvPicPr>
            <a:picLocks noChangeAspect="1" noChangeArrowheads="1"/>
          </p:cNvPicPr>
          <p:nvPr/>
        </p:nvPicPr>
        <p:blipFill rotWithShape="1">
          <a:blip r:embed="rId2">
            <a:extLst>
              <a:ext uri="{28A0092B-C50C-407E-A947-70E740481C1C}">
                <a14:useLocalDpi xmlns:a14="http://schemas.microsoft.com/office/drawing/2010/main" val="0"/>
              </a:ext>
            </a:extLst>
          </a:blip>
          <a:srcRect b="2711"/>
          <a:stretch/>
        </p:blipFill>
        <p:spPr bwMode="auto">
          <a:xfrm>
            <a:off x="2202963" y="1524000"/>
            <a:ext cx="4738073"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rPr>
              <a:t>Figure 18.5f </a:t>
            </a:r>
            <a:r>
              <a:rPr lang="en-US" dirty="0"/>
              <a:t>Gross anatomy of the heart.</a:t>
            </a:r>
          </a:p>
        </p:txBody>
      </p:sp>
    </p:spTree>
    <p:extLst>
      <p:ext uri="{BB962C8B-B14F-4D97-AF65-F5344CB8AC3E}">
        <p14:creationId xmlns:p14="http://schemas.microsoft.com/office/powerpoint/2010/main" val="3514740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a:xfrm>
            <a:off x="457200" y="621146"/>
            <a:ext cx="8229600" cy="626852"/>
          </a:xfrm>
        </p:spPr>
        <p:txBody>
          <a:bodyPr/>
          <a:lstStyle/>
          <a:p>
            <a:r>
              <a:rPr lang="en-US" altLang="en-US" dirty="0">
                <a:latin typeface="Times New Roman"/>
              </a:rPr>
              <a:t>Animation – Rotating Heart Sectioned</a:t>
            </a:r>
            <a:endParaRPr lang="en-IN" dirty="0">
              <a:solidFill>
                <a:schemeClr val="bg2"/>
              </a:solidFill>
            </a:endParaRPr>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Animation:</a:t>
            </a:r>
          </a:p>
          <a:p>
            <a:pPr marL="0" indent="0" algn="ctr">
              <a:spcBef>
                <a:spcPts val="0"/>
              </a:spcBef>
              <a:buNone/>
            </a:pPr>
            <a:r>
              <a:rPr lang="en-US" altLang="en-US" sz="1400" b="1" dirty="0"/>
              <a:t>Rotating Heart Sectioned</a:t>
            </a:r>
          </a:p>
          <a:p>
            <a:pPr marL="0" indent="0" algn="ctr">
              <a:spcBef>
                <a:spcPts val="0"/>
              </a:spcBef>
              <a:buNone/>
            </a:pPr>
            <a:endParaRPr lang="en-IN" sz="1400" b="1" dirty="0"/>
          </a:p>
          <a:p>
            <a:pPr marL="0" indent="0" algn="ctr">
              <a:spcBef>
                <a:spcPts val="600"/>
              </a:spcBef>
              <a:buNone/>
            </a:pPr>
            <a:r>
              <a:rPr lang="en-IN" sz="1200" b="0" i="0" u="sng" strike="noStrike" dirty="0">
                <a:solidFill>
                  <a:srgbClr val="0563C1"/>
                </a:solidFill>
                <a:effectLst/>
                <a:hlinkClick r:id="rId2" tooltip="https://mediaplayer.pearsoncmg.com/assets/rotating-model-heart-sectioned"/>
              </a:rPr>
              <a:t>https://mediaplayer.pearsoncmg.com/assets/rotating-model-heart-sectioned</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99698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latin typeface="Times New Roman"/>
              </a:rPr>
              <a:t>Gross Anatomy of the Heart </a:t>
            </a:r>
            <a:r>
              <a:rPr lang="en-US" altLang="en-US" sz="2800" dirty="0">
                <a:latin typeface="Times New Roman"/>
              </a:rPr>
              <a:t>(8 of 9)</a:t>
            </a:r>
            <a:endParaRPr lang="en-IN" sz="2800" dirty="0">
              <a:latin typeface="Times New Roman"/>
            </a:endParaRPr>
          </a:p>
        </p:txBody>
      </p:sp>
      <p:pic>
        <p:nvPicPr>
          <p:cNvPr id="8195" name="Picture 3" descr="Part (a) is a photo of the anterior view of a preserved heart with the pericardium removed.  Labels include left subclavian artery, left common carotid artery, brachiocephalic trunk, ascending aorta, right atrium, right coronary artery (in coronary sulcus), right ventricle, aortic arch, liagmentum arteriosum, pulmonary trunk, auricle of left atrium, anterior interventricular artery (in anterior interventricular sulcus), additional branch of left coronary artery (normal variation), left ventricle and apex of heart (left ventricle)."/>
          <p:cNvPicPr>
            <a:picLocks noChangeAspect="1" noChangeArrowheads="1"/>
          </p:cNvPicPr>
          <p:nvPr/>
        </p:nvPicPr>
        <p:blipFill rotWithShape="1">
          <a:blip r:embed="rId2">
            <a:extLst>
              <a:ext uri="{28A0092B-C50C-407E-A947-70E740481C1C}">
                <a14:useLocalDpi xmlns:a14="http://schemas.microsoft.com/office/drawing/2010/main" val="0"/>
              </a:ext>
            </a:extLst>
          </a:blip>
          <a:srcRect b="2573"/>
          <a:stretch/>
        </p:blipFill>
        <p:spPr bwMode="auto">
          <a:xfrm>
            <a:off x="1786731" y="1464591"/>
            <a:ext cx="5719615" cy="417420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rPr>
              <a:t>Figure 18.5a </a:t>
            </a:r>
            <a:r>
              <a:rPr lang="en-US" dirty="0"/>
              <a:t>Gross anatomy of the heart.</a:t>
            </a:r>
          </a:p>
        </p:txBody>
      </p:sp>
    </p:spTree>
    <p:extLst>
      <p:ext uri="{BB962C8B-B14F-4D97-AF65-F5344CB8AC3E}">
        <p14:creationId xmlns:p14="http://schemas.microsoft.com/office/powerpoint/2010/main" val="39879132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a:xfrm>
            <a:off x="457200" y="621146"/>
            <a:ext cx="8229600" cy="626852"/>
          </a:xfrm>
        </p:spPr>
        <p:txBody>
          <a:bodyPr/>
          <a:lstStyle/>
          <a:p>
            <a:r>
              <a:rPr lang="en-US" altLang="en-US" dirty="0">
                <a:latin typeface="Times New Roman"/>
              </a:rPr>
              <a:t>Animation – Rotating Heart</a:t>
            </a:r>
            <a:endParaRPr lang="en-IN" dirty="0">
              <a:solidFill>
                <a:schemeClr val="bg2"/>
              </a:solidFill>
            </a:endParaRPr>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Animation:</a:t>
            </a:r>
          </a:p>
          <a:p>
            <a:pPr marL="0" indent="0" algn="ctr">
              <a:spcBef>
                <a:spcPts val="0"/>
              </a:spcBef>
              <a:buNone/>
            </a:pPr>
            <a:r>
              <a:rPr lang="en-US" altLang="en-US" sz="1400" b="1" dirty="0"/>
              <a:t>Rotating Heart</a:t>
            </a:r>
          </a:p>
          <a:p>
            <a:pPr marL="0" indent="0" algn="ctr">
              <a:spcBef>
                <a:spcPts val="0"/>
              </a:spcBef>
              <a:buNone/>
            </a:pPr>
            <a:endParaRPr lang="en-IN" sz="1400" b="1" dirty="0"/>
          </a:p>
          <a:p>
            <a:pPr marL="0" indent="0" algn="ctr">
              <a:spcBef>
                <a:spcPts val="600"/>
              </a:spcBef>
              <a:buNone/>
            </a:pPr>
            <a:r>
              <a:rPr lang="en-IN" sz="1200" b="0" i="0" u="sng" strike="noStrike" dirty="0">
                <a:solidFill>
                  <a:srgbClr val="0563C1"/>
                </a:solidFill>
                <a:effectLst/>
                <a:hlinkClick r:id="rId2" tooltip="https://mediaplayer.pearsoncmg.com/assets/rotating-model-heart"/>
              </a:rPr>
              <a:t>https://mediaplayer.pearsoncmg.com/assets/rotating-model-heart</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25789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18.2 Heart Valves </a:t>
            </a:r>
            <a:r>
              <a:rPr lang="en-US" altLang="en-US" sz="2800" dirty="0">
                <a:latin typeface="Times New Roman"/>
              </a:rPr>
              <a:t>(1 of 2)</a:t>
            </a:r>
            <a:endParaRPr lang="en-IN" sz="2800" dirty="0">
              <a:latin typeface="Times New Roman"/>
            </a:endParaRPr>
          </a:p>
        </p:txBody>
      </p:sp>
      <p:sp>
        <p:nvSpPr>
          <p:cNvPr id="4" name="Content Placeholder 3"/>
          <p:cNvSpPr>
            <a:spLocks noGrp="1"/>
          </p:cNvSpPr>
          <p:nvPr>
            <p:ph idx="1"/>
          </p:nvPr>
        </p:nvSpPr>
        <p:spPr>
          <a:xfrm>
            <a:off x="457200" y="1600200"/>
            <a:ext cx="8229600" cy="1769715"/>
          </a:xfrm>
        </p:spPr>
        <p:txBody>
          <a:bodyPr>
            <a:spAutoFit/>
          </a:bodyPr>
          <a:lstStyle/>
          <a:p>
            <a:r>
              <a:rPr lang="en-US" dirty="0">
                <a:latin typeface="Arial" charset="0"/>
              </a:rPr>
              <a:t>Ensure unidirectional blood flow through heart</a:t>
            </a:r>
          </a:p>
          <a:p>
            <a:r>
              <a:rPr lang="en-US" dirty="0">
                <a:latin typeface="Arial" charset="0"/>
              </a:rPr>
              <a:t>Open and close in response to pressure changes</a:t>
            </a:r>
          </a:p>
          <a:p>
            <a:r>
              <a:rPr lang="en-US" dirty="0">
                <a:latin typeface="Arial" charset="0"/>
              </a:rPr>
              <a:t>Two major types of valves</a:t>
            </a:r>
          </a:p>
          <a:p>
            <a:pPr lvl="1"/>
            <a:r>
              <a:rPr lang="en-US" b="1" dirty="0">
                <a:latin typeface="Arial" charset="0"/>
              </a:rPr>
              <a:t>Atrioventricular valves</a:t>
            </a:r>
            <a:r>
              <a:rPr lang="en-US" i="1" dirty="0">
                <a:latin typeface="Arial" charset="0"/>
              </a:rPr>
              <a:t> </a:t>
            </a:r>
            <a:r>
              <a:rPr lang="en-US" dirty="0">
                <a:latin typeface="Arial" charset="0"/>
              </a:rPr>
              <a:t>located between atria and ventricles</a:t>
            </a:r>
          </a:p>
          <a:p>
            <a:pPr lvl="1"/>
            <a:r>
              <a:rPr lang="en-US" b="1" dirty="0">
                <a:latin typeface="Arial" charset="0"/>
              </a:rPr>
              <a:t>Semilunar valves </a:t>
            </a:r>
            <a:r>
              <a:rPr lang="en-US" dirty="0">
                <a:latin typeface="Arial" charset="0"/>
              </a:rPr>
              <a:t>located between ventricles and major arteries</a:t>
            </a:r>
          </a:p>
        </p:txBody>
      </p:sp>
    </p:spTree>
    <p:extLst>
      <p:ext uri="{BB962C8B-B14F-4D97-AF65-F5344CB8AC3E}">
        <p14:creationId xmlns:p14="http://schemas.microsoft.com/office/powerpoint/2010/main" val="2267181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18.2 Heart Valves </a:t>
            </a:r>
            <a:r>
              <a:rPr lang="en-US" altLang="en-US" sz="2800" dirty="0">
                <a:latin typeface="Times New Roman"/>
              </a:rPr>
              <a:t>(2 of 2)</a:t>
            </a:r>
            <a:endParaRPr lang="en-IN" sz="2800" dirty="0">
              <a:latin typeface="Times New Roman"/>
            </a:endParaRPr>
          </a:p>
        </p:txBody>
      </p:sp>
      <p:sp>
        <p:nvSpPr>
          <p:cNvPr id="4" name="Content Placeholder 3"/>
          <p:cNvSpPr>
            <a:spLocks noGrp="1"/>
          </p:cNvSpPr>
          <p:nvPr>
            <p:ph idx="1"/>
          </p:nvPr>
        </p:nvSpPr>
        <p:spPr>
          <a:xfrm>
            <a:off x="457200" y="1600200"/>
            <a:ext cx="8229600" cy="892552"/>
          </a:xfrm>
        </p:spPr>
        <p:txBody>
          <a:bodyPr>
            <a:spAutoFit/>
          </a:bodyPr>
          <a:lstStyle/>
          <a:p>
            <a:r>
              <a:rPr lang="en-US" dirty="0">
                <a:latin typeface="Arial" charset="0"/>
              </a:rPr>
              <a:t>No valves are found between major veins and atria; not a problem because:</a:t>
            </a:r>
          </a:p>
          <a:p>
            <a:pPr lvl="1"/>
            <a:r>
              <a:rPr lang="en-US" dirty="0">
                <a:latin typeface="Arial" charset="0"/>
              </a:rPr>
              <a:t>Inertia of incoming blood prevents backflow</a:t>
            </a:r>
          </a:p>
          <a:p>
            <a:pPr lvl="1"/>
            <a:r>
              <a:rPr lang="en-US" dirty="0">
                <a:latin typeface="Arial" charset="0"/>
              </a:rPr>
              <a:t>Heart contractions compress venous openings</a:t>
            </a:r>
          </a:p>
        </p:txBody>
      </p:sp>
    </p:spTree>
    <p:extLst>
      <p:ext uri="{BB962C8B-B14F-4D97-AF65-F5344CB8AC3E}">
        <p14:creationId xmlns:p14="http://schemas.microsoft.com/office/powerpoint/2010/main" val="128295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latin typeface="Times New Roman"/>
              </a:rPr>
              <a:t>Heart Valves </a:t>
            </a:r>
            <a:r>
              <a:rPr lang="en-US" altLang="en-US" sz="2800" dirty="0">
                <a:latin typeface="Times New Roman"/>
              </a:rPr>
              <a:t>(1 of 3)</a:t>
            </a:r>
            <a:endParaRPr lang="en-IN" sz="2800" dirty="0">
              <a:latin typeface="Times New Roman"/>
            </a:endParaRPr>
          </a:p>
        </p:txBody>
      </p:sp>
      <p:pic>
        <p:nvPicPr>
          <p:cNvPr id="9218" name="Picture 2" descr="Part (a) is a diagram of the superior view of the two sets of heart valves as seen with atria removed. Paired atrioventricular valves are located between atria and ventricles.  The two semilunar valves are located at the junction of the ventricles and the arteries issuing from them.  Also shown is the cardiac skeleton.&#10;Part (b) is a photo of the heart valves that correlates with the diagram in Part (a).&#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869" y="1436589"/>
            <a:ext cx="7004263" cy="431106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rPr>
              <a:t>Figure 18.6a, b </a:t>
            </a:r>
            <a:r>
              <a:rPr lang="en-US" dirty="0"/>
              <a:t>Heart valves.</a:t>
            </a:r>
          </a:p>
        </p:txBody>
      </p:sp>
    </p:spTree>
    <p:extLst>
      <p:ext uri="{BB962C8B-B14F-4D97-AF65-F5344CB8AC3E}">
        <p14:creationId xmlns:p14="http://schemas.microsoft.com/office/powerpoint/2010/main" val="594098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17033" y="3013502"/>
            <a:ext cx="5109935" cy="677108"/>
          </a:xfrm>
        </p:spPr>
        <p:txBody>
          <a:bodyPr>
            <a:spAutoFit/>
          </a:bodyPr>
          <a:lstStyle/>
          <a:p>
            <a:r>
              <a:rPr lang="en-US" sz="4400" dirty="0">
                <a:latin typeface="Times New Roman"/>
              </a:rPr>
              <a:t>18.1 Heart Anatomy</a:t>
            </a:r>
            <a:endParaRPr lang="en-IN" sz="4400" dirty="0">
              <a:latin typeface="Times New Roman"/>
            </a:endParaRPr>
          </a:p>
        </p:txBody>
      </p:sp>
    </p:spTree>
    <p:extLst>
      <p:ext uri="{BB962C8B-B14F-4D97-AF65-F5344CB8AC3E}">
        <p14:creationId xmlns:p14="http://schemas.microsoft.com/office/powerpoint/2010/main" val="2100859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Atrioventricular (AV) Valves</a:t>
            </a:r>
            <a:endParaRPr lang="en-IN" dirty="0">
              <a:latin typeface="Times New Roman"/>
            </a:endParaRPr>
          </a:p>
        </p:txBody>
      </p:sp>
      <p:sp>
        <p:nvSpPr>
          <p:cNvPr id="4" name="Content Placeholder 3"/>
          <p:cNvSpPr>
            <a:spLocks noGrp="1"/>
          </p:cNvSpPr>
          <p:nvPr>
            <p:ph idx="1"/>
          </p:nvPr>
        </p:nvSpPr>
        <p:spPr>
          <a:xfrm>
            <a:off x="457200" y="1600200"/>
            <a:ext cx="8229600" cy="2600712"/>
          </a:xfrm>
        </p:spPr>
        <p:txBody>
          <a:bodyPr>
            <a:spAutoFit/>
          </a:bodyPr>
          <a:lstStyle/>
          <a:p>
            <a:r>
              <a:rPr lang="en-US" dirty="0">
                <a:latin typeface="Arial" charset="0"/>
              </a:rPr>
              <a:t>Two </a:t>
            </a:r>
            <a:r>
              <a:rPr lang="en-US" b="1" dirty="0">
                <a:latin typeface="Arial" charset="0"/>
              </a:rPr>
              <a:t>atrioventricular</a:t>
            </a:r>
            <a:r>
              <a:rPr lang="en-US" dirty="0">
                <a:latin typeface="Arial" charset="0"/>
              </a:rPr>
              <a:t> (</a:t>
            </a:r>
            <a:r>
              <a:rPr lang="en-US" b="1" dirty="0">
                <a:latin typeface="Arial" charset="0"/>
              </a:rPr>
              <a:t>AV</a:t>
            </a:r>
            <a:r>
              <a:rPr lang="en-US" dirty="0">
                <a:latin typeface="Arial" charset="0"/>
              </a:rPr>
              <a:t>) </a:t>
            </a:r>
            <a:r>
              <a:rPr lang="en-US" b="1" dirty="0">
                <a:latin typeface="Arial" charset="0"/>
              </a:rPr>
              <a:t>valves </a:t>
            </a:r>
            <a:r>
              <a:rPr lang="en-US" dirty="0">
                <a:latin typeface="Arial" charset="0"/>
              </a:rPr>
              <a:t>prevent backflow into atria when ventricles contract</a:t>
            </a:r>
          </a:p>
          <a:p>
            <a:pPr lvl="1"/>
            <a:r>
              <a:rPr lang="en-US" b="1" dirty="0">
                <a:latin typeface="Arial" charset="0"/>
              </a:rPr>
              <a:t>Tricuspid valve </a:t>
            </a:r>
            <a:r>
              <a:rPr lang="en-US" dirty="0">
                <a:latin typeface="Arial" charset="0"/>
              </a:rPr>
              <a:t>(right AV valve): made up of three cusps and lies between right atria and ventricle</a:t>
            </a:r>
          </a:p>
          <a:p>
            <a:pPr lvl="1"/>
            <a:r>
              <a:rPr lang="en-US" b="1" dirty="0">
                <a:latin typeface="Arial" charset="0"/>
              </a:rPr>
              <a:t>Mitral valve </a:t>
            </a:r>
            <a:r>
              <a:rPr lang="en-US" dirty="0">
                <a:latin typeface="Arial" charset="0"/>
              </a:rPr>
              <a:t>(left AV valve, bicuspid valve): made up of two cusps and lies between left atria and ventricle</a:t>
            </a:r>
          </a:p>
          <a:p>
            <a:pPr lvl="1"/>
            <a:r>
              <a:rPr lang="en-US" b="1" dirty="0">
                <a:latin typeface="Arial" charset="0"/>
              </a:rPr>
              <a:t>Chordae tendineae</a:t>
            </a:r>
            <a:r>
              <a:rPr lang="en-US" dirty="0">
                <a:latin typeface="Arial" charset="0"/>
              </a:rPr>
              <a:t>: anchor cusps of AV valves to </a:t>
            </a:r>
            <a:r>
              <a:rPr lang="en-US" b="1" dirty="0">
                <a:latin typeface="Arial" charset="0"/>
              </a:rPr>
              <a:t>papillary muscles </a:t>
            </a:r>
            <a:r>
              <a:rPr lang="en-US" dirty="0">
                <a:latin typeface="Arial" charset="0"/>
              </a:rPr>
              <a:t>that function to:</a:t>
            </a:r>
          </a:p>
          <a:p>
            <a:pPr lvl="2"/>
            <a:r>
              <a:rPr lang="en-US" dirty="0">
                <a:latin typeface="Arial" charset="0"/>
              </a:rPr>
              <a:t>Hold valve flaps in closed position</a:t>
            </a:r>
          </a:p>
          <a:p>
            <a:pPr lvl="2"/>
            <a:r>
              <a:rPr lang="en-US" dirty="0">
                <a:latin typeface="Arial" charset="0"/>
              </a:rPr>
              <a:t>Prevent flaps from everting back into atria</a:t>
            </a:r>
          </a:p>
        </p:txBody>
      </p:sp>
    </p:spTree>
    <p:extLst>
      <p:ext uri="{BB962C8B-B14F-4D97-AF65-F5344CB8AC3E}">
        <p14:creationId xmlns:p14="http://schemas.microsoft.com/office/powerpoint/2010/main" val="396561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latin typeface="Times New Roman"/>
              </a:rPr>
              <a:t>Heart Valves </a:t>
            </a:r>
            <a:r>
              <a:rPr lang="en-US" altLang="en-US" sz="2800" dirty="0">
                <a:latin typeface="Times New Roman"/>
              </a:rPr>
              <a:t>(2 of 3)</a:t>
            </a:r>
            <a:endParaRPr lang="en-IN" sz="2800" dirty="0">
              <a:latin typeface="Times New Roman"/>
            </a:endParaRPr>
          </a:p>
        </p:txBody>
      </p:sp>
      <p:pic>
        <p:nvPicPr>
          <p:cNvPr id="10242" name="Picture 2" descr="Part (c) is a photo of the tricuspid valve from bottom-to-top as seen from the right ventricle.&#10;Part (d) is a frontal section of the heart showing the right atrium, tricuspid valve, chordate tendineae, myocardium of right and left ventricle, interventricular septum, left atrium, and papillary muscle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00" y="1599350"/>
            <a:ext cx="8146700" cy="389376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rPr>
              <a:t>Figure 18.6c, d </a:t>
            </a:r>
            <a:r>
              <a:rPr lang="en-US" dirty="0"/>
              <a:t>Heart valves.</a:t>
            </a:r>
          </a:p>
        </p:txBody>
      </p:sp>
    </p:spTree>
    <p:extLst>
      <p:ext uri="{BB962C8B-B14F-4D97-AF65-F5344CB8AC3E}">
        <p14:creationId xmlns:p14="http://schemas.microsoft.com/office/powerpoint/2010/main" val="3344430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spAutoFit/>
          </a:bodyPr>
          <a:lstStyle/>
          <a:p>
            <a:r>
              <a:rPr lang="en-US" dirty="0">
                <a:latin typeface="Times New Roman"/>
              </a:rPr>
              <a:t>The Function of the Atrioventricular (AV) Valves </a:t>
            </a:r>
            <a:r>
              <a:rPr lang="en-US" altLang="en-US" sz="2800" dirty="0">
                <a:latin typeface="Times New Roman"/>
              </a:rPr>
              <a:t>(1 of 2)</a:t>
            </a:r>
            <a:endParaRPr lang="en-IN" sz="2800" dirty="0">
              <a:latin typeface="Times New Roman"/>
            </a:endParaRPr>
          </a:p>
        </p:txBody>
      </p:sp>
      <p:pic>
        <p:nvPicPr>
          <p:cNvPr id="11266" name="Picture 2" descr="This two-part figure illustrates the opening and closing of the AV valves.&#10;&#10;Part (a) shows the AV valves open; atrial pressure is greater than ventricular pressure. The figure shows the function of the open valves in three steps:&#10;Step 1: Blood returning to the heart fills the atria, pressing against the AV valves. The increased pressure forces the AV valves open. The direction of blood flow is downward into the atrium. The cusp of the atrioventricular valve opens.&#10;Step 2: As the ventricles fill, the AV valve flaps hang limply into the ventricles.&#10;Step 3: The atria contract, forcing additional blood into the ventricles.&#10;"/>
          <p:cNvPicPr>
            <a:picLocks noChangeAspect="1" noChangeArrowheads="1"/>
          </p:cNvPicPr>
          <p:nvPr/>
        </p:nvPicPr>
        <p:blipFill rotWithShape="1">
          <a:blip r:embed="rId2">
            <a:extLst>
              <a:ext uri="{28A0092B-C50C-407E-A947-70E740481C1C}">
                <a14:useLocalDpi xmlns:a14="http://schemas.microsoft.com/office/drawing/2010/main" val="0"/>
              </a:ext>
            </a:extLst>
          </a:blip>
          <a:srcRect b="4399"/>
          <a:stretch/>
        </p:blipFill>
        <p:spPr bwMode="auto">
          <a:xfrm>
            <a:off x="578522" y="2082816"/>
            <a:ext cx="7834556" cy="271778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rPr>
              <a:t>Figure 18.7a </a:t>
            </a:r>
            <a:r>
              <a:rPr lang="en-US" dirty="0"/>
              <a:t>The function of the atrioventricular (AV) valves.</a:t>
            </a:r>
          </a:p>
        </p:txBody>
      </p:sp>
    </p:spTree>
    <p:extLst>
      <p:ext uri="{BB962C8B-B14F-4D97-AF65-F5344CB8AC3E}">
        <p14:creationId xmlns:p14="http://schemas.microsoft.com/office/powerpoint/2010/main" val="1510022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212"/>
            <a:ext cx="8229600" cy="1046440"/>
          </a:xfrm>
        </p:spPr>
        <p:txBody>
          <a:bodyPr>
            <a:spAutoFit/>
          </a:bodyPr>
          <a:lstStyle/>
          <a:p>
            <a:r>
              <a:rPr lang="en-US" dirty="0">
                <a:latin typeface="Times New Roman"/>
              </a:rPr>
              <a:t>The Function of the Atrioventricular (AV) Valves </a:t>
            </a:r>
            <a:r>
              <a:rPr lang="en-US" altLang="en-US" sz="2800" dirty="0">
                <a:latin typeface="Times New Roman"/>
              </a:rPr>
              <a:t>(2 of 2)</a:t>
            </a:r>
            <a:endParaRPr lang="en-IN" sz="2800" dirty="0">
              <a:latin typeface="Times New Roman"/>
            </a:endParaRPr>
          </a:p>
        </p:txBody>
      </p:sp>
      <p:pic>
        <p:nvPicPr>
          <p:cNvPr id="12290" name="Picture 2" descr="Part (b) shows the AV valves closed; atrial pressure is less than ventricular pressure. Again there are three steps:&#10;&#10;Step 1: The ventricles contract, forcing blood against the cusps of the AV valve.&#10;&#10;Step 2: The AV valves close.&#10;&#10;Step 3: The papillary muscles contract and the chordae tendineae tighten, preventing the valve flaps from everting into the atria. A drawing shows the cusps of the AV valve closing to seal the valves and blood remains in the ventricle."/>
          <p:cNvPicPr>
            <a:picLocks noChangeAspect="1" noChangeArrowheads="1"/>
          </p:cNvPicPr>
          <p:nvPr/>
        </p:nvPicPr>
        <p:blipFill rotWithShape="1">
          <a:blip r:embed="rId2">
            <a:extLst>
              <a:ext uri="{28A0092B-C50C-407E-A947-70E740481C1C}">
                <a14:useLocalDpi xmlns:a14="http://schemas.microsoft.com/office/drawing/2010/main" val="0"/>
              </a:ext>
            </a:extLst>
          </a:blip>
          <a:srcRect b="5246"/>
          <a:stretch/>
        </p:blipFill>
        <p:spPr bwMode="auto">
          <a:xfrm>
            <a:off x="508415" y="2276788"/>
            <a:ext cx="8005338" cy="275241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3"/>
          </p:nvPr>
        </p:nvSpPr>
        <p:spPr/>
        <p:txBody>
          <a:bodyPr/>
          <a:lstStyle/>
          <a:p>
            <a:r>
              <a:rPr lang="en-US" b="1" dirty="0">
                <a:solidFill>
                  <a:srgbClr val="007FA3"/>
                </a:solidFill>
              </a:rPr>
              <a:t>Figure 18.7b </a:t>
            </a:r>
            <a:r>
              <a:rPr lang="en-US" dirty="0"/>
              <a:t>The function of the atrioventricular (AV) valves.</a:t>
            </a:r>
          </a:p>
        </p:txBody>
      </p:sp>
    </p:spTree>
    <p:extLst>
      <p:ext uri="{BB962C8B-B14F-4D97-AF65-F5344CB8AC3E}">
        <p14:creationId xmlns:p14="http://schemas.microsoft.com/office/powerpoint/2010/main" val="10507298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latin typeface="Times New Roman"/>
              </a:rPr>
              <a:t>Heart Valves </a:t>
            </a:r>
            <a:r>
              <a:rPr lang="en-US" altLang="en-US" sz="2800" dirty="0">
                <a:latin typeface="Times New Roman"/>
              </a:rPr>
              <a:t>(3 of 3)</a:t>
            </a:r>
            <a:endParaRPr lang="en-IN" sz="2800" dirty="0">
              <a:latin typeface="Times New Roman"/>
            </a:endParaRPr>
          </a:p>
        </p:txBody>
      </p:sp>
      <p:pic>
        <p:nvPicPr>
          <p:cNvPr id="4" name="Picture 3" descr="Part (a) is a diagram of the superior view of the two sets of heart valves as seen with atria removed.  Paired atrioventricular valves are located between atria and ventricles.  The two semilunar valves are located at the junction of the ventricles and the arteries issuing from them.  Also shown is the cardiac skeleton."/>
          <p:cNvPicPr>
            <a:picLocks noChangeAspect="1"/>
          </p:cNvPicPr>
          <p:nvPr/>
        </p:nvPicPr>
        <p:blipFill rotWithShape="1">
          <a:blip r:embed="rId2">
            <a:extLst>
              <a:ext uri="{28A0092B-C50C-407E-A947-70E740481C1C}">
                <a14:useLocalDpi xmlns:a14="http://schemas.microsoft.com/office/drawing/2010/main" val="0"/>
              </a:ext>
            </a:extLst>
          </a:blip>
          <a:srcRect b="3530"/>
          <a:stretch/>
        </p:blipFill>
        <p:spPr>
          <a:xfrm>
            <a:off x="2592008" y="1474124"/>
            <a:ext cx="3959984" cy="4164676"/>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18.6a </a:t>
            </a:r>
            <a:r>
              <a:rPr lang="en-US" dirty="0"/>
              <a:t>Heart valves.</a:t>
            </a:r>
          </a:p>
        </p:txBody>
      </p:sp>
    </p:spTree>
    <p:extLst>
      <p:ext uri="{BB962C8B-B14F-4D97-AF65-F5344CB8AC3E}">
        <p14:creationId xmlns:p14="http://schemas.microsoft.com/office/powerpoint/2010/main" val="281575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Semilunar (SL) Valves</a:t>
            </a:r>
            <a:endParaRPr lang="en-IN" dirty="0">
              <a:latin typeface="Times New Roman"/>
            </a:endParaRPr>
          </a:p>
        </p:txBody>
      </p:sp>
      <p:sp>
        <p:nvSpPr>
          <p:cNvPr id="4" name="Content Placeholder 3"/>
          <p:cNvSpPr>
            <a:spLocks noGrp="1"/>
          </p:cNvSpPr>
          <p:nvPr>
            <p:ph idx="1"/>
          </p:nvPr>
        </p:nvSpPr>
        <p:spPr>
          <a:xfrm>
            <a:off x="457200" y="1600200"/>
            <a:ext cx="8229600" cy="1538883"/>
          </a:xfrm>
        </p:spPr>
        <p:txBody>
          <a:bodyPr>
            <a:spAutoFit/>
          </a:bodyPr>
          <a:lstStyle/>
          <a:p>
            <a:r>
              <a:rPr lang="en-US" dirty="0">
                <a:latin typeface="Arial" charset="0"/>
              </a:rPr>
              <a:t>Two </a:t>
            </a:r>
            <a:r>
              <a:rPr lang="en-US" b="1" dirty="0">
                <a:latin typeface="Arial" charset="0"/>
              </a:rPr>
              <a:t>semilunar</a:t>
            </a:r>
            <a:r>
              <a:rPr lang="en-US" dirty="0">
                <a:latin typeface="Arial" charset="0"/>
              </a:rPr>
              <a:t> (</a:t>
            </a:r>
            <a:r>
              <a:rPr lang="en-US" b="1" dirty="0">
                <a:latin typeface="Arial" charset="0"/>
              </a:rPr>
              <a:t>SL</a:t>
            </a:r>
            <a:r>
              <a:rPr lang="en-US" dirty="0">
                <a:latin typeface="Arial" charset="0"/>
              </a:rPr>
              <a:t>) </a:t>
            </a:r>
            <a:r>
              <a:rPr lang="en-US" b="1" dirty="0">
                <a:latin typeface="Arial" charset="0"/>
              </a:rPr>
              <a:t>valves</a:t>
            </a:r>
            <a:r>
              <a:rPr lang="en-US" dirty="0">
                <a:latin typeface="Arial" charset="0"/>
              </a:rPr>
              <a:t> prevent backflow from major arteries back into ventricles</a:t>
            </a:r>
          </a:p>
          <a:p>
            <a:pPr lvl="1"/>
            <a:r>
              <a:rPr lang="en-US" dirty="0">
                <a:latin typeface="Arial" charset="0"/>
              </a:rPr>
              <a:t>Open and close in response to pressure changes</a:t>
            </a:r>
          </a:p>
          <a:p>
            <a:pPr lvl="1"/>
            <a:r>
              <a:rPr lang="en-US" dirty="0">
                <a:latin typeface="Arial" charset="0"/>
              </a:rPr>
              <a:t>Each valve consists of three cusps that roughly resemble a half moon</a:t>
            </a:r>
          </a:p>
          <a:p>
            <a:pPr lvl="1"/>
            <a:r>
              <a:rPr lang="en-US" b="1" dirty="0">
                <a:latin typeface="Arial" charset="0"/>
              </a:rPr>
              <a:t>Pulmonary semilunar valve</a:t>
            </a:r>
            <a:r>
              <a:rPr lang="en-US" dirty="0">
                <a:latin typeface="Arial" charset="0"/>
              </a:rPr>
              <a:t>: located between right ventricle and pulmonary trunk</a:t>
            </a:r>
          </a:p>
          <a:p>
            <a:pPr lvl="1"/>
            <a:r>
              <a:rPr lang="en-US" b="1" dirty="0">
                <a:latin typeface="Arial" charset="0"/>
              </a:rPr>
              <a:t>Aortic semilunar valve</a:t>
            </a:r>
            <a:r>
              <a:rPr lang="en-US" dirty="0">
                <a:latin typeface="Arial" charset="0"/>
              </a:rPr>
              <a:t>: located between left ventricle and aorta</a:t>
            </a:r>
          </a:p>
        </p:txBody>
      </p:sp>
    </p:spTree>
    <p:extLst>
      <p:ext uri="{BB962C8B-B14F-4D97-AF65-F5344CB8AC3E}">
        <p14:creationId xmlns:p14="http://schemas.microsoft.com/office/powerpoint/2010/main" val="1157485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8545"/>
            <a:ext cx="8229600" cy="954107"/>
          </a:xfrm>
        </p:spPr>
        <p:txBody>
          <a:bodyPr>
            <a:spAutoFit/>
          </a:bodyPr>
          <a:lstStyle/>
          <a:p>
            <a:r>
              <a:rPr lang="en-US" dirty="0">
                <a:latin typeface="Times New Roman"/>
              </a:rPr>
              <a:t>The Function of the Semilunar (SL) Valves </a:t>
            </a:r>
            <a:br>
              <a:rPr lang="en-US" dirty="0">
                <a:latin typeface="Times New Roman"/>
              </a:rPr>
            </a:br>
            <a:r>
              <a:rPr lang="en-US" altLang="en-US" sz="2800" dirty="0">
                <a:latin typeface="Times New Roman"/>
              </a:rPr>
              <a:t>(1 of 2)</a:t>
            </a:r>
            <a:endParaRPr lang="en-IN" sz="2800" dirty="0">
              <a:latin typeface="Times New Roman"/>
            </a:endParaRPr>
          </a:p>
        </p:txBody>
      </p:sp>
      <p:pic>
        <p:nvPicPr>
          <p:cNvPr id="4" name="Picture 3" descr="This two part figure shows the opening and closing of the semilunar valves.&#10;&#10;Part (a) shows the AV valves open, caused by the ventricles contracting resulting in increased intraventricular pressure which pushes blood up against semilunar valve forcing them open.&#10;"/>
          <p:cNvPicPr>
            <a:picLocks noChangeAspect="1"/>
          </p:cNvPicPr>
          <p:nvPr/>
        </p:nvPicPr>
        <p:blipFill rotWithShape="1">
          <a:blip r:embed="rId2">
            <a:extLst>
              <a:ext uri="{28A0092B-C50C-407E-A947-70E740481C1C}">
                <a14:useLocalDpi xmlns:a14="http://schemas.microsoft.com/office/drawing/2010/main" val="0"/>
              </a:ext>
            </a:extLst>
          </a:blip>
          <a:srcRect b="3709"/>
          <a:stretch/>
        </p:blipFill>
        <p:spPr>
          <a:xfrm>
            <a:off x="1549538" y="1530096"/>
            <a:ext cx="6044923" cy="3956304"/>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18.8a </a:t>
            </a:r>
            <a:r>
              <a:rPr lang="en-US" dirty="0"/>
              <a:t>The function of the semilunar (SL) valves.</a:t>
            </a:r>
          </a:p>
        </p:txBody>
      </p:sp>
    </p:spTree>
    <p:extLst>
      <p:ext uri="{BB962C8B-B14F-4D97-AF65-F5344CB8AC3E}">
        <p14:creationId xmlns:p14="http://schemas.microsoft.com/office/powerpoint/2010/main" val="2221465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8545"/>
            <a:ext cx="8229600" cy="954107"/>
          </a:xfrm>
        </p:spPr>
        <p:txBody>
          <a:bodyPr>
            <a:spAutoFit/>
          </a:bodyPr>
          <a:lstStyle/>
          <a:p>
            <a:r>
              <a:rPr lang="en-US" dirty="0">
                <a:latin typeface="Times New Roman"/>
              </a:rPr>
              <a:t>The Function of the Semilunar (SL) Valves </a:t>
            </a:r>
            <a:br>
              <a:rPr lang="en-US" dirty="0">
                <a:latin typeface="Times New Roman"/>
              </a:rPr>
            </a:br>
            <a:r>
              <a:rPr lang="en-US" altLang="en-US" sz="2800" dirty="0">
                <a:latin typeface="Times New Roman"/>
              </a:rPr>
              <a:t>(2 of 2)</a:t>
            </a:r>
            <a:endParaRPr lang="en-IN" sz="2800" dirty="0">
              <a:latin typeface="Times New Roman"/>
            </a:endParaRPr>
          </a:p>
        </p:txBody>
      </p:sp>
      <p:pic>
        <p:nvPicPr>
          <p:cNvPr id="4" name="Picture 3" descr="Part (b) shows the AV valves closed, caused by the ventricles relaxing, resulting in a drop in pressure causing backflow of blood from arteries that fill the cusps of SL valves forcing them to close."/>
          <p:cNvPicPr>
            <a:picLocks noChangeAspect="1"/>
          </p:cNvPicPr>
          <p:nvPr/>
        </p:nvPicPr>
        <p:blipFill rotWithShape="1">
          <a:blip r:embed="rId2">
            <a:extLst>
              <a:ext uri="{28A0092B-C50C-407E-A947-70E740481C1C}">
                <a14:useLocalDpi xmlns:a14="http://schemas.microsoft.com/office/drawing/2010/main" val="0"/>
              </a:ext>
            </a:extLst>
          </a:blip>
          <a:srcRect b="3709"/>
          <a:stretch/>
        </p:blipFill>
        <p:spPr>
          <a:xfrm>
            <a:off x="1570586" y="1530096"/>
            <a:ext cx="6002827" cy="3956304"/>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18.8b </a:t>
            </a:r>
            <a:r>
              <a:rPr lang="en-US" dirty="0"/>
              <a:t>The function of the semilunar (SL) valves.</a:t>
            </a:r>
          </a:p>
        </p:txBody>
      </p:sp>
    </p:spTree>
    <p:extLst>
      <p:ext uri="{BB962C8B-B14F-4D97-AF65-F5344CB8AC3E}">
        <p14:creationId xmlns:p14="http://schemas.microsoft.com/office/powerpoint/2010/main" val="2598797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581" y="753110"/>
            <a:ext cx="8229600" cy="523220"/>
          </a:xfrm>
        </p:spPr>
        <p:txBody>
          <a:bodyPr>
            <a:spAutoFit/>
          </a:bodyPr>
          <a:lstStyle/>
          <a:p>
            <a:r>
              <a:rPr lang="en-US" dirty="0">
                <a:latin typeface="Times New Roman"/>
              </a:rPr>
              <a:t>Clinical – Homeostatic Imbalance 18.2</a:t>
            </a:r>
            <a:endParaRPr lang="en-IN" dirty="0">
              <a:latin typeface="Times New Roman"/>
            </a:endParaRPr>
          </a:p>
        </p:txBody>
      </p:sp>
      <p:sp>
        <p:nvSpPr>
          <p:cNvPr id="4" name="Content Placeholder 3"/>
          <p:cNvSpPr>
            <a:spLocks noGrp="1"/>
          </p:cNvSpPr>
          <p:nvPr>
            <p:ph idx="1"/>
          </p:nvPr>
        </p:nvSpPr>
        <p:spPr>
          <a:xfrm>
            <a:off x="457200" y="1600200"/>
            <a:ext cx="8229600" cy="2300630"/>
          </a:xfrm>
        </p:spPr>
        <p:txBody>
          <a:bodyPr>
            <a:spAutoFit/>
          </a:bodyPr>
          <a:lstStyle/>
          <a:p>
            <a:r>
              <a:rPr lang="en-US" dirty="0">
                <a:latin typeface="Arial" charset="0"/>
              </a:rPr>
              <a:t>Two conditions severely weaken heart:</a:t>
            </a:r>
          </a:p>
          <a:p>
            <a:pPr lvl="1"/>
            <a:r>
              <a:rPr lang="en-US" i="1" dirty="0">
                <a:latin typeface="Arial" charset="0"/>
              </a:rPr>
              <a:t>Incompetent valve</a:t>
            </a:r>
          </a:p>
          <a:p>
            <a:pPr lvl="2"/>
            <a:r>
              <a:rPr lang="en-US" dirty="0">
                <a:latin typeface="Arial" charset="0"/>
              </a:rPr>
              <a:t>Blood backflows so heart repumps same blood over and over</a:t>
            </a:r>
          </a:p>
          <a:p>
            <a:pPr lvl="1"/>
            <a:r>
              <a:rPr lang="en-US" i="1" dirty="0">
                <a:latin typeface="Arial" charset="0"/>
              </a:rPr>
              <a:t>Valvular stenosis</a:t>
            </a:r>
          </a:p>
          <a:p>
            <a:pPr lvl="2"/>
            <a:r>
              <a:rPr lang="en-US" dirty="0">
                <a:latin typeface="Arial" charset="0"/>
              </a:rPr>
              <a:t>Stiff flaps that constrict opening</a:t>
            </a:r>
          </a:p>
          <a:p>
            <a:pPr lvl="2"/>
            <a:r>
              <a:rPr lang="en-US" dirty="0">
                <a:latin typeface="Arial" charset="0"/>
                <a:sym typeface="Wingdings" charset="0"/>
              </a:rPr>
              <a:t>Heart needs to exert more force to pump blood</a:t>
            </a:r>
          </a:p>
          <a:p>
            <a:r>
              <a:rPr lang="en-US" dirty="0">
                <a:latin typeface="Arial" charset="0"/>
              </a:rPr>
              <a:t>Defective valve can be replaced with mechanical, animal, or cadaver valve</a:t>
            </a:r>
          </a:p>
        </p:txBody>
      </p:sp>
    </p:spTree>
    <p:extLst>
      <p:ext uri="{BB962C8B-B14F-4D97-AF65-F5344CB8AC3E}">
        <p14:creationId xmlns:p14="http://schemas.microsoft.com/office/powerpoint/2010/main" val="1644152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89432"/>
            <a:ext cx="8229600" cy="523220"/>
          </a:xfrm>
        </p:spPr>
        <p:txBody>
          <a:bodyPr>
            <a:spAutoFit/>
          </a:bodyPr>
          <a:lstStyle/>
          <a:p>
            <a:r>
              <a:rPr lang="en-US" dirty="0">
                <a:latin typeface="Times New Roman"/>
              </a:rPr>
              <a:t>18.3 Pathway of Blood Through Heart </a:t>
            </a:r>
            <a:r>
              <a:rPr lang="en-US" altLang="en-US" sz="2800" dirty="0">
                <a:latin typeface="Times New Roman"/>
              </a:rPr>
              <a:t>(1 of 3)</a:t>
            </a:r>
            <a:endParaRPr lang="en-IN" sz="2800" dirty="0">
              <a:latin typeface="Times New Roman"/>
            </a:endParaRPr>
          </a:p>
        </p:txBody>
      </p:sp>
      <p:sp>
        <p:nvSpPr>
          <p:cNvPr id="4" name="Content Placeholder 3"/>
          <p:cNvSpPr>
            <a:spLocks noGrp="1"/>
          </p:cNvSpPr>
          <p:nvPr>
            <p:ph idx="1"/>
          </p:nvPr>
        </p:nvSpPr>
        <p:spPr>
          <a:xfrm>
            <a:off x="457200" y="1600200"/>
            <a:ext cx="8229600" cy="2831544"/>
          </a:xfrm>
        </p:spPr>
        <p:txBody>
          <a:bodyPr>
            <a:spAutoFit/>
          </a:bodyPr>
          <a:lstStyle/>
          <a:p>
            <a:r>
              <a:rPr lang="en-US" b="1" dirty="0">
                <a:latin typeface="Arial" charset="0"/>
              </a:rPr>
              <a:t>Right side of the heart</a:t>
            </a:r>
          </a:p>
          <a:p>
            <a:pPr lvl="1"/>
            <a:r>
              <a:rPr lang="en-US" dirty="0">
                <a:latin typeface="Arial" charset="0"/>
              </a:rPr>
              <a:t>Superior vena cava (SVC), inferior vena cava (IVC), and coronary sinus </a:t>
            </a:r>
            <a:r>
              <a:rPr lang="en-US" dirty="0">
                <a:latin typeface="Times New Roman"/>
                <a:cs typeface="Times New Roman"/>
              </a:rPr>
              <a:t>→</a:t>
            </a:r>
            <a:endParaRPr lang="en-US" dirty="0">
              <a:latin typeface="Arial" charset="0"/>
            </a:endParaRPr>
          </a:p>
          <a:p>
            <a:pPr lvl="1"/>
            <a:r>
              <a:rPr lang="en-US" dirty="0">
                <a:latin typeface="Arial" charset="0"/>
              </a:rPr>
              <a:t>Right atrium </a:t>
            </a:r>
            <a:r>
              <a:rPr lang="en-US" dirty="0">
                <a:latin typeface="Times New Roman"/>
                <a:cs typeface="Times New Roman"/>
              </a:rPr>
              <a:t>→</a:t>
            </a:r>
            <a:endParaRPr lang="en-US" dirty="0">
              <a:latin typeface="Arial" charset="0"/>
            </a:endParaRPr>
          </a:p>
          <a:p>
            <a:pPr lvl="1"/>
            <a:r>
              <a:rPr lang="en-US" dirty="0">
                <a:latin typeface="Arial" charset="0"/>
              </a:rPr>
              <a:t>Tricuspid valve </a:t>
            </a:r>
            <a:r>
              <a:rPr lang="en-US" dirty="0">
                <a:latin typeface="Times New Roman"/>
                <a:cs typeface="Times New Roman"/>
              </a:rPr>
              <a:t>→</a:t>
            </a:r>
            <a:r>
              <a:rPr lang="en-US" dirty="0">
                <a:latin typeface="Arial" charset="0"/>
              </a:rPr>
              <a:t> </a:t>
            </a:r>
          </a:p>
          <a:p>
            <a:pPr lvl="1"/>
            <a:r>
              <a:rPr lang="en-US" dirty="0">
                <a:latin typeface="Arial" charset="0"/>
              </a:rPr>
              <a:t>Right ventricle </a:t>
            </a:r>
            <a:r>
              <a:rPr lang="en-US" dirty="0">
                <a:latin typeface="Times New Roman"/>
                <a:cs typeface="Times New Roman"/>
              </a:rPr>
              <a:t>→</a:t>
            </a:r>
            <a:endParaRPr lang="en-US" dirty="0">
              <a:latin typeface="Arial" charset="0"/>
            </a:endParaRPr>
          </a:p>
          <a:p>
            <a:pPr lvl="1"/>
            <a:r>
              <a:rPr lang="en-US" dirty="0">
                <a:latin typeface="Arial" charset="0"/>
              </a:rPr>
              <a:t>Pulmonary semilunar valve </a:t>
            </a:r>
            <a:r>
              <a:rPr lang="en-US" dirty="0">
                <a:latin typeface="Times New Roman"/>
                <a:cs typeface="Times New Roman"/>
              </a:rPr>
              <a:t>→</a:t>
            </a:r>
            <a:endParaRPr lang="en-US" dirty="0">
              <a:latin typeface="Arial" charset="0"/>
            </a:endParaRPr>
          </a:p>
          <a:p>
            <a:pPr lvl="1"/>
            <a:r>
              <a:rPr lang="en-US" dirty="0">
                <a:latin typeface="Arial" charset="0"/>
              </a:rPr>
              <a:t>Pulmonary trunk </a:t>
            </a:r>
            <a:r>
              <a:rPr lang="en-US" dirty="0">
                <a:latin typeface="Times New Roman"/>
                <a:cs typeface="Times New Roman"/>
              </a:rPr>
              <a:t>→</a:t>
            </a:r>
            <a:endParaRPr lang="en-US" dirty="0">
              <a:latin typeface="Arial" charset="0"/>
            </a:endParaRPr>
          </a:p>
          <a:p>
            <a:pPr lvl="1"/>
            <a:r>
              <a:rPr lang="en-US" dirty="0">
                <a:latin typeface="Arial" charset="0"/>
              </a:rPr>
              <a:t>Pulmonary arteries </a:t>
            </a:r>
            <a:r>
              <a:rPr lang="en-US" dirty="0">
                <a:latin typeface="Times New Roman"/>
                <a:cs typeface="Times New Roman"/>
              </a:rPr>
              <a:t>→</a:t>
            </a:r>
            <a:endParaRPr lang="en-US" dirty="0">
              <a:latin typeface="Arial" charset="0"/>
            </a:endParaRPr>
          </a:p>
          <a:p>
            <a:pPr lvl="1"/>
            <a:r>
              <a:rPr lang="en-US" dirty="0">
                <a:latin typeface="Arial" charset="0"/>
              </a:rPr>
              <a:t>Lungs</a:t>
            </a:r>
          </a:p>
        </p:txBody>
      </p:sp>
    </p:spTree>
    <p:extLst>
      <p:ext uri="{BB962C8B-B14F-4D97-AF65-F5344CB8AC3E}">
        <p14:creationId xmlns:p14="http://schemas.microsoft.com/office/powerpoint/2010/main" val="87549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89432"/>
            <a:ext cx="8229600" cy="523220"/>
          </a:xfrm>
        </p:spPr>
        <p:txBody>
          <a:bodyPr>
            <a:spAutoFit/>
          </a:bodyPr>
          <a:lstStyle/>
          <a:p>
            <a:r>
              <a:rPr lang="en-US" dirty="0">
                <a:latin typeface="Times New Roman"/>
              </a:rPr>
              <a:t>The Pulmonary and Systemic Circuits </a:t>
            </a:r>
            <a:r>
              <a:rPr lang="en-US" altLang="en-US" sz="2800" dirty="0">
                <a:latin typeface="Times New Roman"/>
              </a:rPr>
              <a:t>(1 of 2)</a:t>
            </a:r>
            <a:endParaRPr lang="en-IN" sz="2800" dirty="0">
              <a:latin typeface="Times New Roman"/>
            </a:endParaRPr>
          </a:p>
        </p:txBody>
      </p:sp>
      <p:sp>
        <p:nvSpPr>
          <p:cNvPr id="4" name="Content Placeholder 3"/>
          <p:cNvSpPr>
            <a:spLocks noGrp="1"/>
          </p:cNvSpPr>
          <p:nvPr>
            <p:ph idx="1"/>
          </p:nvPr>
        </p:nvSpPr>
        <p:spPr>
          <a:xfrm>
            <a:off x="457200" y="1600200"/>
            <a:ext cx="8229600" cy="1538883"/>
          </a:xfrm>
        </p:spPr>
        <p:txBody>
          <a:bodyPr>
            <a:spAutoFit/>
          </a:bodyPr>
          <a:lstStyle/>
          <a:p>
            <a:pPr>
              <a:defRPr/>
            </a:pPr>
            <a:r>
              <a:rPr lang="en-US" dirty="0"/>
              <a:t>Heart is a transport system consisting of two side-by-side pumps</a:t>
            </a:r>
          </a:p>
          <a:p>
            <a:pPr lvl="1">
              <a:defRPr/>
            </a:pPr>
            <a:r>
              <a:rPr lang="en-US" i="1" dirty="0"/>
              <a:t>Right side </a:t>
            </a:r>
            <a:r>
              <a:rPr lang="en-US" dirty="0"/>
              <a:t>receives oxygen-poor blood from tissues</a:t>
            </a:r>
          </a:p>
          <a:p>
            <a:pPr lvl="2">
              <a:defRPr/>
            </a:pPr>
            <a:r>
              <a:rPr lang="en-US" dirty="0"/>
              <a:t>Pumps blood to lungs to get rid of </a:t>
            </a:r>
            <a:r>
              <a:rPr lang="en-US" i="0" dirty="0">
                <a:latin typeface="Times New Roman" panose="02020603050405020304" pitchFamily="18" charset="0"/>
                <a:cs typeface="Times New Roman" panose="02020603050405020304" pitchFamily="18" charset="0"/>
              </a:rPr>
              <a:t>CO</a:t>
            </a:r>
            <a:r>
              <a:rPr lang="en-US" i="0" baseline="-25000" dirty="0">
                <a:latin typeface="Times New Roman" panose="02020603050405020304" pitchFamily="18" charset="0"/>
                <a:cs typeface="Times New Roman" panose="02020603050405020304" pitchFamily="18" charset="0"/>
              </a:rPr>
              <a:t>2</a:t>
            </a:r>
            <a:r>
              <a:rPr lang="en-US" dirty="0"/>
              <a:t>, pick up </a:t>
            </a:r>
            <a:r>
              <a:rPr lang="en-US" dirty="0">
                <a:latin typeface="Times New Roman" panose="02020603050405020304" pitchFamily="18" charset="0"/>
                <a:cs typeface="Times New Roman" panose="02020603050405020304" pitchFamily="18" charset="0"/>
              </a:rPr>
              <a:t>O</a:t>
            </a:r>
            <a:r>
              <a:rPr lang="en-US" baseline="-25000" dirty="0">
                <a:latin typeface="Times New Roman" panose="02020603050405020304" pitchFamily="18" charset="0"/>
                <a:cs typeface="Times New Roman" panose="02020603050405020304" pitchFamily="18" charset="0"/>
              </a:rPr>
              <a:t>2</a:t>
            </a:r>
            <a:r>
              <a:rPr lang="en-US" dirty="0"/>
              <a:t>, via </a:t>
            </a:r>
            <a:r>
              <a:rPr lang="en-US" b="1" dirty="0"/>
              <a:t>pulmonary circuit</a:t>
            </a:r>
          </a:p>
          <a:p>
            <a:pPr lvl="1">
              <a:defRPr/>
            </a:pPr>
            <a:r>
              <a:rPr lang="en-US" i="1" dirty="0"/>
              <a:t>Left side </a:t>
            </a:r>
            <a:r>
              <a:rPr lang="en-US" dirty="0"/>
              <a:t>receives oxygenated blood from lungs</a:t>
            </a:r>
          </a:p>
          <a:p>
            <a:pPr lvl="2">
              <a:defRPr/>
            </a:pPr>
            <a:r>
              <a:rPr lang="en-US" dirty="0"/>
              <a:t>Pumps blood to body tissues via </a:t>
            </a:r>
            <a:r>
              <a:rPr lang="en-US" b="1" dirty="0"/>
              <a:t>systemic circuit</a:t>
            </a:r>
          </a:p>
        </p:txBody>
      </p:sp>
    </p:spTree>
    <p:extLst>
      <p:ext uri="{BB962C8B-B14F-4D97-AF65-F5344CB8AC3E}">
        <p14:creationId xmlns:p14="http://schemas.microsoft.com/office/powerpoint/2010/main" val="23256911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89432"/>
            <a:ext cx="8229600" cy="523220"/>
          </a:xfrm>
        </p:spPr>
        <p:txBody>
          <a:bodyPr>
            <a:spAutoFit/>
          </a:bodyPr>
          <a:lstStyle/>
          <a:p>
            <a:r>
              <a:rPr lang="en-US" dirty="0">
                <a:latin typeface="Times New Roman"/>
              </a:rPr>
              <a:t>18.3 Pathway of Blood Through Heart </a:t>
            </a:r>
            <a:r>
              <a:rPr lang="en-US" altLang="en-US" sz="2800" dirty="0">
                <a:latin typeface="Times New Roman"/>
              </a:rPr>
              <a:t>(2 of 3)</a:t>
            </a:r>
            <a:endParaRPr lang="en-IN" sz="2800" dirty="0">
              <a:latin typeface="Times New Roman"/>
            </a:endParaRPr>
          </a:p>
        </p:txBody>
      </p:sp>
      <p:sp>
        <p:nvSpPr>
          <p:cNvPr id="4" name="Content Placeholder 3"/>
          <p:cNvSpPr>
            <a:spLocks noGrp="1"/>
          </p:cNvSpPr>
          <p:nvPr>
            <p:ph idx="1"/>
          </p:nvPr>
        </p:nvSpPr>
        <p:spPr>
          <a:xfrm>
            <a:off x="457200" y="1600200"/>
            <a:ext cx="8229600" cy="2508379"/>
          </a:xfrm>
        </p:spPr>
        <p:txBody>
          <a:bodyPr>
            <a:spAutoFit/>
          </a:bodyPr>
          <a:lstStyle/>
          <a:p>
            <a:r>
              <a:rPr lang="en-US" b="1" dirty="0">
                <a:latin typeface="Arial" charset="0"/>
              </a:rPr>
              <a:t>Left side of the heart</a:t>
            </a:r>
          </a:p>
          <a:p>
            <a:pPr lvl="1"/>
            <a:r>
              <a:rPr lang="en-US" dirty="0">
                <a:latin typeface="Arial" charset="0"/>
              </a:rPr>
              <a:t>Four pulmonary veins </a:t>
            </a:r>
            <a:r>
              <a:rPr lang="en-US" dirty="0">
                <a:latin typeface="Times New Roman"/>
                <a:cs typeface="Times New Roman"/>
              </a:rPr>
              <a:t>→</a:t>
            </a:r>
            <a:endParaRPr lang="en-US" dirty="0">
              <a:latin typeface="Arial" charset="0"/>
            </a:endParaRPr>
          </a:p>
          <a:p>
            <a:pPr lvl="1"/>
            <a:r>
              <a:rPr lang="en-US" dirty="0">
                <a:latin typeface="Arial" charset="0"/>
              </a:rPr>
              <a:t>Left atrium </a:t>
            </a:r>
            <a:r>
              <a:rPr lang="en-US" dirty="0">
                <a:latin typeface="Times New Roman"/>
                <a:cs typeface="Times New Roman"/>
              </a:rPr>
              <a:t>→</a:t>
            </a:r>
            <a:endParaRPr lang="en-US" dirty="0">
              <a:latin typeface="Arial" charset="0"/>
            </a:endParaRPr>
          </a:p>
          <a:p>
            <a:pPr lvl="1"/>
            <a:r>
              <a:rPr lang="en-US" dirty="0">
                <a:latin typeface="Arial" charset="0"/>
              </a:rPr>
              <a:t>Mitral valve </a:t>
            </a:r>
            <a:r>
              <a:rPr lang="en-US" dirty="0">
                <a:latin typeface="Times New Roman"/>
                <a:cs typeface="Times New Roman"/>
              </a:rPr>
              <a:t>→</a:t>
            </a:r>
            <a:r>
              <a:rPr lang="en-US" dirty="0">
                <a:latin typeface="Arial" charset="0"/>
              </a:rPr>
              <a:t> </a:t>
            </a:r>
          </a:p>
          <a:p>
            <a:pPr lvl="1"/>
            <a:r>
              <a:rPr lang="en-US" dirty="0">
                <a:latin typeface="Arial" charset="0"/>
              </a:rPr>
              <a:t>Left ventricle </a:t>
            </a:r>
            <a:r>
              <a:rPr lang="en-US" dirty="0">
                <a:latin typeface="Times New Roman"/>
                <a:cs typeface="Times New Roman"/>
              </a:rPr>
              <a:t>→</a:t>
            </a:r>
            <a:endParaRPr lang="en-US" dirty="0">
              <a:latin typeface="Arial" charset="0"/>
            </a:endParaRPr>
          </a:p>
          <a:p>
            <a:pPr lvl="1"/>
            <a:r>
              <a:rPr lang="en-US" dirty="0">
                <a:latin typeface="Arial" charset="0"/>
              </a:rPr>
              <a:t>Aortic semilunar valve </a:t>
            </a:r>
            <a:r>
              <a:rPr lang="en-US" dirty="0">
                <a:latin typeface="Times New Roman"/>
                <a:cs typeface="Times New Roman"/>
              </a:rPr>
              <a:t>→</a:t>
            </a:r>
            <a:endParaRPr lang="en-US" dirty="0">
              <a:latin typeface="Arial" charset="0"/>
            </a:endParaRPr>
          </a:p>
          <a:p>
            <a:pPr lvl="1"/>
            <a:r>
              <a:rPr lang="en-US" dirty="0">
                <a:latin typeface="Arial" charset="0"/>
              </a:rPr>
              <a:t>Aorta </a:t>
            </a:r>
            <a:r>
              <a:rPr lang="en-US" dirty="0">
                <a:latin typeface="Times New Roman"/>
                <a:cs typeface="Times New Roman"/>
              </a:rPr>
              <a:t>→</a:t>
            </a:r>
            <a:endParaRPr lang="en-US" dirty="0">
              <a:latin typeface="Arial" charset="0"/>
            </a:endParaRPr>
          </a:p>
          <a:p>
            <a:pPr lvl="1"/>
            <a:r>
              <a:rPr lang="en-US" dirty="0">
                <a:latin typeface="Arial" charset="0"/>
              </a:rPr>
              <a:t>Systemic circulation</a:t>
            </a:r>
          </a:p>
        </p:txBody>
      </p:sp>
    </p:spTree>
    <p:extLst>
      <p:ext uri="{BB962C8B-B14F-4D97-AF65-F5344CB8AC3E}">
        <p14:creationId xmlns:p14="http://schemas.microsoft.com/office/powerpoint/2010/main" val="1947016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A53-8C86-4A17-9D04-595DC12923AC}"/>
              </a:ext>
            </a:extLst>
          </p:cNvPr>
          <p:cNvSpPr>
            <a:spLocks noGrp="1"/>
          </p:cNvSpPr>
          <p:nvPr>
            <p:ph type="title"/>
          </p:nvPr>
        </p:nvSpPr>
        <p:spPr>
          <a:xfrm>
            <a:off x="457200" y="152400"/>
            <a:ext cx="8229600" cy="1095598"/>
          </a:xfrm>
        </p:spPr>
        <p:txBody>
          <a:bodyPr/>
          <a:lstStyle/>
          <a:p>
            <a:r>
              <a:rPr lang="en-US" i="0" u="none" strike="noStrike" dirty="0">
                <a:solidFill>
                  <a:schemeClr val="bg2"/>
                </a:solidFill>
                <a:effectLst/>
              </a:rPr>
              <a:t>Figure Animation: Blood Flow Through the Heart</a:t>
            </a:r>
            <a:r>
              <a:rPr lang="en-US" dirty="0">
                <a:solidFill>
                  <a:schemeClr val="bg2"/>
                </a:solidFill>
              </a:rPr>
              <a:t> </a:t>
            </a:r>
            <a:endParaRPr lang="en-IN" dirty="0">
              <a:solidFill>
                <a:schemeClr val="bg2"/>
              </a:solidFill>
            </a:endParaRPr>
          </a:p>
        </p:txBody>
      </p:sp>
      <p:sp>
        <p:nvSpPr>
          <p:cNvPr id="3" name="Text Placeholder 2">
            <a:extLst>
              <a:ext uri="{FF2B5EF4-FFF2-40B4-BE49-F238E27FC236}">
                <a16:creationId xmlns:a16="http://schemas.microsoft.com/office/drawing/2014/main" id="{96372B54-493D-4E79-B2FC-48C43CC63C57}"/>
              </a:ext>
            </a:extLst>
          </p:cNvPr>
          <p:cNvSpPr>
            <a:spLocks noGrp="1"/>
          </p:cNvSpPr>
          <p:nvPr>
            <p:ph type="body" sz="quarter" idx="13"/>
          </p:nvPr>
        </p:nvSpPr>
        <p:spPr>
          <a:xfrm>
            <a:off x="1371600" y="2590800"/>
            <a:ext cx="6705600" cy="1066800"/>
          </a:xfrm>
        </p:spPr>
        <p:txBody>
          <a:bodyPr/>
          <a:lstStyle/>
          <a:p>
            <a:pPr marL="0" indent="0" algn="ctr">
              <a:spcBef>
                <a:spcPts val="0"/>
              </a:spcBef>
              <a:buNone/>
            </a:pPr>
            <a:r>
              <a:rPr lang="en-IN" sz="1400" b="1" dirty="0"/>
              <a:t>Click here to view ADA compliant Animation:</a:t>
            </a:r>
          </a:p>
          <a:p>
            <a:pPr marL="0" indent="0" algn="ctr">
              <a:spcBef>
                <a:spcPts val="0"/>
              </a:spcBef>
              <a:buNone/>
            </a:pPr>
            <a:r>
              <a:rPr lang="en-US" sz="1400" b="1" i="0" u="none" strike="noStrike" dirty="0">
                <a:effectLst/>
              </a:rPr>
              <a:t>Blood Flow Through the Heart</a:t>
            </a:r>
            <a:endParaRPr lang="en-IN" sz="1400" b="1" dirty="0"/>
          </a:p>
          <a:p>
            <a:pPr marL="0" indent="0" algn="ctr">
              <a:spcBef>
                <a:spcPts val="600"/>
              </a:spcBef>
              <a:buNone/>
            </a:pPr>
            <a:r>
              <a:rPr lang="en-IN" sz="1200" b="0" i="0" u="sng" strike="noStrike" dirty="0">
                <a:solidFill>
                  <a:srgbClr val="0563C1"/>
                </a:solidFill>
                <a:effectLst/>
                <a:hlinkClick r:id="rId2" tooltip="https://mediaplayer.pearsoncmg.com/assets/sci-ap-blood-flow-through-the-heart "/>
              </a:rPr>
              <a:t>https://mediaplayer.pearsoncmg.com/assets/sci-ap-blood-flow-through-the-heart</a:t>
            </a:r>
            <a:r>
              <a:rPr lang="en-IN" sz="1200" dirty="0">
                <a:hlinkClick r:id="rId2" tooltip="https://mediaplayer.pearsoncmg.com/assets/sci-ap-blood-flow-through-the-heart "/>
              </a:rPr>
              <a:t> </a:t>
            </a:r>
            <a:endParaRPr lang="en-US" altLang="en-US"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17719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212"/>
            <a:ext cx="8229600" cy="1046440"/>
          </a:xfrm>
        </p:spPr>
        <p:txBody>
          <a:bodyPr>
            <a:spAutoFit/>
          </a:bodyPr>
          <a:lstStyle/>
          <a:p>
            <a:r>
              <a:rPr lang="en-IN" dirty="0">
                <a:latin typeface="Times New Roman"/>
              </a:rPr>
              <a:t>The Heart is a Double Pump, Each Side Supplying its Own Circuit </a:t>
            </a:r>
            <a:r>
              <a:rPr lang="en-US" altLang="en-US" sz="2800" dirty="0">
                <a:latin typeface="Times New Roman"/>
              </a:rPr>
              <a:t>(1 of 3)</a:t>
            </a:r>
            <a:endParaRPr lang="en-IN" sz="2800" dirty="0">
              <a:latin typeface="Times New Roman"/>
            </a:endParaRPr>
          </a:p>
        </p:txBody>
      </p:sp>
      <p:pic>
        <p:nvPicPr>
          <p:cNvPr id="3074" name="Picture 2" descr="This figure traces the sequential flow of blood through the chambers of the heart and blood vessels of the body.  The heart is a double pump, with each side supplying its own circuit. Each side pumps at the same time. &#10;- Pulmonary circuit:  oxygen-poor blood  returns from body tissues back to the heart via the   superior vena cava (SVC), inferior vena cava (IVC), and coronary sinus. It enters the right  atrium of the heart and moves through the tricuspid valve to the right ventricle, then through  the pulmonary semilunar valve to the pulmonary trunk. &#10;&#10; Two pulmonary arteries carry the oxygen-poor blood to the lungs to be oxygenated. This is  the pulmonary circui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590" y="1388531"/>
            <a:ext cx="5454820" cy="4496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p:txBody>
          <a:bodyPr/>
          <a:lstStyle/>
          <a:p>
            <a:r>
              <a:rPr lang="en-US" b="1" dirty="0">
                <a:solidFill>
                  <a:srgbClr val="007FA3"/>
                </a:solidFill>
              </a:rPr>
              <a:t>FOCUS FIGURE 18.1 </a:t>
            </a:r>
            <a:r>
              <a:rPr lang="en-US" dirty="0"/>
              <a:t>Blood Flow through the Heart</a:t>
            </a:r>
          </a:p>
        </p:txBody>
      </p:sp>
    </p:spTree>
    <p:extLst>
      <p:ext uri="{BB962C8B-B14F-4D97-AF65-F5344CB8AC3E}">
        <p14:creationId xmlns:p14="http://schemas.microsoft.com/office/powerpoint/2010/main" val="130495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212"/>
            <a:ext cx="8229600" cy="1046440"/>
          </a:xfrm>
        </p:spPr>
        <p:txBody>
          <a:bodyPr>
            <a:spAutoFit/>
          </a:bodyPr>
          <a:lstStyle/>
          <a:p>
            <a:r>
              <a:rPr lang="en-IN" dirty="0">
                <a:latin typeface="Times New Roman"/>
              </a:rPr>
              <a:t>The Heart is a Double Pump, Each Side Supplying its Own Circuit </a:t>
            </a:r>
            <a:r>
              <a:rPr lang="en-US" altLang="en-US" sz="2800" dirty="0">
                <a:latin typeface="Times New Roman"/>
              </a:rPr>
              <a:t>(2 of 3)</a:t>
            </a:r>
            <a:endParaRPr lang="en-IN" sz="2800" dirty="0">
              <a:latin typeface="Times New Roman"/>
            </a:endParaRPr>
          </a:p>
        </p:txBody>
      </p:sp>
      <p:pic>
        <p:nvPicPr>
          <p:cNvPr id="4098" name="Picture 2" descr="- Systemic circuit:  in the pulmonary capillaries in the lungs, blood takes on oxygen to become  oxygen-rich, then returns to the heart via the four pulmonary veins. It enters the left atrium  of the heart, then travels through the mitral valve to the left ventricle, then through the aortic  semilunar valve to the aorta. Arteries branch from the aorta to carry the oxygen-rich blood to  body tissues where in the systemic capillaries of the body, blood gives off oxygen while  taking on waste products. Oxygen-poor again, the blood enters the venules and veins to  be carried back to the heart. It enters the right atrium of the heart and the cycle begins ag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666" y="1355579"/>
            <a:ext cx="6023856" cy="4539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p:txBody>
          <a:bodyPr/>
          <a:lstStyle/>
          <a:p>
            <a:r>
              <a:rPr lang="en-US" b="1" dirty="0">
                <a:solidFill>
                  <a:srgbClr val="007FA3"/>
                </a:solidFill>
              </a:rPr>
              <a:t>FOCUS FIGURE 18.1 </a:t>
            </a:r>
            <a:r>
              <a:rPr lang="en-US" dirty="0"/>
              <a:t>Blood Flow through the Heart</a:t>
            </a:r>
          </a:p>
        </p:txBody>
      </p:sp>
    </p:spTree>
    <p:extLst>
      <p:ext uri="{BB962C8B-B14F-4D97-AF65-F5344CB8AC3E}">
        <p14:creationId xmlns:p14="http://schemas.microsoft.com/office/powerpoint/2010/main" val="206660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spAutoFit/>
          </a:bodyPr>
          <a:lstStyle/>
          <a:p>
            <a:r>
              <a:rPr lang="en-IN" dirty="0">
                <a:latin typeface="Times New Roman"/>
              </a:rPr>
              <a:t>The Heart is a Double Pump, Each Side Supplying its Own Circuit </a:t>
            </a:r>
            <a:r>
              <a:rPr lang="en-US" altLang="en-US" sz="2800" dirty="0">
                <a:latin typeface="Times New Roman"/>
              </a:rPr>
              <a:t>(3 of 3)</a:t>
            </a:r>
            <a:endParaRPr lang="en-IN" sz="2800" dirty="0">
              <a:latin typeface="Times New Roman"/>
            </a:endParaRPr>
          </a:p>
        </p:txBody>
      </p:sp>
      <p:pic>
        <p:nvPicPr>
          <p:cNvPr id="5122" name="Picture 2" descr="&#10;This figure traces the sequential flow of blood through the chambers of the heart and blood vessels of the body.  The heart is a double pump, with each side supplying its own circuit. Each side pumps at the same time. &#10;&#10;- Pulmonary circuit:  oxygen-poor blood  returns from body tissues back to the heart via the   superior vena cava (SVC), inferior vena cava (IVC), and coronary sinus. It enters the right  atrium of the heart and moves through the tricuspid valve to the right ventricle, then through  the pulmonary semilunar valve to the pulmonary trunk. &#10;&#10; Two pulmonary arteries carry the oxygen-poor blood to the lungs to be oxygenated. This is  the pulmonary circuit.&#10;- Systemic circuit:  in the pulmonary capillaries in the lungs, blood takes on oxygen to become  oxygen-rich, then returns to the heart via the four pulmonary veins. It enters the left atrium  of the heart, then travels through the mitral valve to the left ventricle, then through the aortic  semilunar valve to the aorta. Arteries branch from the aorta to carry the oxygen-rich blood to  body tissues where in the systemic capillaries of the body, blood gives off oxygen while  taking on waste products. Oxygen-poor again, the blood enters the venules and veins to  be carried back to the heart. It enters the right atrium of the heart and the cycle begins again.&#10;"/>
          <p:cNvPicPr>
            <a:picLocks noChangeAspect="1" noChangeArrowheads="1"/>
          </p:cNvPicPr>
          <p:nvPr/>
        </p:nvPicPr>
        <p:blipFill rotWithShape="1">
          <a:blip r:embed="rId2">
            <a:extLst>
              <a:ext uri="{28A0092B-C50C-407E-A947-70E740481C1C}">
                <a14:useLocalDpi xmlns:a14="http://schemas.microsoft.com/office/drawing/2010/main" val="0"/>
              </a:ext>
            </a:extLst>
          </a:blip>
          <a:srcRect t="5443" b="8679"/>
          <a:stretch/>
        </p:blipFill>
        <p:spPr bwMode="auto">
          <a:xfrm>
            <a:off x="2225354" y="1303564"/>
            <a:ext cx="4633538" cy="4642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p:txBody>
          <a:bodyPr/>
          <a:lstStyle/>
          <a:p>
            <a:r>
              <a:rPr lang="en-US" b="1" dirty="0">
                <a:solidFill>
                  <a:srgbClr val="007FA3"/>
                </a:solidFill>
              </a:rPr>
              <a:t>FOCUS FIGURE 18.1 </a:t>
            </a:r>
            <a:r>
              <a:rPr lang="en-US" dirty="0"/>
              <a:t>Blood Flow through the Heart</a:t>
            </a:r>
          </a:p>
        </p:txBody>
      </p:sp>
    </p:spTree>
    <p:extLst>
      <p:ext uri="{BB962C8B-B14F-4D97-AF65-F5344CB8AC3E}">
        <p14:creationId xmlns:p14="http://schemas.microsoft.com/office/powerpoint/2010/main" val="248365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89432"/>
            <a:ext cx="8229600" cy="523220"/>
          </a:xfrm>
        </p:spPr>
        <p:txBody>
          <a:bodyPr>
            <a:spAutoFit/>
          </a:bodyPr>
          <a:lstStyle/>
          <a:p>
            <a:r>
              <a:rPr lang="en-US" dirty="0">
                <a:latin typeface="Times New Roman"/>
              </a:rPr>
              <a:t>18.3 Pathway of Blood Through Heart </a:t>
            </a:r>
            <a:r>
              <a:rPr lang="en-US" altLang="en-US" sz="2800" dirty="0">
                <a:latin typeface="Times New Roman"/>
              </a:rPr>
              <a:t>(3 of 3)</a:t>
            </a:r>
            <a:endParaRPr lang="en-IN" sz="2800" dirty="0">
              <a:latin typeface="Times New Roman"/>
            </a:endParaRPr>
          </a:p>
        </p:txBody>
      </p:sp>
      <p:sp>
        <p:nvSpPr>
          <p:cNvPr id="4" name="Content Placeholder 3"/>
          <p:cNvSpPr>
            <a:spLocks noGrp="1"/>
          </p:cNvSpPr>
          <p:nvPr>
            <p:ph idx="1"/>
          </p:nvPr>
        </p:nvSpPr>
        <p:spPr>
          <a:xfrm>
            <a:off x="457200" y="1600200"/>
            <a:ext cx="8229600" cy="2208297"/>
          </a:xfrm>
        </p:spPr>
        <p:txBody>
          <a:bodyPr>
            <a:spAutoFit/>
          </a:bodyPr>
          <a:lstStyle/>
          <a:p>
            <a:r>
              <a:rPr lang="en-US" dirty="0">
                <a:latin typeface="Arial" charset="0"/>
              </a:rPr>
              <a:t>Equal volumes of blood are pumped to pulmonary and systemic circuits</a:t>
            </a:r>
          </a:p>
          <a:p>
            <a:r>
              <a:rPr lang="en-US" dirty="0">
                <a:latin typeface="Arial" charset="0"/>
              </a:rPr>
              <a:t>Pulmonary circuit is short, low-pressure circulation</a:t>
            </a:r>
          </a:p>
          <a:p>
            <a:r>
              <a:rPr lang="en-US" dirty="0">
                <a:latin typeface="Arial" charset="0"/>
              </a:rPr>
              <a:t>Systemic circuit is long, high-friction circulation</a:t>
            </a:r>
          </a:p>
          <a:p>
            <a:r>
              <a:rPr lang="en-US" dirty="0">
                <a:latin typeface="Arial" charset="0"/>
              </a:rPr>
              <a:t>Anatomy of ventricles reflects differences</a:t>
            </a:r>
          </a:p>
          <a:p>
            <a:pPr lvl="1"/>
            <a:r>
              <a:rPr lang="en-US" dirty="0">
                <a:latin typeface="Arial" charset="0"/>
              </a:rPr>
              <a:t>Left ventricle walls are 3</a:t>
            </a:r>
            <a:r>
              <a:rPr lang="en-US" dirty="0">
                <a:latin typeface="Times New Roman"/>
                <a:cs typeface="Times New Roman"/>
              </a:rPr>
              <a:t>× </a:t>
            </a:r>
            <a:r>
              <a:rPr lang="en-US" dirty="0">
                <a:latin typeface="Arial" charset="0"/>
              </a:rPr>
              <a:t>thicker than right</a:t>
            </a:r>
          </a:p>
          <a:p>
            <a:pPr lvl="2"/>
            <a:r>
              <a:rPr lang="en-US" dirty="0">
                <a:latin typeface="Arial" charset="0"/>
              </a:rPr>
              <a:t>Pumps with greater pressure</a:t>
            </a:r>
          </a:p>
        </p:txBody>
      </p:sp>
    </p:spTree>
    <p:extLst>
      <p:ext uri="{BB962C8B-B14F-4D97-AF65-F5344CB8AC3E}">
        <p14:creationId xmlns:p14="http://schemas.microsoft.com/office/powerpoint/2010/main" val="3182913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spAutoFit/>
          </a:bodyPr>
          <a:lstStyle/>
          <a:p>
            <a:r>
              <a:rPr lang="en-US" dirty="0">
                <a:latin typeface="Times New Roman"/>
              </a:rPr>
              <a:t>Anatomical Differences Between the Right and Left Ventricles</a:t>
            </a:r>
            <a:endParaRPr lang="en-IN" dirty="0">
              <a:latin typeface="Times New Roman"/>
            </a:endParaRPr>
          </a:p>
        </p:txBody>
      </p:sp>
      <p:pic>
        <p:nvPicPr>
          <p:cNvPr id="13314" name="Picture 2" descr="This figure is an illustration of an anterior view of the whole heart with a transverse cut through the center and upper section raised up in order to see musculature of lower section.&#10;Left ventricle wall is thicker than the right ventricle and has a round shape.&#10;Right ventricle wall is thinner than left ventricle and has a crescent shape that wraps around the left ventricle ventrally.&#10;"/>
          <p:cNvPicPr>
            <a:picLocks noChangeAspect="1" noChangeArrowheads="1"/>
          </p:cNvPicPr>
          <p:nvPr/>
        </p:nvPicPr>
        <p:blipFill rotWithShape="1">
          <a:blip r:embed="rId2">
            <a:extLst>
              <a:ext uri="{28A0092B-C50C-407E-A947-70E740481C1C}">
                <a14:useLocalDpi xmlns:a14="http://schemas.microsoft.com/office/drawing/2010/main" val="0"/>
              </a:ext>
            </a:extLst>
          </a:blip>
          <a:srcRect b="4282"/>
          <a:stretch/>
        </p:blipFill>
        <p:spPr bwMode="auto">
          <a:xfrm>
            <a:off x="665700" y="1850882"/>
            <a:ext cx="7667102" cy="340691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rPr>
              <a:t>Figure 18.9 </a:t>
            </a:r>
            <a:r>
              <a:rPr lang="en-US" dirty="0"/>
              <a:t>Anatomical differences between the right and left ventricles.</a:t>
            </a:r>
          </a:p>
        </p:txBody>
      </p:sp>
    </p:spTree>
    <p:extLst>
      <p:ext uri="{BB962C8B-B14F-4D97-AF65-F5344CB8AC3E}">
        <p14:creationId xmlns:p14="http://schemas.microsoft.com/office/powerpoint/2010/main" val="39519932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89432"/>
            <a:ext cx="8229600" cy="523220"/>
          </a:xfrm>
        </p:spPr>
        <p:txBody>
          <a:bodyPr>
            <a:spAutoFit/>
          </a:bodyPr>
          <a:lstStyle/>
          <a:p>
            <a:r>
              <a:rPr lang="en-US" dirty="0">
                <a:latin typeface="Times New Roman"/>
              </a:rPr>
              <a:t>Coronary Circulation </a:t>
            </a:r>
            <a:r>
              <a:rPr lang="en-US" altLang="en-US" sz="2800" dirty="0">
                <a:latin typeface="Times New Roman"/>
              </a:rPr>
              <a:t>(1 of 6)</a:t>
            </a:r>
            <a:endParaRPr lang="en-IN" sz="2800" dirty="0">
              <a:latin typeface="Times New Roman"/>
            </a:endParaRPr>
          </a:p>
        </p:txBody>
      </p:sp>
      <p:sp>
        <p:nvSpPr>
          <p:cNvPr id="4" name="Content Placeholder 3"/>
          <p:cNvSpPr>
            <a:spLocks noGrp="1"/>
          </p:cNvSpPr>
          <p:nvPr>
            <p:ph idx="1"/>
          </p:nvPr>
        </p:nvSpPr>
        <p:spPr>
          <a:xfrm>
            <a:off x="457200" y="1600200"/>
            <a:ext cx="8229600" cy="1538883"/>
          </a:xfrm>
        </p:spPr>
        <p:txBody>
          <a:bodyPr>
            <a:spAutoFit/>
          </a:bodyPr>
          <a:lstStyle/>
          <a:p>
            <a:r>
              <a:rPr lang="en-US" b="1" dirty="0">
                <a:latin typeface="Arial" charset="0"/>
              </a:rPr>
              <a:t>Coronary circulation </a:t>
            </a:r>
          </a:p>
          <a:p>
            <a:pPr lvl="1"/>
            <a:r>
              <a:rPr lang="en-US" dirty="0">
                <a:latin typeface="Arial" charset="0"/>
              </a:rPr>
              <a:t>Functional blood supply to heart muscle itself</a:t>
            </a:r>
          </a:p>
          <a:p>
            <a:pPr lvl="1"/>
            <a:r>
              <a:rPr lang="en-US" dirty="0">
                <a:latin typeface="Arial" charset="0"/>
              </a:rPr>
              <a:t>Shortest circulation in body</a:t>
            </a:r>
          </a:p>
          <a:p>
            <a:pPr lvl="1"/>
            <a:r>
              <a:rPr lang="en-US" dirty="0">
                <a:latin typeface="Arial" charset="0"/>
              </a:rPr>
              <a:t>Delivered when heart is relaxed</a:t>
            </a:r>
          </a:p>
          <a:p>
            <a:pPr lvl="1"/>
            <a:r>
              <a:rPr lang="en-US" dirty="0">
                <a:latin typeface="Arial" charset="0"/>
              </a:rPr>
              <a:t>Left ventricle receives most of coronary blood supply</a:t>
            </a:r>
          </a:p>
        </p:txBody>
      </p:sp>
    </p:spTree>
    <p:extLst>
      <p:ext uri="{BB962C8B-B14F-4D97-AF65-F5344CB8AC3E}">
        <p14:creationId xmlns:p14="http://schemas.microsoft.com/office/powerpoint/2010/main" val="223988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89432"/>
            <a:ext cx="8229600" cy="523220"/>
          </a:xfrm>
        </p:spPr>
        <p:txBody>
          <a:bodyPr>
            <a:spAutoFit/>
          </a:bodyPr>
          <a:lstStyle/>
          <a:p>
            <a:r>
              <a:rPr lang="en-US" dirty="0">
                <a:latin typeface="Times New Roman"/>
              </a:rPr>
              <a:t>Coronary Circulation </a:t>
            </a:r>
            <a:r>
              <a:rPr lang="en-US" altLang="en-US" sz="2800" dirty="0">
                <a:latin typeface="Times New Roman"/>
              </a:rPr>
              <a:t>(2 of 6)</a:t>
            </a:r>
            <a:endParaRPr lang="en-IN" sz="2800" dirty="0">
              <a:latin typeface="Times New Roman"/>
            </a:endParaRPr>
          </a:p>
        </p:txBody>
      </p:sp>
      <p:sp>
        <p:nvSpPr>
          <p:cNvPr id="4" name="Content Placeholder 3"/>
          <p:cNvSpPr>
            <a:spLocks noGrp="1"/>
          </p:cNvSpPr>
          <p:nvPr>
            <p:ph idx="1"/>
          </p:nvPr>
        </p:nvSpPr>
        <p:spPr>
          <a:xfrm>
            <a:off x="457200" y="1600200"/>
            <a:ext cx="8229600" cy="2754600"/>
          </a:xfrm>
        </p:spPr>
        <p:txBody>
          <a:bodyPr>
            <a:spAutoFit/>
          </a:bodyPr>
          <a:lstStyle/>
          <a:p>
            <a:r>
              <a:rPr lang="en-US" b="1" dirty="0">
                <a:latin typeface="Arial" charset="0"/>
              </a:rPr>
              <a:t>Coronary arteries</a:t>
            </a:r>
          </a:p>
          <a:p>
            <a:pPr lvl="1"/>
            <a:r>
              <a:rPr lang="en-US" dirty="0">
                <a:latin typeface="Arial" charset="0"/>
              </a:rPr>
              <a:t>Both </a:t>
            </a:r>
            <a:r>
              <a:rPr lang="en-US" i="1" dirty="0">
                <a:latin typeface="Arial" charset="0"/>
              </a:rPr>
              <a:t>left</a:t>
            </a:r>
            <a:r>
              <a:rPr lang="en-US" dirty="0">
                <a:latin typeface="Arial" charset="0"/>
              </a:rPr>
              <a:t> and </a:t>
            </a:r>
            <a:r>
              <a:rPr lang="en-US" i="1" dirty="0">
                <a:latin typeface="Arial" charset="0"/>
              </a:rPr>
              <a:t>right coronary arteries </a:t>
            </a:r>
            <a:r>
              <a:rPr lang="en-US" dirty="0">
                <a:latin typeface="Arial" charset="0"/>
              </a:rPr>
              <a:t>arise</a:t>
            </a:r>
            <a:r>
              <a:rPr lang="en-US" i="1" dirty="0">
                <a:latin typeface="Arial" charset="0"/>
              </a:rPr>
              <a:t> </a:t>
            </a:r>
            <a:r>
              <a:rPr lang="en-US" dirty="0">
                <a:latin typeface="Arial" charset="0"/>
              </a:rPr>
              <a:t>from base of aorta and supply arterial blood to heart</a:t>
            </a:r>
          </a:p>
          <a:p>
            <a:pPr lvl="1"/>
            <a:r>
              <a:rPr lang="en-US" dirty="0">
                <a:latin typeface="Arial" charset="0"/>
              </a:rPr>
              <a:t>Both encircle heart in coronary sulcus</a:t>
            </a:r>
          </a:p>
          <a:p>
            <a:pPr lvl="1"/>
            <a:r>
              <a:rPr lang="en-US" dirty="0">
                <a:latin typeface="Arial" charset="0"/>
              </a:rPr>
              <a:t>Branching of coronary arteries varies among individuals</a:t>
            </a:r>
          </a:p>
          <a:p>
            <a:pPr lvl="1"/>
            <a:r>
              <a:rPr lang="en-US" dirty="0">
                <a:latin typeface="Arial" charset="0"/>
              </a:rPr>
              <a:t>Arteries contain many anastomoses (junctions)</a:t>
            </a:r>
          </a:p>
          <a:p>
            <a:pPr lvl="2"/>
            <a:r>
              <a:rPr lang="en-US" dirty="0">
                <a:latin typeface="Arial" charset="0"/>
              </a:rPr>
              <a:t>Provide additional routes for blood delivery</a:t>
            </a:r>
          </a:p>
          <a:p>
            <a:pPr lvl="2"/>
            <a:r>
              <a:rPr lang="en-US" dirty="0">
                <a:latin typeface="Arial" charset="0"/>
              </a:rPr>
              <a:t>Cannot compensate for coronary artery occlusion</a:t>
            </a:r>
          </a:p>
          <a:p>
            <a:pPr lvl="1"/>
            <a:r>
              <a:rPr lang="en-US" dirty="0">
                <a:latin typeface="Arial" charset="0"/>
              </a:rPr>
              <a:t>Heart receives 1/20th of body</a:t>
            </a:r>
            <a:r>
              <a:rPr lang="en-US" altLang="ja-JP" dirty="0">
                <a:latin typeface="Arial" charset="0"/>
              </a:rPr>
              <a:t>’s blood supply</a:t>
            </a:r>
          </a:p>
        </p:txBody>
      </p:sp>
    </p:spTree>
    <p:extLst>
      <p:ext uri="{BB962C8B-B14F-4D97-AF65-F5344CB8AC3E}">
        <p14:creationId xmlns:p14="http://schemas.microsoft.com/office/powerpoint/2010/main" val="1498498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89432"/>
            <a:ext cx="8229600" cy="523220"/>
          </a:xfrm>
        </p:spPr>
        <p:txBody>
          <a:bodyPr>
            <a:spAutoFit/>
          </a:bodyPr>
          <a:lstStyle/>
          <a:p>
            <a:r>
              <a:rPr lang="en-US" dirty="0">
                <a:latin typeface="Times New Roman"/>
              </a:rPr>
              <a:t>Coronary Circulation </a:t>
            </a:r>
            <a:r>
              <a:rPr lang="en-US" altLang="en-US" sz="2800" dirty="0">
                <a:latin typeface="Times New Roman"/>
              </a:rPr>
              <a:t>(3 of 6)</a:t>
            </a:r>
            <a:endParaRPr lang="en-IN" sz="2800" dirty="0">
              <a:latin typeface="Times New Roman"/>
            </a:endParaRPr>
          </a:p>
        </p:txBody>
      </p:sp>
      <p:sp>
        <p:nvSpPr>
          <p:cNvPr id="4" name="Content Placeholder 3"/>
          <p:cNvSpPr>
            <a:spLocks noGrp="1"/>
          </p:cNvSpPr>
          <p:nvPr>
            <p:ph idx="1"/>
          </p:nvPr>
        </p:nvSpPr>
        <p:spPr>
          <a:xfrm>
            <a:off x="457200" y="1600200"/>
            <a:ext cx="8229600" cy="2677656"/>
          </a:xfrm>
        </p:spPr>
        <p:txBody>
          <a:bodyPr>
            <a:spAutoFit/>
          </a:bodyPr>
          <a:lstStyle/>
          <a:p>
            <a:r>
              <a:rPr lang="en-US" b="1" dirty="0">
                <a:latin typeface="Arial" charset="0"/>
              </a:rPr>
              <a:t>Coronary arteries (cont.)</a:t>
            </a:r>
            <a:endParaRPr lang="en-US" dirty="0">
              <a:latin typeface="Arial" charset="0"/>
            </a:endParaRPr>
          </a:p>
          <a:p>
            <a:pPr lvl="1"/>
            <a:r>
              <a:rPr lang="en-US" b="1" dirty="0">
                <a:latin typeface="Arial" charset="0"/>
              </a:rPr>
              <a:t>Left coronary artery </a:t>
            </a:r>
            <a:r>
              <a:rPr lang="en-US" dirty="0">
                <a:latin typeface="Arial" charset="0"/>
                <a:sym typeface="Wingdings" charset="0"/>
              </a:rPr>
              <a:t>supplies interventricular septum, anterior ventricular walls, left atrium, and posterior wall of left ventricle; </a:t>
            </a:r>
            <a:r>
              <a:rPr lang="en-US" dirty="0">
                <a:latin typeface="Arial" charset="0"/>
              </a:rPr>
              <a:t>has two branches:</a:t>
            </a:r>
          </a:p>
          <a:p>
            <a:pPr lvl="2"/>
            <a:r>
              <a:rPr lang="en-US" b="1" dirty="0">
                <a:latin typeface="Arial" charset="0"/>
                <a:sym typeface="Wingdings" charset="0"/>
              </a:rPr>
              <a:t>Anterior interventricular artery</a:t>
            </a:r>
          </a:p>
          <a:p>
            <a:pPr lvl="2"/>
            <a:r>
              <a:rPr lang="en-US" b="1" dirty="0">
                <a:latin typeface="Arial" charset="0"/>
                <a:sym typeface="Wingdings" charset="0"/>
              </a:rPr>
              <a:t>Circumflex artery</a:t>
            </a:r>
          </a:p>
          <a:p>
            <a:pPr lvl="1"/>
            <a:r>
              <a:rPr lang="en-US" b="1" dirty="0">
                <a:latin typeface="Arial" charset="0"/>
                <a:sym typeface="Wingdings" charset="0"/>
              </a:rPr>
              <a:t>Right coronary artery </a:t>
            </a:r>
            <a:r>
              <a:rPr lang="en-US" dirty="0">
                <a:latin typeface="Arial" charset="0"/>
                <a:sym typeface="Wingdings" charset="0"/>
              </a:rPr>
              <a:t>supplies right atrium and most of right ventricle; has two branches:</a:t>
            </a:r>
          </a:p>
          <a:p>
            <a:pPr lvl="2"/>
            <a:r>
              <a:rPr lang="en-US" b="1" dirty="0">
                <a:latin typeface="Arial" charset="0"/>
                <a:sym typeface="Wingdings" charset="0"/>
              </a:rPr>
              <a:t>Right marginal artery</a:t>
            </a:r>
          </a:p>
          <a:p>
            <a:pPr lvl="2"/>
            <a:r>
              <a:rPr lang="en-US" b="1" dirty="0">
                <a:latin typeface="Arial" charset="0"/>
                <a:sym typeface="Wingdings" charset="0"/>
              </a:rPr>
              <a:t>Posterior interventricular artery</a:t>
            </a:r>
          </a:p>
        </p:txBody>
      </p:sp>
    </p:spTree>
    <p:extLst>
      <p:ext uri="{BB962C8B-B14F-4D97-AF65-F5344CB8AC3E}">
        <p14:creationId xmlns:p14="http://schemas.microsoft.com/office/powerpoint/2010/main" val="3493121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89432"/>
            <a:ext cx="8229600" cy="523220"/>
          </a:xfrm>
        </p:spPr>
        <p:txBody>
          <a:bodyPr>
            <a:spAutoFit/>
          </a:bodyPr>
          <a:lstStyle/>
          <a:p>
            <a:r>
              <a:rPr lang="en-US" dirty="0">
                <a:latin typeface="Times New Roman"/>
              </a:rPr>
              <a:t>The Pulmonary and Systemic Circuits </a:t>
            </a:r>
            <a:r>
              <a:rPr lang="en-US" altLang="en-US" sz="2800" dirty="0">
                <a:latin typeface="Times New Roman"/>
              </a:rPr>
              <a:t>(2 of 2)</a:t>
            </a:r>
            <a:endParaRPr lang="en-IN" sz="2800" dirty="0">
              <a:latin typeface="Times New Roman"/>
            </a:endParaRPr>
          </a:p>
        </p:txBody>
      </p:sp>
      <p:sp>
        <p:nvSpPr>
          <p:cNvPr id="4" name="Content Placeholder 3"/>
          <p:cNvSpPr>
            <a:spLocks noGrp="1"/>
          </p:cNvSpPr>
          <p:nvPr>
            <p:ph idx="1"/>
          </p:nvPr>
        </p:nvSpPr>
        <p:spPr>
          <a:xfrm>
            <a:off x="457200" y="1600200"/>
            <a:ext cx="8229600" cy="3270126"/>
          </a:xfrm>
        </p:spPr>
        <p:txBody>
          <a:bodyPr>
            <a:spAutoFit/>
          </a:bodyPr>
          <a:lstStyle/>
          <a:p>
            <a:r>
              <a:rPr lang="en-US" dirty="0">
                <a:latin typeface="Arial" charset="0"/>
              </a:rPr>
              <a:t>Receiving chambers of heart</a:t>
            </a:r>
          </a:p>
          <a:p>
            <a:pPr lvl="1"/>
            <a:r>
              <a:rPr lang="en-US" b="1" dirty="0">
                <a:latin typeface="Arial" charset="0"/>
              </a:rPr>
              <a:t>Right atrium  </a:t>
            </a:r>
          </a:p>
          <a:p>
            <a:pPr lvl="2"/>
            <a:r>
              <a:rPr lang="en-US" dirty="0">
                <a:latin typeface="Arial" charset="0"/>
              </a:rPr>
              <a:t>Receives blood returning from systemic circuit</a:t>
            </a:r>
          </a:p>
          <a:p>
            <a:pPr lvl="1"/>
            <a:r>
              <a:rPr lang="en-US" b="1" dirty="0">
                <a:latin typeface="Arial" charset="0"/>
              </a:rPr>
              <a:t>Left atrium</a:t>
            </a:r>
          </a:p>
          <a:p>
            <a:pPr lvl="2"/>
            <a:r>
              <a:rPr lang="en-US" dirty="0">
                <a:latin typeface="Arial" charset="0"/>
              </a:rPr>
              <a:t>Receives blood returning from pulmonary circuit</a:t>
            </a:r>
          </a:p>
          <a:p>
            <a:r>
              <a:rPr lang="en-US" dirty="0">
                <a:latin typeface="Arial" charset="0"/>
              </a:rPr>
              <a:t>Pumping chambers of heart</a:t>
            </a:r>
          </a:p>
          <a:p>
            <a:pPr lvl="1"/>
            <a:r>
              <a:rPr lang="en-US" b="1" dirty="0">
                <a:latin typeface="Arial" charset="0"/>
              </a:rPr>
              <a:t>Right ventricle</a:t>
            </a:r>
          </a:p>
          <a:p>
            <a:pPr lvl="2"/>
            <a:r>
              <a:rPr lang="en-US" dirty="0">
                <a:latin typeface="Arial" charset="0"/>
              </a:rPr>
              <a:t>Pumps blood through pulmonary circuit</a:t>
            </a:r>
          </a:p>
          <a:p>
            <a:pPr lvl="1"/>
            <a:r>
              <a:rPr lang="en-US" b="1" dirty="0">
                <a:latin typeface="Arial" charset="0"/>
              </a:rPr>
              <a:t>Left ventricle</a:t>
            </a:r>
          </a:p>
          <a:p>
            <a:pPr lvl="2"/>
            <a:r>
              <a:rPr lang="en-US" dirty="0">
                <a:latin typeface="Arial" charset="0"/>
              </a:rPr>
              <a:t>Pumps blood through systemic circuit</a:t>
            </a:r>
          </a:p>
        </p:txBody>
      </p:sp>
    </p:spTree>
    <p:extLst>
      <p:ext uri="{BB962C8B-B14F-4D97-AF65-F5344CB8AC3E}">
        <p14:creationId xmlns:p14="http://schemas.microsoft.com/office/powerpoint/2010/main" val="6223909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latin typeface="Times New Roman"/>
              </a:rPr>
              <a:t>Coronary Circulation </a:t>
            </a:r>
            <a:r>
              <a:rPr lang="en-US" altLang="en-US" sz="2800" dirty="0">
                <a:latin typeface="Times New Roman"/>
              </a:rPr>
              <a:t>(4 of 6)</a:t>
            </a:r>
            <a:endParaRPr lang="en-IN" sz="2800" dirty="0">
              <a:latin typeface="Times New Roman"/>
            </a:endParaRPr>
          </a:p>
        </p:txBody>
      </p:sp>
      <p:pic>
        <p:nvPicPr>
          <p:cNvPr id="14338" name="Picture 2" descr="This illustration shows an anterior view of the major coronary arteries and veins with lighter tinted vessels indicating a more posterior location.&#10;&#10;Part (a) Major coronary arteries shown:  right coronary, right marginal, posterior and anterior interventricular, circumflex, and left coronary&#10;"/>
          <p:cNvPicPr>
            <a:picLocks noChangeAspect="1" noChangeArrowheads="1"/>
          </p:cNvPicPr>
          <p:nvPr/>
        </p:nvPicPr>
        <p:blipFill rotWithShape="1">
          <a:blip r:embed="rId2">
            <a:extLst>
              <a:ext uri="{28A0092B-C50C-407E-A947-70E740481C1C}">
                <a14:useLocalDpi xmlns:a14="http://schemas.microsoft.com/office/drawing/2010/main" val="0"/>
              </a:ext>
            </a:extLst>
          </a:blip>
          <a:srcRect b="1807"/>
          <a:stretch/>
        </p:blipFill>
        <p:spPr bwMode="auto">
          <a:xfrm>
            <a:off x="2507280" y="1573237"/>
            <a:ext cx="4353423" cy="414176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quarter" idx="13"/>
          </p:nvPr>
        </p:nvSpPr>
        <p:spPr/>
        <p:txBody>
          <a:bodyPr/>
          <a:lstStyle/>
          <a:p>
            <a:r>
              <a:rPr lang="en-US" b="1" dirty="0">
                <a:solidFill>
                  <a:srgbClr val="007FA3"/>
                </a:solidFill>
              </a:rPr>
              <a:t>Figure 18.10a </a:t>
            </a:r>
            <a:r>
              <a:rPr lang="en-US" dirty="0"/>
              <a:t>Coronary circulation.</a:t>
            </a:r>
          </a:p>
        </p:txBody>
      </p:sp>
    </p:spTree>
    <p:extLst>
      <p:ext uri="{BB962C8B-B14F-4D97-AF65-F5344CB8AC3E}">
        <p14:creationId xmlns:p14="http://schemas.microsoft.com/office/powerpoint/2010/main" val="6917444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89432"/>
            <a:ext cx="8229600" cy="523220"/>
          </a:xfrm>
        </p:spPr>
        <p:txBody>
          <a:bodyPr>
            <a:spAutoFit/>
          </a:bodyPr>
          <a:lstStyle/>
          <a:p>
            <a:r>
              <a:rPr lang="en-US" dirty="0">
                <a:latin typeface="Times New Roman"/>
              </a:rPr>
              <a:t>Coronary Circulation </a:t>
            </a:r>
            <a:r>
              <a:rPr lang="en-US" altLang="en-US" sz="2800" dirty="0">
                <a:latin typeface="Times New Roman"/>
              </a:rPr>
              <a:t>(5 of 6)</a:t>
            </a:r>
            <a:endParaRPr lang="en-IN" sz="2800" dirty="0">
              <a:latin typeface="Times New Roman"/>
            </a:endParaRPr>
          </a:p>
        </p:txBody>
      </p:sp>
      <p:sp>
        <p:nvSpPr>
          <p:cNvPr id="4" name="Content Placeholder 3"/>
          <p:cNvSpPr>
            <a:spLocks noGrp="1"/>
          </p:cNvSpPr>
          <p:nvPr>
            <p:ph idx="1"/>
          </p:nvPr>
        </p:nvSpPr>
        <p:spPr>
          <a:xfrm>
            <a:off x="457200" y="1600200"/>
            <a:ext cx="8229600" cy="2185214"/>
          </a:xfrm>
        </p:spPr>
        <p:txBody>
          <a:bodyPr>
            <a:spAutoFit/>
          </a:bodyPr>
          <a:lstStyle/>
          <a:p>
            <a:r>
              <a:rPr lang="en-US" b="1" dirty="0">
                <a:latin typeface="Arial" charset="0"/>
              </a:rPr>
              <a:t>Coronary veins</a:t>
            </a:r>
          </a:p>
          <a:p>
            <a:pPr lvl="1"/>
            <a:r>
              <a:rPr lang="en-US" b="1" dirty="0">
                <a:latin typeface="Arial" charset="0"/>
              </a:rPr>
              <a:t>Cardiac veins </a:t>
            </a:r>
            <a:r>
              <a:rPr lang="en-US" dirty="0">
                <a:latin typeface="Arial" charset="0"/>
              </a:rPr>
              <a:t>collect blood from capillary beds</a:t>
            </a:r>
          </a:p>
          <a:p>
            <a:pPr lvl="1"/>
            <a:r>
              <a:rPr lang="en-US" b="1" dirty="0">
                <a:latin typeface="Arial" charset="0"/>
              </a:rPr>
              <a:t>Coronary sinus </a:t>
            </a:r>
            <a:r>
              <a:rPr lang="en-US" dirty="0">
                <a:latin typeface="Arial" charset="0"/>
              </a:rPr>
              <a:t>empties into right atrium; formed by merging cardiac veins</a:t>
            </a:r>
          </a:p>
          <a:p>
            <a:pPr lvl="2"/>
            <a:r>
              <a:rPr lang="en-US" b="1" dirty="0">
                <a:latin typeface="Arial" charset="0"/>
              </a:rPr>
              <a:t>Great cardiac vein </a:t>
            </a:r>
            <a:r>
              <a:rPr lang="en-US" dirty="0">
                <a:latin typeface="Arial" charset="0"/>
              </a:rPr>
              <a:t>of anterior interventricular sulcus</a:t>
            </a:r>
          </a:p>
          <a:p>
            <a:pPr lvl="2"/>
            <a:r>
              <a:rPr lang="en-US" b="1" dirty="0">
                <a:latin typeface="Arial" charset="0"/>
              </a:rPr>
              <a:t>Middle cardiac vein </a:t>
            </a:r>
            <a:r>
              <a:rPr lang="en-US" dirty="0">
                <a:latin typeface="Arial" charset="0"/>
              </a:rPr>
              <a:t>in posterior interventricular sulcus</a:t>
            </a:r>
          </a:p>
          <a:p>
            <a:pPr lvl="2"/>
            <a:r>
              <a:rPr lang="en-US" b="1" dirty="0">
                <a:latin typeface="Arial" charset="0"/>
              </a:rPr>
              <a:t>Small cardiac vein </a:t>
            </a:r>
            <a:r>
              <a:rPr lang="en-US" dirty="0">
                <a:latin typeface="Arial" charset="0"/>
              </a:rPr>
              <a:t>from inferior margin</a:t>
            </a:r>
          </a:p>
          <a:p>
            <a:pPr lvl="1">
              <a:tabLst>
                <a:tab pos="957263" algn="l"/>
              </a:tabLst>
            </a:pPr>
            <a:r>
              <a:rPr lang="en-US" dirty="0">
                <a:latin typeface="Arial" charset="0"/>
              </a:rPr>
              <a:t>Several </a:t>
            </a:r>
            <a:r>
              <a:rPr lang="en-US" b="1" dirty="0">
                <a:latin typeface="Arial" charset="0"/>
              </a:rPr>
              <a:t>anterior cardiac veins </a:t>
            </a:r>
            <a:r>
              <a:rPr lang="en-US" dirty="0">
                <a:latin typeface="Arial" charset="0"/>
              </a:rPr>
              <a:t>empty directly into right atrium anteriorly</a:t>
            </a:r>
          </a:p>
        </p:txBody>
      </p:sp>
    </p:spTree>
    <p:extLst>
      <p:ext uri="{BB962C8B-B14F-4D97-AF65-F5344CB8AC3E}">
        <p14:creationId xmlns:p14="http://schemas.microsoft.com/office/powerpoint/2010/main" val="8710594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latin typeface="Times New Roman"/>
              </a:rPr>
              <a:t>Coronary Circulation </a:t>
            </a:r>
            <a:r>
              <a:rPr lang="en-US" altLang="en-US" sz="2800" dirty="0">
                <a:latin typeface="Times New Roman"/>
              </a:rPr>
              <a:t>(6 of 6)</a:t>
            </a:r>
            <a:endParaRPr lang="en-IN" sz="2800" dirty="0">
              <a:latin typeface="Times New Roman"/>
            </a:endParaRPr>
          </a:p>
        </p:txBody>
      </p:sp>
      <p:pic>
        <p:nvPicPr>
          <p:cNvPr id="4" name="Picture 3" descr="Part (b) Major cardiac veins shown:  anterior cardiac, small cardiac, middle cardiac, great cardiac and coronary sinus."/>
          <p:cNvPicPr>
            <a:picLocks noChangeAspect="1"/>
          </p:cNvPicPr>
          <p:nvPr/>
        </p:nvPicPr>
        <p:blipFill rotWithShape="1">
          <a:blip r:embed="rId2">
            <a:extLst>
              <a:ext uri="{28A0092B-C50C-407E-A947-70E740481C1C}">
                <a14:useLocalDpi xmlns:a14="http://schemas.microsoft.com/office/drawing/2010/main" val="0"/>
              </a:ext>
            </a:extLst>
          </a:blip>
          <a:srcRect b="3443"/>
          <a:stretch/>
        </p:blipFill>
        <p:spPr>
          <a:xfrm>
            <a:off x="2070748" y="1365504"/>
            <a:ext cx="5002504" cy="4273296"/>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18.10b </a:t>
            </a:r>
            <a:r>
              <a:rPr lang="en-US" dirty="0"/>
              <a:t>Coronary circulation.</a:t>
            </a:r>
          </a:p>
        </p:txBody>
      </p:sp>
    </p:spTree>
    <p:extLst>
      <p:ext uri="{BB962C8B-B14F-4D97-AF65-F5344CB8AC3E}">
        <p14:creationId xmlns:p14="http://schemas.microsoft.com/office/powerpoint/2010/main" val="2055193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89432"/>
            <a:ext cx="8229600" cy="523220"/>
          </a:xfrm>
        </p:spPr>
        <p:txBody>
          <a:bodyPr>
            <a:spAutoFit/>
          </a:bodyPr>
          <a:lstStyle/>
          <a:p>
            <a:r>
              <a:rPr lang="en-US" dirty="0">
                <a:latin typeface="Times New Roman"/>
              </a:rPr>
              <a:t>Gross Anatomy of the Heart </a:t>
            </a:r>
            <a:r>
              <a:rPr lang="en-US" altLang="en-US" sz="2800" dirty="0">
                <a:latin typeface="Times New Roman"/>
              </a:rPr>
              <a:t>(9 of 9)</a:t>
            </a:r>
            <a:endParaRPr lang="en-IN" sz="2800" dirty="0">
              <a:latin typeface="Times New Roman"/>
            </a:endParaRPr>
          </a:p>
        </p:txBody>
      </p:sp>
      <p:pic>
        <p:nvPicPr>
          <p:cNvPr id="2050" name="Picture 2" descr="- Part (d) is a diagram of posterior view of heart showing aorta, left pulmonary artery, left pulmonary veins, auricle of left atrium, left atrium, great cardiac vein, posterior vein of left ventricle, left ventricle, apex, superior vena cava, right pulmonary artery, right pulmonary veins, right atrium, inferior vena cava, coronary sinus, right coronary artery (in coronary sulcus), posterior interventricular artery (in posterior interventricular sulcus), middle cardiac vein and right ventricle."/>
          <p:cNvPicPr>
            <a:picLocks noChangeAspect="1" noChangeArrowheads="1"/>
          </p:cNvPicPr>
          <p:nvPr/>
        </p:nvPicPr>
        <p:blipFill rotWithShape="1">
          <a:blip r:embed="rId2">
            <a:extLst>
              <a:ext uri="{28A0092B-C50C-407E-A947-70E740481C1C}">
                <a14:useLocalDpi xmlns:a14="http://schemas.microsoft.com/office/drawing/2010/main" val="0"/>
              </a:ext>
            </a:extLst>
          </a:blip>
          <a:srcRect b="1885"/>
          <a:stretch/>
        </p:blipFill>
        <p:spPr bwMode="auto">
          <a:xfrm>
            <a:off x="1870635" y="1402393"/>
            <a:ext cx="5402730" cy="4388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sz="quarter" idx="13"/>
          </p:nvPr>
        </p:nvSpPr>
        <p:spPr/>
        <p:txBody>
          <a:bodyPr/>
          <a:lstStyle/>
          <a:p>
            <a:r>
              <a:rPr lang="en-US" b="1" dirty="0">
                <a:solidFill>
                  <a:srgbClr val="007FA3"/>
                </a:solidFill>
              </a:rPr>
              <a:t>Figure 18.5d </a:t>
            </a:r>
            <a:r>
              <a:rPr lang="en-US" dirty="0"/>
              <a:t>Gross anatomy of the heart.</a:t>
            </a:r>
          </a:p>
        </p:txBody>
      </p:sp>
    </p:spTree>
    <p:extLst>
      <p:ext uri="{BB962C8B-B14F-4D97-AF65-F5344CB8AC3E}">
        <p14:creationId xmlns:p14="http://schemas.microsoft.com/office/powerpoint/2010/main" val="10234968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753110"/>
            <a:ext cx="8229600" cy="523220"/>
          </a:xfrm>
        </p:spPr>
        <p:txBody>
          <a:bodyPr>
            <a:spAutoFit/>
          </a:bodyPr>
          <a:lstStyle/>
          <a:p>
            <a:r>
              <a:rPr lang="en-US" dirty="0">
                <a:latin typeface="Times New Roman"/>
              </a:rPr>
              <a:t>Clinical – Homeostatic Imbalance 18.3</a:t>
            </a:r>
            <a:endParaRPr lang="en-IN" dirty="0">
              <a:latin typeface="Times New Roman"/>
            </a:endParaRPr>
          </a:p>
        </p:txBody>
      </p:sp>
      <p:sp>
        <p:nvSpPr>
          <p:cNvPr id="2" name="Content Placeholder 1"/>
          <p:cNvSpPr>
            <a:spLocks noGrp="1"/>
          </p:cNvSpPr>
          <p:nvPr>
            <p:ph idx="1"/>
          </p:nvPr>
        </p:nvSpPr>
        <p:spPr>
          <a:xfrm>
            <a:off x="457200" y="1600200"/>
            <a:ext cx="8229600" cy="1977464"/>
          </a:xfrm>
        </p:spPr>
        <p:txBody>
          <a:bodyPr>
            <a:spAutoFit/>
          </a:bodyPr>
          <a:lstStyle/>
          <a:p>
            <a:r>
              <a:rPr lang="en-US" b="1" dirty="0">
                <a:latin typeface="Arial" charset="0"/>
              </a:rPr>
              <a:t>Angina pectoris</a:t>
            </a:r>
          </a:p>
          <a:p>
            <a:pPr lvl="1"/>
            <a:r>
              <a:rPr lang="en-US" dirty="0">
                <a:latin typeface="Arial" charset="0"/>
              </a:rPr>
              <a:t>Thoracic pain caused by fleeting deficiency in blood delivery to myocardium</a:t>
            </a:r>
          </a:p>
          <a:p>
            <a:pPr lvl="1"/>
            <a:r>
              <a:rPr lang="en-US" dirty="0">
                <a:latin typeface="Arial" charset="0"/>
              </a:rPr>
              <a:t>Cells are weakened</a:t>
            </a:r>
          </a:p>
          <a:p>
            <a:r>
              <a:rPr lang="en-US" b="1" dirty="0">
                <a:latin typeface="Arial" charset="0"/>
              </a:rPr>
              <a:t>Myocardial infarction (heart attack)</a:t>
            </a:r>
          </a:p>
          <a:p>
            <a:pPr lvl="1"/>
            <a:r>
              <a:rPr lang="en-US" dirty="0">
                <a:latin typeface="Arial" charset="0"/>
              </a:rPr>
              <a:t>Prolonged coronary blockage</a:t>
            </a:r>
          </a:p>
          <a:p>
            <a:pPr lvl="1"/>
            <a:r>
              <a:rPr lang="en-US" dirty="0">
                <a:latin typeface="Arial" charset="0"/>
              </a:rPr>
              <a:t>Areas of cell death are repaired with noncontractile scar tissue</a:t>
            </a:r>
          </a:p>
        </p:txBody>
      </p:sp>
    </p:spTree>
    <p:extLst>
      <p:ext uri="{BB962C8B-B14F-4D97-AF65-F5344CB8AC3E}">
        <p14:creationId xmlns:p14="http://schemas.microsoft.com/office/powerpoint/2010/main" val="1887959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1339" y="3113124"/>
            <a:ext cx="6801323" cy="631752"/>
          </a:xfrm>
        </p:spPr>
        <p:txBody>
          <a:bodyPr>
            <a:spAutoFit/>
          </a:bodyPr>
          <a:lstStyle/>
          <a:p>
            <a:r>
              <a:rPr lang="en-US" sz="4400" dirty="0">
                <a:latin typeface="Times New Roman"/>
              </a:rPr>
              <a:t>18.4 Cardiac Muscle Fibers</a:t>
            </a:r>
            <a:endParaRPr lang="en-IN" sz="4400" dirty="0">
              <a:latin typeface="Times New Roman"/>
            </a:endParaRPr>
          </a:p>
        </p:txBody>
      </p:sp>
    </p:spTree>
    <p:extLst>
      <p:ext uri="{BB962C8B-B14F-4D97-AF65-F5344CB8AC3E}">
        <p14:creationId xmlns:p14="http://schemas.microsoft.com/office/powerpoint/2010/main" val="27022856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432"/>
            <a:ext cx="8229600" cy="523220"/>
          </a:xfrm>
        </p:spPr>
        <p:txBody>
          <a:bodyPr>
            <a:spAutoFit/>
          </a:bodyPr>
          <a:lstStyle/>
          <a:p>
            <a:r>
              <a:rPr lang="en-US" dirty="0">
                <a:latin typeface="Times New Roman"/>
              </a:rPr>
              <a:t>Microscopic Anatomy </a:t>
            </a:r>
            <a:r>
              <a:rPr lang="en-US" altLang="en-US" sz="2800" dirty="0">
                <a:latin typeface="Times New Roman"/>
              </a:rPr>
              <a:t>(1 of 3)</a:t>
            </a:r>
            <a:endParaRPr lang="en-US" sz="2800" dirty="0">
              <a:latin typeface="Times New Roman"/>
            </a:endParaRPr>
          </a:p>
        </p:txBody>
      </p:sp>
      <p:sp>
        <p:nvSpPr>
          <p:cNvPr id="3" name="Content Placeholder 2"/>
          <p:cNvSpPr>
            <a:spLocks noGrp="1"/>
          </p:cNvSpPr>
          <p:nvPr>
            <p:ph idx="1"/>
          </p:nvPr>
        </p:nvSpPr>
        <p:spPr>
          <a:xfrm>
            <a:off x="457200" y="1600200"/>
            <a:ext cx="8229600" cy="2754600"/>
          </a:xfrm>
        </p:spPr>
        <p:txBody>
          <a:bodyPr>
            <a:spAutoFit/>
          </a:bodyPr>
          <a:lstStyle/>
          <a:p>
            <a:r>
              <a:rPr lang="en-US" b="1" dirty="0">
                <a:latin typeface="Arial" charset="0"/>
              </a:rPr>
              <a:t>Cardiac muscle </a:t>
            </a:r>
            <a:r>
              <a:rPr lang="en-US" dirty="0">
                <a:latin typeface="Arial" charset="0"/>
              </a:rPr>
              <a:t>cells: striated, short, branched, fat, interconnected</a:t>
            </a:r>
          </a:p>
          <a:p>
            <a:pPr lvl="1"/>
            <a:r>
              <a:rPr lang="en-US" dirty="0">
                <a:latin typeface="Arial" charset="0"/>
              </a:rPr>
              <a:t>One central nucleus (at most, 2 nuclei)</a:t>
            </a:r>
          </a:p>
          <a:p>
            <a:pPr lvl="1"/>
            <a:r>
              <a:rPr lang="en-US" dirty="0">
                <a:latin typeface="Arial" charset="0"/>
              </a:rPr>
              <a:t>Contain numerous large mitochondria (25–35% of cell volume) that afford resistance to fatigue</a:t>
            </a:r>
          </a:p>
          <a:p>
            <a:pPr lvl="1"/>
            <a:r>
              <a:rPr lang="en-US" dirty="0">
                <a:latin typeface="Arial" charset="0"/>
              </a:rPr>
              <a:t>Rest of volume composed of sarcomeres</a:t>
            </a:r>
          </a:p>
          <a:p>
            <a:pPr lvl="2"/>
            <a:r>
              <a:rPr lang="en-US" dirty="0">
                <a:latin typeface="Arial" charset="0"/>
              </a:rPr>
              <a:t>Z discs, A bands, and I bands all present</a:t>
            </a:r>
          </a:p>
          <a:p>
            <a:pPr lvl="1"/>
            <a:r>
              <a:rPr lang="en-US" dirty="0">
                <a:latin typeface="Arial" charset="0"/>
              </a:rPr>
              <a:t>T tubules are wider, but less numerous</a:t>
            </a:r>
          </a:p>
          <a:p>
            <a:pPr lvl="2"/>
            <a:r>
              <a:rPr lang="en-US" dirty="0">
                <a:latin typeface="Arial" charset="0"/>
              </a:rPr>
              <a:t>Enter cell only once at Z disc</a:t>
            </a:r>
          </a:p>
          <a:p>
            <a:pPr lvl="1"/>
            <a:r>
              <a:rPr lang="en-US" dirty="0">
                <a:latin typeface="Arial" charset="0"/>
              </a:rPr>
              <a:t>SR simpler than in skeletal muscle; no triads</a:t>
            </a:r>
          </a:p>
        </p:txBody>
      </p:sp>
    </p:spTree>
    <p:extLst>
      <p:ext uri="{BB962C8B-B14F-4D97-AF65-F5344CB8AC3E}">
        <p14:creationId xmlns:p14="http://schemas.microsoft.com/office/powerpoint/2010/main" val="7254780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432"/>
            <a:ext cx="8229600" cy="523220"/>
          </a:xfrm>
        </p:spPr>
        <p:txBody>
          <a:bodyPr>
            <a:spAutoFit/>
          </a:bodyPr>
          <a:lstStyle/>
          <a:p>
            <a:r>
              <a:rPr lang="en-US" dirty="0">
                <a:latin typeface="Times New Roman"/>
              </a:rPr>
              <a:t>Microscopic Anatomy </a:t>
            </a:r>
            <a:r>
              <a:rPr lang="en-US" altLang="en-US" sz="2800" dirty="0">
                <a:latin typeface="Times New Roman"/>
              </a:rPr>
              <a:t>(2 of 3)</a:t>
            </a:r>
            <a:endParaRPr lang="en-US" sz="2800" dirty="0">
              <a:latin typeface="Times New Roman"/>
            </a:endParaRPr>
          </a:p>
        </p:txBody>
      </p:sp>
      <p:sp>
        <p:nvSpPr>
          <p:cNvPr id="3" name="Content Placeholder 2"/>
          <p:cNvSpPr>
            <a:spLocks noGrp="1"/>
          </p:cNvSpPr>
          <p:nvPr>
            <p:ph idx="1"/>
          </p:nvPr>
        </p:nvSpPr>
        <p:spPr>
          <a:xfrm>
            <a:off x="457200" y="1600200"/>
            <a:ext cx="8229600" cy="1215717"/>
          </a:xfrm>
        </p:spPr>
        <p:txBody>
          <a:bodyPr>
            <a:spAutoFit/>
          </a:bodyPr>
          <a:lstStyle/>
          <a:p>
            <a:r>
              <a:rPr lang="en-US" b="1" dirty="0">
                <a:latin typeface="Arial" charset="0"/>
              </a:rPr>
              <a:t>Intercalated discs </a:t>
            </a:r>
            <a:r>
              <a:rPr lang="en-US" dirty="0">
                <a:latin typeface="Arial" charset="0"/>
              </a:rPr>
              <a:t>are connecting junctions between cardiac cells that contain: </a:t>
            </a:r>
          </a:p>
          <a:p>
            <a:pPr lvl="1"/>
            <a:r>
              <a:rPr lang="en-US" i="1" dirty="0">
                <a:latin typeface="Arial" charset="0"/>
              </a:rPr>
              <a:t>Desmosomes</a:t>
            </a:r>
            <a:r>
              <a:rPr lang="en-US" dirty="0">
                <a:latin typeface="Arial" charset="0"/>
              </a:rPr>
              <a:t>: hold cells together; prevent cells from separating during contraction</a:t>
            </a:r>
          </a:p>
          <a:p>
            <a:pPr lvl="1"/>
            <a:r>
              <a:rPr lang="en-US" i="1" dirty="0">
                <a:latin typeface="Arial" charset="0"/>
              </a:rPr>
              <a:t>Gap junctions</a:t>
            </a:r>
            <a:r>
              <a:rPr lang="en-US" dirty="0">
                <a:latin typeface="Arial" charset="0"/>
              </a:rPr>
              <a:t>: allow ions to pass from cell to cell; electrically couple adjacent cells</a:t>
            </a:r>
          </a:p>
          <a:p>
            <a:pPr lvl="2"/>
            <a:r>
              <a:rPr lang="en-US" dirty="0">
                <a:latin typeface="Arial" charset="0"/>
              </a:rPr>
              <a:t>Allows heart to be a </a:t>
            </a:r>
            <a:r>
              <a:rPr lang="en-US" b="1" dirty="0">
                <a:latin typeface="Arial" charset="0"/>
              </a:rPr>
              <a:t>functional syncytium</a:t>
            </a:r>
            <a:r>
              <a:rPr lang="en-US" dirty="0">
                <a:latin typeface="Arial" charset="0"/>
              </a:rPr>
              <a:t>, a single coordinated unit</a:t>
            </a:r>
          </a:p>
        </p:txBody>
      </p:sp>
    </p:spTree>
    <p:extLst>
      <p:ext uri="{BB962C8B-B14F-4D97-AF65-F5344CB8AC3E}">
        <p14:creationId xmlns:p14="http://schemas.microsoft.com/office/powerpoint/2010/main" val="14203487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432"/>
            <a:ext cx="8229600" cy="523220"/>
          </a:xfrm>
        </p:spPr>
        <p:txBody>
          <a:bodyPr>
            <a:spAutoFit/>
          </a:bodyPr>
          <a:lstStyle/>
          <a:p>
            <a:r>
              <a:rPr lang="en-US" dirty="0">
                <a:latin typeface="Times New Roman"/>
              </a:rPr>
              <a:t>Microscopic Anatomy </a:t>
            </a:r>
            <a:r>
              <a:rPr lang="en-US" altLang="en-US" sz="2800" dirty="0">
                <a:latin typeface="Times New Roman"/>
              </a:rPr>
              <a:t>(3 of 3)</a:t>
            </a:r>
            <a:endParaRPr lang="en-US" sz="2800" dirty="0">
              <a:latin typeface="Times New Roman"/>
            </a:endParaRPr>
          </a:p>
        </p:txBody>
      </p:sp>
      <p:sp>
        <p:nvSpPr>
          <p:cNvPr id="3" name="Content Placeholder 2"/>
          <p:cNvSpPr>
            <a:spLocks noGrp="1"/>
          </p:cNvSpPr>
          <p:nvPr>
            <p:ph idx="1"/>
          </p:nvPr>
        </p:nvSpPr>
        <p:spPr>
          <a:xfrm>
            <a:off x="457200" y="1600200"/>
            <a:ext cx="8229600" cy="892552"/>
          </a:xfrm>
        </p:spPr>
        <p:txBody>
          <a:bodyPr>
            <a:spAutoFit/>
          </a:bodyPr>
          <a:lstStyle/>
          <a:p>
            <a:r>
              <a:rPr lang="en-US" dirty="0">
                <a:latin typeface="Arial" charset="0"/>
              </a:rPr>
              <a:t>Intercellular space between cells has connective tissue matrix (</a:t>
            </a:r>
            <a:r>
              <a:rPr lang="en-US" i="1" dirty="0">
                <a:latin typeface="Arial" charset="0"/>
              </a:rPr>
              <a:t>endomysium</a:t>
            </a:r>
            <a:r>
              <a:rPr lang="en-US" dirty="0">
                <a:latin typeface="Arial" charset="0"/>
              </a:rPr>
              <a:t>) </a:t>
            </a:r>
          </a:p>
          <a:p>
            <a:pPr lvl="1"/>
            <a:r>
              <a:rPr lang="en-US" dirty="0">
                <a:latin typeface="Arial" charset="0"/>
              </a:rPr>
              <a:t>Contains numerous capillaries</a:t>
            </a:r>
          </a:p>
          <a:p>
            <a:pPr lvl="1"/>
            <a:r>
              <a:rPr lang="en-US" dirty="0">
                <a:latin typeface="Arial" charset="0"/>
              </a:rPr>
              <a:t>Connects cardiac muscle to cardiac skeleton, giving cells something to pull against</a:t>
            </a:r>
          </a:p>
        </p:txBody>
      </p:sp>
    </p:spTree>
    <p:extLst>
      <p:ext uri="{BB962C8B-B14F-4D97-AF65-F5344CB8AC3E}">
        <p14:creationId xmlns:p14="http://schemas.microsoft.com/office/powerpoint/2010/main" val="1743826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545"/>
            <a:ext cx="7696200" cy="954107"/>
          </a:xfrm>
        </p:spPr>
        <p:txBody>
          <a:bodyPr wrap="square">
            <a:spAutoFit/>
          </a:bodyPr>
          <a:lstStyle/>
          <a:p>
            <a:r>
              <a:rPr lang="en-US" dirty="0">
                <a:latin typeface="Times New Roman"/>
              </a:rPr>
              <a:t>Microscopic Anatomy of Cardiac Muscle </a:t>
            </a:r>
            <a:r>
              <a:rPr lang="en-US" sz="2800" dirty="0">
                <a:latin typeface="Times New Roman"/>
              </a:rPr>
              <a:t>(1 of 2)</a:t>
            </a:r>
          </a:p>
        </p:txBody>
      </p:sp>
      <p:pic>
        <p:nvPicPr>
          <p:cNvPr id="16386" name="Picture 2" descr="Part (a) is a photomicrograph (290X) of cardiac muscle showing that cardiac muscle cells are  short, branched and striated.  Dark staining areas are intercalated discs, or junctions, between adjacent cells."/>
          <p:cNvPicPr>
            <a:picLocks noChangeAspect="1" noChangeArrowheads="1"/>
          </p:cNvPicPr>
          <p:nvPr/>
        </p:nvPicPr>
        <p:blipFill rotWithShape="1">
          <a:blip r:embed="rId3">
            <a:extLst>
              <a:ext uri="{28A0092B-C50C-407E-A947-70E740481C1C}">
                <a14:useLocalDpi xmlns:a14="http://schemas.microsoft.com/office/drawing/2010/main" val="0"/>
              </a:ext>
            </a:extLst>
          </a:blip>
          <a:srcRect b="5960"/>
          <a:stretch/>
        </p:blipFill>
        <p:spPr bwMode="auto">
          <a:xfrm>
            <a:off x="914400" y="2256898"/>
            <a:ext cx="7625254" cy="216270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quarter" idx="13"/>
          </p:nvPr>
        </p:nvSpPr>
        <p:spPr/>
        <p:txBody>
          <a:bodyPr/>
          <a:lstStyle/>
          <a:p>
            <a:r>
              <a:rPr lang="en-US" b="1" dirty="0">
                <a:solidFill>
                  <a:srgbClr val="007FA3"/>
                </a:solidFill>
              </a:rPr>
              <a:t>Figure 18.11a </a:t>
            </a:r>
            <a:r>
              <a:rPr lang="en-US" dirty="0"/>
              <a:t>Microscopic anatomy of cardiac muscle.</a:t>
            </a:r>
          </a:p>
        </p:txBody>
      </p:sp>
    </p:spTree>
    <p:extLst>
      <p:ext uri="{BB962C8B-B14F-4D97-AF65-F5344CB8AC3E}">
        <p14:creationId xmlns:p14="http://schemas.microsoft.com/office/powerpoint/2010/main" val="261870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581" y="260370"/>
            <a:ext cx="4114419" cy="1046440"/>
          </a:xfrm>
        </p:spPr>
        <p:txBody>
          <a:bodyPr wrap="square">
            <a:spAutoFit/>
          </a:bodyPr>
          <a:lstStyle/>
          <a:p>
            <a:r>
              <a:rPr lang="en-US" dirty="0">
                <a:latin typeface="Times New Roman"/>
              </a:rPr>
              <a:t>The Systemic and Pulmonary Circuits</a:t>
            </a:r>
            <a:endParaRPr lang="en-IN" dirty="0">
              <a:latin typeface="Times New Roman"/>
            </a:endParaRPr>
          </a:p>
        </p:txBody>
      </p:sp>
      <p:pic>
        <p:nvPicPr>
          <p:cNvPr id="4" name="Picture 3" descr="This figure shows the pulmonary and systemic circuits as two interconnected loops. The loop on top is the pulmonary circuit with a drawing of the lungs. The loop on the bottom is the systemic circuit with a drawing of the entire human body. In the center of the figure, between the two loops, is a drawing of the heart.&#10;&#10;Figure also shows the right side of the heart pumps blood through the pulmonary circuit and the left side of the heart pumps blood through the systemic circuit.  Figure contains arrows that indicate direction of blood flow.&#10; &#10;-  Systemic circuit:  capillaries of the systemic circuit carry oxygen-poor blood (shown in blue) from body  tissues into veins, then into the venae cavae, and returned to the right atrium, then into right ventricle, then into pulmonary arteries to enter the pulmonary circuit where blood is carried to lungs. &#10;- Pulmonary circuit:  oxygen-poor blood enters capillary beds of lungs where gas exchange occurs.  Oxygen-rich blood (shown in red) then exits from the lungs, and flows through pulmonary veins left atrium, then into left ventricle which pumps blood into the systemic circuit via the aorta that branches as it travels to the rest of the body starting systemic circuit again."/>
          <p:cNvPicPr>
            <a:picLocks noChangeAspect="1"/>
          </p:cNvPicPr>
          <p:nvPr/>
        </p:nvPicPr>
        <p:blipFill rotWithShape="1">
          <a:blip r:embed="rId3">
            <a:extLst>
              <a:ext uri="{28A0092B-C50C-407E-A947-70E740481C1C}">
                <a14:useLocalDpi xmlns:a14="http://schemas.microsoft.com/office/drawing/2010/main" val="0"/>
              </a:ext>
            </a:extLst>
          </a:blip>
          <a:srcRect b="1795"/>
          <a:stretch/>
        </p:blipFill>
        <p:spPr>
          <a:xfrm>
            <a:off x="5266084" y="94410"/>
            <a:ext cx="3218438" cy="6246816"/>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18.1 </a:t>
            </a:r>
            <a:r>
              <a:rPr lang="en-US" dirty="0"/>
              <a:t>The systemic and pulmonary circuits.</a:t>
            </a:r>
          </a:p>
        </p:txBody>
      </p:sp>
    </p:spTree>
    <p:extLst>
      <p:ext uri="{BB962C8B-B14F-4D97-AF65-F5344CB8AC3E}">
        <p14:creationId xmlns:p14="http://schemas.microsoft.com/office/powerpoint/2010/main" val="31861239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545"/>
            <a:ext cx="7696200" cy="954107"/>
          </a:xfrm>
        </p:spPr>
        <p:txBody>
          <a:bodyPr wrap="square">
            <a:spAutoFit/>
          </a:bodyPr>
          <a:lstStyle/>
          <a:p>
            <a:r>
              <a:rPr lang="en-US" dirty="0">
                <a:latin typeface="Times New Roman"/>
              </a:rPr>
              <a:t>Microscopic Anatomy of Cardiac Muscle </a:t>
            </a:r>
            <a:r>
              <a:rPr lang="en-US" sz="2800" dirty="0">
                <a:latin typeface="Times New Roman"/>
              </a:rPr>
              <a:t>(2 of 2)</a:t>
            </a:r>
          </a:p>
        </p:txBody>
      </p:sp>
      <p:pic>
        <p:nvPicPr>
          <p:cNvPr id="1026" name="Picture 2" descr="Part (b) is an illustration of an enlarged view of a cross section of a cardiac muscle cell showing the components of the intercalated discs and cardiac muscle fibers.  Shown in larger view are muscle fiber nucleus, sarcolemma, mitochondria, T tubules, sarcoplasmic reticulum and one isolated myofibril with I band, A band and Z discs identified.&#10;&#10;A section of main illustration is further enlarged to show details of gap junctions and desmosomes.&#10;Gap junctions are tunnels between cells that electrically connect myocytes.&#10;Desmosomes connect junctions between myocytes, keeping them from pulling apart during contraction.&#10;"/>
          <p:cNvPicPr>
            <a:picLocks noChangeAspect="1" noChangeArrowheads="1"/>
          </p:cNvPicPr>
          <p:nvPr/>
        </p:nvPicPr>
        <p:blipFill rotWithShape="1">
          <a:blip r:embed="rId3">
            <a:extLst>
              <a:ext uri="{28A0092B-C50C-407E-A947-70E740481C1C}">
                <a14:useLocalDpi xmlns:a14="http://schemas.microsoft.com/office/drawing/2010/main" val="0"/>
              </a:ext>
            </a:extLst>
          </a:blip>
          <a:srcRect t="32765"/>
          <a:stretch/>
        </p:blipFill>
        <p:spPr bwMode="auto">
          <a:xfrm>
            <a:off x="1380306" y="1524000"/>
            <a:ext cx="6383384" cy="36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quarter" idx="13"/>
          </p:nvPr>
        </p:nvSpPr>
        <p:spPr/>
        <p:txBody>
          <a:bodyPr/>
          <a:lstStyle/>
          <a:p>
            <a:r>
              <a:rPr lang="en-US" b="1" dirty="0">
                <a:solidFill>
                  <a:srgbClr val="007FA3"/>
                </a:solidFill>
              </a:rPr>
              <a:t>Figure 18.11b </a:t>
            </a:r>
            <a:r>
              <a:rPr lang="en-US" dirty="0"/>
              <a:t>Microscopic anatomy of cardiac muscle.</a:t>
            </a:r>
          </a:p>
        </p:txBody>
      </p:sp>
    </p:spTree>
    <p:extLst>
      <p:ext uri="{BB962C8B-B14F-4D97-AF65-F5344CB8AC3E}">
        <p14:creationId xmlns:p14="http://schemas.microsoft.com/office/powerpoint/2010/main" val="1216961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212"/>
            <a:ext cx="8229600" cy="1046440"/>
          </a:xfrm>
        </p:spPr>
        <p:txBody>
          <a:bodyPr>
            <a:spAutoFit/>
          </a:bodyPr>
          <a:lstStyle/>
          <a:p>
            <a:r>
              <a:rPr lang="en-US" dirty="0">
                <a:latin typeface="Times New Roman"/>
              </a:rPr>
              <a:t>How Does the Physiology of Skeletal and Cardiac Muscle Differ? </a:t>
            </a:r>
            <a:r>
              <a:rPr lang="en-US" altLang="en-US" sz="2800" dirty="0">
                <a:latin typeface="Times New Roman"/>
              </a:rPr>
              <a:t>(1 of 5)</a:t>
            </a:r>
            <a:endParaRPr lang="en-IN" sz="2800" dirty="0">
              <a:latin typeface="Times New Roman"/>
            </a:endParaRPr>
          </a:p>
        </p:txBody>
      </p:sp>
      <p:sp>
        <p:nvSpPr>
          <p:cNvPr id="2" name="Content Placeholder 1"/>
          <p:cNvSpPr>
            <a:spLocks noGrp="1"/>
          </p:cNvSpPr>
          <p:nvPr>
            <p:ph idx="1"/>
          </p:nvPr>
        </p:nvSpPr>
        <p:spPr>
          <a:xfrm>
            <a:off x="457200" y="1600200"/>
            <a:ext cx="8229600" cy="1785104"/>
          </a:xfrm>
        </p:spPr>
        <p:txBody>
          <a:bodyPr>
            <a:spAutoFit/>
          </a:bodyPr>
          <a:lstStyle/>
          <a:p>
            <a:r>
              <a:rPr lang="en-US" dirty="0">
                <a:latin typeface="Arial" charset="0"/>
              </a:rPr>
              <a:t>Similarities with skeletal muscle</a:t>
            </a:r>
          </a:p>
          <a:p>
            <a:pPr lvl="1"/>
            <a:r>
              <a:rPr lang="en-US" dirty="0">
                <a:latin typeface="Arial" charset="0"/>
              </a:rPr>
              <a:t>Muscle contraction is preceded by depolarizing action potential</a:t>
            </a:r>
          </a:p>
          <a:p>
            <a:pPr lvl="1"/>
            <a:r>
              <a:rPr lang="en-US" dirty="0">
                <a:latin typeface="Arial" charset="0"/>
              </a:rPr>
              <a:t>Depolarization wave travels down T tubules; </a:t>
            </a:r>
            <a:r>
              <a:rPr lang="en-US" dirty="0">
                <a:latin typeface="Arial" charset="0"/>
                <a:sym typeface="Wingdings" charset="0"/>
              </a:rPr>
              <a:t>causes sarcoplasmic reticulum (SR)</a:t>
            </a:r>
            <a:r>
              <a:rPr lang="en-US" dirty="0">
                <a:latin typeface="Arial" charset="0"/>
              </a:rPr>
              <a:t> to release </a:t>
            </a:r>
            <a:r>
              <a:rPr lang="en-US" i="0" dirty="0">
                <a:latin typeface="Times New Roman" panose="02020603050405020304" pitchFamily="18" charset="0"/>
                <a:cs typeface="Times New Roman" panose="02020603050405020304" pitchFamily="18" charset="0"/>
              </a:rPr>
              <a:t>Ca</a:t>
            </a:r>
            <a:r>
              <a:rPr lang="en-US" i="0" baseline="30000" dirty="0">
                <a:latin typeface="Times New Roman" panose="02020603050405020304" pitchFamily="18" charset="0"/>
                <a:cs typeface="Times New Roman" panose="02020603050405020304" pitchFamily="18" charset="0"/>
              </a:rPr>
              <a:t>2+</a:t>
            </a:r>
            <a:endParaRPr lang="en-US" baseline="30000" dirty="0">
              <a:latin typeface="Times New Roman" panose="02020603050405020304" pitchFamily="18" charset="0"/>
              <a:cs typeface="Times New Roman" panose="02020603050405020304" pitchFamily="18" charset="0"/>
            </a:endParaRPr>
          </a:p>
          <a:p>
            <a:pPr lvl="1"/>
            <a:r>
              <a:rPr lang="en-US" dirty="0">
                <a:latin typeface="Arial" charset="0"/>
              </a:rPr>
              <a:t>Excitation-contraction coupling occurs</a:t>
            </a:r>
          </a:p>
          <a:p>
            <a:pPr lvl="2"/>
            <a:r>
              <a:rPr lang="en-US" i="0" dirty="0">
                <a:latin typeface="Times New Roman" panose="02020603050405020304" pitchFamily="18" charset="0"/>
                <a:cs typeface="Times New Roman" panose="02020603050405020304" pitchFamily="18" charset="0"/>
              </a:rPr>
              <a:t>Ca</a:t>
            </a:r>
            <a:r>
              <a:rPr lang="en-US" i="0" baseline="30000" dirty="0">
                <a:latin typeface="Times New Roman" panose="02020603050405020304" pitchFamily="18" charset="0"/>
                <a:cs typeface="Times New Roman" panose="02020603050405020304" pitchFamily="18" charset="0"/>
              </a:rPr>
              <a:t>2+</a:t>
            </a:r>
            <a:r>
              <a:rPr lang="en-US" dirty="0">
                <a:latin typeface="Arial" charset="0"/>
              </a:rPr>
              <a:t> binds troponin </a:t>
            </a:r>
            <a:r>
              <a:rPr lang="en-US" dirty="0">
                <a:latin typeface="Arial" charset="0"/>
                <a:sym typeface="Wingdings" charset="0"/>
              </a:rPr>
              <a:t>causing</a:t>
            </a:r>
            <a:r>
              <a:rPr lang="en-US" dirty="0">
                <a:latin typeface="Arial" charset="0"/>
              </a:rPr>
              <a:t> filaments to slide</a:t>
            </a:r>
          </a:p>
        </p:txBody>
      </p:sp>
    </p:spTree>
    <p:extLst>
      <p:ext uri="{BB962C8B-B14F-4D97-AF65-F5344CB8AC3E}">
        <p14:creationId xmlns:p14="http://schemas.microsoft.com/office/powerpoint/2010/main" val="10505692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212"/>
            <a:ext cx="8229600" cy="1046440"/>
          </a:xfrm>
        </p:spPr>
        <p:txBody>
          <a:bodyPr>
            <a:spAutoFit/>
          </a:bodyPr>
          <a:lstStyle/>
          <a:p>
            <a:r>
              <a:rPr lang="en-US" dirty="0">
                <a:latin typeface="Times New Roman"/>
              </a:rPr>
              <a:t>How Does the Physiology of Skeletal and Cardiac Muscle Differ? </a:t>
            </a:r>
            <a:r>
              <a:rPr lang="en-US" altLang="en-US" sz="2800" dirty="0">
                <a:latin typeface="Times New Roman"/>
              </a:rPr>
              <a:t>(2 of 5)</a:t>
            </a:r>
            <a:endParaRPr lang="en-IN" sz="2800" dirty="0">
              <a:latin typeface="Times New Roman"/>
            </a:endParaRPr>
          </a:p>
        </p:txBody>
      </p:sp>
      <p:sp>
        <p:nvSpPr>
          <p:cNvPr id="2" name="Content Placeholder 1"/>
          <p:cNvSpPr>
            <a:spLocks noGrp="1"/>
          </p:cNvSpPr>
          <p:nvPr>
            <p:ph idx="1"/>
          </p:nvPr>
        </p:nvSpPr>
        <p:spPr>
          <a:xfrm>
            <a:off x="457200" y="1600200"/>
            <a:ext cx="8229600" cy="2431435"/>
          </a:xfrm>
        </p:spPr>
        <p:txBody>
          <a:bodyPr>
            <a:spAutoFit/>
          </a:bodyPr>
          <a:lstStyle/>
          <a:p>
            <a:r>
              <a:rPr lang="en-US" dirty="0">
                <a:latin typeface="Arial" charset="0"/>
              </a:rPr>
              <a:t>Differences between cardiac and skeletal muscle</a:t>
            </a:r>
          </a:p>
          <a:p>
            <a:pPr lvl="1"/>
            <a:r>
              <a:rPr lang="en-US" b="1" dirty="0">
                <a:latin typeface="Arial" charset="0"/>
              </a:rPr>
              <a:t>Some cardiac muscle cells are self-excitable</a:t>
            </a:r>
          </a:p>
          <a:p>
            <a:pPr lvl="2"/>
            <a:r>
              <a:rPr lang="en-US" dirty="0">
                <a:latin typeface="Arial" charset="0"/>
              </a:rPr>
              <a:t>Two kinds of myocytes </a:t>
            </a:r>
          </a:p>
          <a:p>
            <a:pPr lvl="3"/>
            <a:r>
              <a:rPr lang="en-US" i="1" dirty="0">
                <a:latin typeface="Arial" charset="0"/>
              </a:rPr>
              <a:t>Contractile cells</a:t>
            </a:r>
            <a:r>
              <a:rPr lang="en-US" dirty="0">
                <a:latin typeface="Arial" charset="0"/>
              </a:rPr>
              <a:t>: responsible for contraction</a:t>
            </a:r>
          </a:p>
          <a:p>
            <a:pPr lvl="3"/>
            <a:r>
              <a:rPr lang="en-US" i="1" dirty="0">
                <a:latin typeface="Arial" charset="0"/>
              </a:rPr>
              <a:t>Pacemaker cells</a:t>
            </a:r>
            <a:r>
              <a:rPr lang="en-US" dirty="0">
                <a:latin typeface="Arial" charset="0"/>
              </a:rPr>
              <a:t>: noncontractile cells that spontaneously depolarize</a:t>
            </a:r>
          </a:p>
          <a:p>
            <a:pPr lvl="4"/>
            <a:r>
              <a:rPr lang="en-US" dirty="0">
                <a:latin typeface="Arial" charset="0"/>
              </a:rPr>
              <a:t>Initiate depolarization of entire heart</a:t>
            </a:r>
          </a:p>
          <a:p>
            <a:pPr lvl="4"/>
            <a:r>
              <a:rPr lang="en-US" dirty="0">
                <a:latin typeface="Arial" charset="0"/>
              </a:rPr>
              <a:t>Do not need nervous system stimulation, in contrast to skeletal muscle fibers</a:t>
            </a:r>
          </a:p>
        </p:txBody>
      </p:sp>
    </p:spTree>
    <p:extLst>
      <p:ext uri="{BB962C8B-B14F-4D97-AF65-F5344CB8AC3E}">
        <p14:creationId xmlns:p14="http://schemas.microsoft.com/office/powerpoint/2010/main" val="23822944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212"/>
            <a:ext cx="8229600" cy="1046440"/>
          </a:xfrm>
        </p:spPr>
        <p:txBody>
          <a:bodyPr>
            <a:spAutoFit/>
          </a:bodyPr>
          <a:lstStyle/>
          <a:p>
            <a:r>
              <a:rPr lang="en-US" dirty="0">
                <a:latin typeface="Times New Roman"/>
              </a:rPr>
              <a:t>How Does the Physiology of Skeletal and Cardiac Muscle Differ? </a:t>
            </a:r>
            <a:r>
              <a:rPr lang="en-US" altLang="en-US" sz="2800" dirty="0">
                <a:latin typeface="Times New Roman"/>
              </a:rPr>
              <a:t>(3 of 5)</a:t>
            </a:r>
            <a:endParaRPr lang="en-IN" sz="2800" dirty="0">
              <a:latin typeface="Times New Roman"/>
            </a:endParaRPr>
          </a:p>
        </p:txBody>
      </p:sp>
      <p:sp>
        <p:nvSpPr>
          <p:cNvPr id="2" name="Content Placeholder 1"/>
          <p:cNvSpPr>
            <a:spLocks noGrp="1"/>
          </p:cNvSpPr>
          <p:nvPr>
            <p:ph idx="1"/>
          </p:nvPr>
        </p:nvSpPr>
        <p:spPr>
          <a:xfrm>
            <a:off x="457200" y="1600200"/>
            <a:ext cx="8229600" cy="2664832"/>
          </a:xfrm>
        </p:spPr>
        <p:txBody>
          <a:bodyPr>
            <a:spAutoFit/>
          </a:bodyPr>
          <a:lstStyle/>
          <a:p>
            <a:pPr lvl="1">
              <a:spcBef>
                <a:spcPts val="500"/>
              </a:spcBef>
            </a:pPr>
            <a:r>
              <a:rPr lang="en-US" b="1" dirty="0">
                <a:latin typeface="Arial" charset="0"/>
              </a:rPr>
              <a:t>Heart contracts as a unit</a:t>
            </a:r>
          </a:p>
          <a:p>
            <a:pPr lvl="2">
              <a:spcBef>
                <a:spcPts val="500"/>
              </a:spcBef>
            </a:pPr>
            <a:r>
              <a:rPr lang="en-US" dirty="0">
                <a:latin typeface="Arial" charset="0"/>
              </a:rPr>
              <a:t>All cardiomyocytes contract as unit (functional syncytium), or none contract</a:t>
            </a:r>
          </a:p>
          <a:p>
            <a:pPr lvl="2">
              <a:spcBef>
                <a:spcPts val="500"/>
              </a:spcBef>
            </a:pPr>
            <a:r>
              <a:rPr lang="en-US" dirty="0">
                <a:latin typeface="Arial" charset="0"/>
              </a:rPr>
              <a:t>Contraction of all cardiac myocytes ensures effective pumping action</a:t>
            </a:r>
          </a:p>
          <a:p>
            <a:pPr lvl="2">
              <a:spcBef>
                <a:spcPts val="500"/>
              </a:spcBef>
            </a:pPr>
            <a:r>
              <a:rPr lang="en-US" dirty="0">
                <a:latin typeface="Arial" charset="0"/>
              </a:rPr>
              <a:t>Skeletal muscles contract independently</a:t>
            </a:r>
          </a:p>
          <a:p>
            <a:pPr lvl="1">
              <a:spcBef>
                <a:spcPts val="500"/>
              </a:spcBef>
            </a:pPr>
            <a:r>
              <a:rPr lang="en-US" b="1" dirty="0">
                <a:latin typeface="Arial" charset="0"/>
              </a:rPr>
              <a:t>Influx of </a:t>
            </a:r>
            <a:r>
              <a:rPr lang="en-US" b="1" i="0" dirty="0">
                <a:latin typeface="Times New Roman" panose="02020603050405020304" pitchFamily="18" charset="0"/>
                <a:cs typeface="Times New Roman" panose="02020603050405020304" pitchFamily="18" charset="0"/>
              </a:rPr>
              <a:t>Ca</a:t>
            </a:r>
            <a:r>
              <a:rPr lang="en-US" b="1" i="0" baseline="30000" dirty="0">
                <a:latin typeface="Times New Roman" panose="02020603050405020304" pitchFamily="18" charset="0"/>
                <a:cs typeface="Times New Roman" panose="02020603050405020304" pitchFamily="18" charset="0"/>
              </a:rPr>
              <a:t>2+</a:t>
            </a:r>
            <a:r>
              <a:rPr lang="en-US" b="1" dirty="0">
                <a:latin typeface="Arial" charset="0"/>
              </a:rPr>
              <a:t> from extracellular fluid triggers </a:t>
            </a:r>
            <a:r>
              <a:rPr lang="en-US" b="1" i="0" dirty="0">
                <a:latin typeface="Times New Roman" panose="02020603050405020304" pitchFamily="18" charset="0"/>
                <a:cs typeface="Times New Roman" panose="02020603050405020304" pitchFamily="18" charset="0"/>
              </a:rPr>
              <a:t>Ca</a:t>
            </a:r>
            <a:r>
              <a:rPr lang="en-US" b="1" i="0" baseline="30000" dirty="0">
                <a:latin typeface="Times New Roman" panose="02020603050405020304" pitchFamily="18" charset="0"/>
                <a:cs typeface="Times New Roman" panose="02020603050405020304" pitchFamily="18" charset="0"/>
              </a:rPr>
              <a:t>2+</a:t>
            </a:r>
            <a:r>
              <a:rPr lang="en-US" b="1" dirty="0">
                <a:latin typeface="Arial" charset="0"/>
              </a:rPr>
              <a:t> release from SR</a:t>
            </a:r>
          </a:p>
          <a:p>
            <a:pPr lvl="2">
              <a:spcBef>
                <a:spcPts val="500"/>
              </a:spcBef>
            </a:pPr>
            <a:r>
              <a:rPr lang="en-US" dirty="0">
                <a:latin typeface="Arial" charset="0"/>
              </a:rPr>
              <a:t>Depolarization opens </a:t>
            </a:r>
            <a:r>
              <a:rPr lang="en-US" b="1" dirty="0">
                <a:latin typeface="Arial" charset="0"/>
              </a:rPr>
              <a:t>slow </a:t>
            </a:r>
            <a:r>
              <a:rPr lang="en-US" b="1" i="0" dirty="0">
                <a:latin typeface="Times New Roman" panose="02020603050405020304" pitchFamily="18" charset="0"/>
                <a:cs typeface="Times New Roman" panose="02020603050405020304" pitchFamily="18" charset="0"/>
              </a:rPr>
              <a:t>Ca</a:t>
            </a:r>
            <a:r>
              <a:rPr lang="en-US" b="1" i="0" baseline="30000" dirty="0">
                <a:latin typeface="Times New Roman" panose="02020603050405020304" pitchFamily="18" charset="0"/>
                <a:cs typeface="Times New Roman" panose="02020603050405020304" pitchFamily="18" charset="0"/>
              </a:rPr>
              <a:t>2+</a:t>
            </a:r>
            <a:r>
              <a:rPr lang="en-US" b="1" dirty="0">
                <a:latin typeface="Arial" charset="0"/>
              </a:rPr>
              <a:t> channels </a:t>
            </a:r>
            <a:r>
              <a:rPr lang="en-US" dirty="0">
                <a:latin typeface="Arial" charset="0"/>
              </a:rPr>
              <a:t>in sarcolemma, allowing </a:t>
            </a:r>
            <a:r>
              <a:rPr lang="en-US" i="0" dirty="0">
                <a:latin typeface="Times New Roman" panose="02020603050405020304" pitchFamily="18" charset="0"/>
                <a:cs typeface="Times New Roman" panose="02020603050405020304" pitchFamily="18" charset="0"/>
              </a:rPr>
              <a:t>Ca</a:t>
            </a:r>
            <a:r>
              <a:rPr lang="en-US" i="0" baseline="30000" dirty="0">
                <a:latin typeface="Times New Roman" panose="02020603050405020304" pitchFamily="18" charset="0"/>
                <a:cs typeface="Times New Roman" panose="02020603050405020304" pitchFamily="18" charset="0"/>
              </a:rPr>
              <a:t>2+</a:t>
            </a:r>
            <a:r>
              <a:rPr lang="en-US" dirty="0">
                <a:latin typeface="Arial" charset="0"/>
              </a:rPr>
              <a:t> to enter cell</a:t>
            </a:r>
          </a:p>
          <a:p>
            <a:pPr lvl="2">
              <a:spcBef>
                <a:spcPts val="500"/>
              </a:spcBef>
            </a:pPr>
            <a:r>
              <a:rPr lang="en-US" dirty="0">
                <a:latin typeface="Arial" charset="0"/>
              </a:rPr>
              <a:t>Extracellular </a:t>
            </a:r>
            <a:r>
              <a:rPr lang="en-US" i="0" dirty="0">
                <a:latin typeface="Times New Roman" panose="02020603050405020304" pitchFamily="18" charset="0"/>
                <a:cs typeface="Times New Roman" panose="02020603050405020304" pitchFamily="18" charset="0"/>
              </a:rPr>
              <a:t>Ca</a:t>
            </a:r>
            <a:r>
              <a:rPr lang="en-US" i="0" baseline="30000" dirty="0">
                <a:latin typeface="Times New Roman" panose="02020603050405020304" pitchFamily="18" charset="0"/>
                <a:cs typeface="Times New Roman" panose="02020603050405020304" pitchFamily="18" charset="0"/>
              </a:rPr>
              <a:t>2+</a:t>
            </a:r>
            <a:r>
              <a:rPr lang="en-US" dirty="0">
                <a:latin typeface="Arial" charset="0"/>
              </a:rPr>
              <a:t> then causes SR</a:t>
            </a:r>
            <a:r>
              <a:rPr lang="en-US" dirty="0">
                <a:latin typeface="Arial" charset="0"/>
                <a:sym typeface="Wingdings" charset="0"/>
              </a:rPr>
              <a:t> to release its intracellular </a:t>
            </a:r>
            <a:r>
              <a:rPr lang="en-US" i="0" dirty="0">
                <a:latin typeface="Times New Roman" panose="02020603050405020304" pitchFamily="18" charset="0"/>
                <a:cs typeface="Times New Roman" panose="02020603050405020304" pitchFamily="18" charset="0"/>
              </a:rPr>
              <a:t>Ca</a:t>
            </a:r>
            <a:r>
              <a:rPr lang="en-US" i="0" baseline="30000"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a:p>
            <a:pPr lvl="2">
              <a:spcBef>
                <a:spcPts val="500"/>
              </a:spcBef>
            </a:pPr>
            <a:r>
              <a:rPr lang="en-US" dirty="0">
                <a:latin typeface="Arial" charset="0"/>
              </a:rPr>
              <a:t>Skeletal muscles do not use extracellular </a:t>
            </a:r>
            <a:r>
              <a:rPr lang="en-US" i="0" dirty="0">
                <a:latin typeface="Times New Roman" panose="02020603050405020304" pitchFamily="18" charset="0"/>
                <a:cs typeface="Times New Roman" panose="02020603050405020304" pitchFamily="18" charset="0"/>
              </a:rPr>
              <a:t>Ca</a:t>
            </a:r>
            <a:r>
              <a:rPr lang="en-US" i="0" baseline="30000"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6850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212"/>
            <a:ext cx="8229600" cy="1046440"/>
          </a:xfrm>
        </p:spPr>
        <p:txBody>
          <a:bodyPr>
            <a:spAutoFit/>
          </a:bodyPr>
          <a:lstStyle/>
          <a:p>
            <a:r>
              <a:rPr lang="en-US" dirty="0">
                <a:latin typeface="Times New Roman"/>
              </a:rPr>
              <a:t>How Does the Physiology of Skeletal and Cardiac Muscle Differ? </a:t>
            </a:r>
            <a:r>
              <a:rPr lang="en-US" altLang="en-US" sz="2800" dirty="0">
                <a:latin typeface="Times New Roman"/>
              </a:rPr>
              <a:t>(4 of 5)</a:t>
            </a:r>
            <a:endParaRPr lang="en-IN" sz="2800" dirty="0">
              <a:latin typeface="Times New Roman"/>
            </a:endParaRPr>
          </a:p>
        </p:txBody>
      </p:sp>
      <p:sp>
        <p:nvSpPr>
          <p:cNvPr id="2" name="Content Placeholder 1"/>
          <p:cNvSpPr>
            <a:spLocks noGrp="1"/>
          </p:cNvSpPr>
          <p:nvPr>
            <p:ph idx="1"/>
          </p:nvPr>
        </p:nvSpPr>
        <p:spPr>
          <a:xfrm>
            <a:off x="457200" y="1600200"/>
            <a:ext cx="8229600" cy="1785104"/>
          </a:xfrm>
        </p:spPr>
        <p:txBody>
          <a:bodyPr>
            <a:spAutoFit/>
          </a:bodyPr>
          <a:lstStyle/>
          <a:p>
            <a:pPr lvl="1"/>
            <a:r>
              <a:rPr lang="en-US" b="1" dirty="0">
                <a:latin typeface="Arial" charset="0"/>
              </a:rPr>
              <a:t>Tetanic contractions cannot occur in cardiac muscles</a:t>
            </a:r>
          </a:p>
          <a:p>
            <a:pPr lvl="2"/>
            <a:r>
              <a:rPr lang="en-US" dirty="0">
                <a:latin typeface="Arial" charset="0"/>
              </a:rPr>
              <a:t>Cardiac muscle fibers have longer absolute refractory period than skeletal muscle fibers</a:t>
            </a:r>
          </a:p>
          <a:p>
            <a:pPr lvl="3"/>
            <a:r>
              <a:rPr lang="en-US" dirty="0">
                <a:latin typeface="Arial" charset="0"/>
              </a:rPr>
              <a:t>Absolute refractory period is almost as long as contraction itself</a:t>
            </a:r>
          </a:p>
          <a:p>
            <a:pPr lvl="3"/>
            <a:r>
              <a:rPr lang="en-US" dirty="0">
                <a:latin typeface="Arial" charset="0"/>
              </a:rPr>
              <a:t>Prevents tetanic contractions</a:t>
            </a:r>
          </a:p>
          <a:p>
            <a:pPr lvl="3"/>
            <a:r>
              <a:rPr lang="en-US" dirty="0">
                <a:latin typeface="Arial" charset="0"/>
              </a:rPr>
              <a:t>Allows heart to relax and fill as needed to be an efficient pump</a:t>
            </a:r>
          </a:p>
        </p:txBody>
      </p:sp>
    </p:spTree>
    <p:extLst>
      <p:ext uri="{BB962C8B-B14F-4D97-AF65-F5344CB8AC3E}">
        <p14:creationId xmlns:p14="http://schemas.microsoft.com/office/powerpoint/2010/main" val="2102177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6212"/>
            <a:ext cx="8229600" cy="1046440"/>
          </a:xfrm>
        </p:spPr>
        <p:txBody>
          <a:bodyPr>
            <a:spAutoFit/>
          </a:bodyPr>
          <a:lstStyle/>
          <a:p>
            <a:r>
              <a:rPr lang="en-US" dirty="0">
                <a:latin typeface="Times New Roman"/>
              </a:rPr>
              <a:t>How Does the Physiology of Skeletal and Cardiac Muscle Differ? </a:t>
            </a:r>
            <a:r>
              <a:rPr lang="en-US" altLang="en-US" sz="2800" dirty="0">
                <a:latin typeface="Times New Roman"/>
              </a:rPr>
              <a:t>(5 of 5)</a:t>
            </a:r>
            <a:endParaRPr lang="en-IN" sz="2800" dirty="0">
              <a:latin typeface="Times New Roman"/>
            </a:endParaRPr>
          </a:p>
        </p:txBody>
      </p:sp>
      <p:sp>
        <p:nvSpPr>
          <p:cNvPr id="2" name="Content Placeholder 1"/>
          <p:cNvSpPr>
            <a:spLocks noGrp="1"/>
          </p:cNvSpPr>
          <p:nvPr>
            <p:ph idx="1"/>
          </p:nvPr>
        </p:nvSpPr>
        <p:spPr>
          <a:xfrm>
            <a:off x="457200" y="1600200"/>
            <a:ext cx="8229600" cy="2354491"/>
          </a:xfrm>
        </p:spPr>
        <p:txBody>
          <a:bodyPr>
            <a:spAutoFit/>
          </a:bodyPr>
          <a:lstStyle/>
          <a:p>
            <a:pPr lvl="1">
              <a:tabLst>
                <a:tab pos="1677988" algn="l"/>
              </a:tabLst>
            </a:pPr>
            <a:r>
              <a:rPr lang="en-US" b="1" dirty="0">
                <a:latin typeface="Arial" charset="0"/>
              </a:rPr>
              <a:t>The heart relies almost exclusively on aerobic respiration</a:t>
            </a:r>
          </a:p>
          <a:p>
            <a:pPr lvl="2"/>
            <a:r>
              <a:rPr lang="en-US" dirty="0">
                <a:latin typeface="Arial" charset="0"/>
              </a:rPr>
              <a:t>Cardiac muscle has more mitochondria than skeletal muscle so has greater dependence on oxygen</a:t>
            </a:r>
          </a:p>
          <a:p>
            <a:pPr lvl="3"/>
            <a:r>
              <a:rPr lang="en-US" dirty="0">
                <a:latin typeface="Arial" charset="0"/>
              </a:rPr>
              <a:t>Cannot function without oxygen</a:t>
            </a:r>
          </a:p>
          <a:p>
            <a:pPr lvl="2"/>
            <a:r>
              <a:rPr lang="en-US" dirty="0">
                <a:latin typeface="Arial" charset="0"/>
              </a:rPr>
              <a:t>Skeletal muscle can go through fermentation when oxygen not present </a:t>
            </a:r>
          </a:p>
          <a:p>
            <a:pPr lvl="2"/>
            <a:r>
              <a:rPr lang="en-US" dirty="0">
                <a:latin typeface="Arial" charset="0"/>
              </a:rPr>
              <a:t>Both types of tissues can use other fuel sources</a:t>
            </a:r>
          </a:p>
          <a:p>
            <a:pPr lvl="3"/>
            <a:r>
              <a:rPr lang="en-US" dirty="0">
                <a:latin typeface="Arial" charset="0"/>
              </a:rPr>
              <a:t>Cardiac is more adaptable to other fuels, including lactic acid, but must have oxygen</a:t>
            </a:r>
          </a:p>
        </p:txBody>
      </p:sp>
    </p:spTree>
    <p:extLst>
      <p:ext uri="{BB962C8B-B14F-4D97-AF65-F5344CB8AC3E}">
        <p14:creationId xmlns:p14="http://schemas.microsoft.com/office/powerpoint/2010/main" val="31648106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spAutoFit/>
          </a:bodyPr>
          <a:lstStyle/>
          <a:p>
            <a:r>
              <a:rPr lang="en-US" dirty="0">
                <a:latin typeface="Times New Roman"/>
              </a:rPr>
              <a:t>Table 18.1 Key Differences between Skeletal and Cardiac Muscle</a:t>
            </a:r>
            <a:endParaRPr lang="en-US" b="0" dirty="0">
              <a:latin typeface="Times New Roman"/>
            </a:endParaRPr>
          </a:p>
        </p:txBody>
      </p:sp>
      <p:pic>
        <p:nvPicPr>
          <p:cNvPr id="3" name="Picture 2" descr="Table 18.1 showing the Differences between Skeletal and Cardiac Muscle. . The columns are labeled Skeletal Muscle and Cardiac Muscle, with an initial column indicating different factors of each. Row data is as follows:&#10;&#10;Skeletal Muscle Structure: Striated, long, cylindrical, multinucleate&#10;Cardiac Muscle Structure: Striated, short, branched, one or two nuclei per cell &#10;Gap junctions between cells: Skeletal No, Cardiac Yes&#10;Contracts as a unit? Skeletal, No, motor units must be stimulated individually. Cardiac Yes, gap junctions create a functional syncytium &#10;T tubules: Skeletal: Abundant. Cardiac: Fewer, wider &#10;Sarcoplasmic reticulum: Skeletal: Elaborate; has terminal cisterns. Cardiac: Less elaborate; no terminal cisterns. &#10;Source of Ca2+ for contraction? Skeletal: Sarcoplasmic reticulum only. Cardiac, Sarcoplasmic reticulum and extracellular fluid. &#10;Ca2+ binds to troponin? Skeletal Yes, Cardiac Yes. &#10;Pacemaker cells present? Skeletal No, Cardiac Yes. &#10;Tetanus possible? Skeletal Yes, Cardiac No. &#10;Supply of ATP? Skeletal: Aerobic and anaerobic (fewer mitochondria). Cardiac: Aerobic only (more mitochondria).&#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1095" y="1447800"/>
            <a:ext cx="6661808" cy="4290065"/>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Table 18.1 </a:t>
            </a:r>
            <a:r>
              <a:rPr lang="en-US" dirty="0"/>
              <a:t>Key Differences between Skeletal and Cardiac Muscle</a:t>
            </a:r>
          </a:p>
        </p:txBody>
      </p:sp>
    </p:spTree>
    <p:extLst>
      <p:ext uri="{BB962C8B-B14F-4D97-AF65-F5344CB8AC3E}">
        <p14:creationId xmlns:p14="http://schemas.microsoft.com/office/powerpoint/2010/main" val="10765426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581" y="753110"/>
            <a:ext cx="8229600" cy="523220"/>
          </a:xfrm>
        </p:spPr>
        <p:txBody>
          <a:bodyPr>
            <a:spAutoFit/>
          </a:bodyPr>
          <a:lstStyle/>
          <a:p>
            <a:r>
              <a:rPr lang="en-US" dirty="0">
                <a:latin typeface="Times New Roman"/>
                <a:ea typeface="Tahoma" panose="020B0604030504040204" pitchFamily="34" charset="0"/>
              </a:rPr>
              <a:t>Copyright</a:t>
            </a:r>
          </a:p>
        </p:txBody>
      </p:sp>
      <p:pic>
        <p:nvPicPr>
          <p:cNvPr id="3" name="Picture 2"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88" y="2134080"/>
            <a:ext cx="8051824" cy="2589840"/>
          </a:xfrm>
          <a:prstGeom prst="rect">
            <a:avLst/>
          </a:prstGeom>
        </p:spPr>
      </p:pic>
    </p:spTree>
    <p:extLst>
      <p:ext uri="{BB962C8B-B14F-4D97-AF65-F5344CB8AC3E}">
        <p14:creationId xmlns:p14="http://schemas.microsoft.com/office/powerpoint/2010/main" val="182821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56533"/>
            <a:ext cx="7620000" cy="954107"/>
          </a:xfrm>
        </p:spPr>
        <p:txBody>
          <a:bodyPr wrap="square">
            <a:spAutoFit/>
          </a:bodyPr>
          <a:lstStyle/>
          <a:p>
            <a:r>
              <a:rPr lang="en-US" dirty="0">
                <a:latin typeface="Times New Roman"/>
              </a:rPr>
              <a:t>Size, Location, and Orientation of Heart </a:t>
            </a:r>
            <a:r>
              <a:rPr lang="en-US" altLang="en-US" sz="2800" dirty="0">
                <a:latin typeface="Times New Roman"/>
              </a:rPr>
              <a:t>(1 of 2)</a:t>
            </a:r>
            <a:endParaRPr lang="en-IN" sz="2800" dirty="0">
              <a:latin typeface="Times New Roman"/>
            </a:endParaRPr>
          </a:p>
        </p:txBody>
      </p:sp>
      <p:sp>
        <p:nvSpPr>
          <p:cNvPr id="4" name="Content Placeholder 3"/>
          <p:cNvSpPr>
            <a:spLocks noGrp="1"/>
          </p:cNvSpPr>
          <p:nvPr>
            <p:ph idx="1"/>
          </p:nvPr>
        </p:nvSpPr>
        <p:spPr>
          <a:xfrm>
            <a:off x="457200" y="1600200"/>
            <a:ext cx="8229600" cy="2300630"/>
          </a:xfrm>
        </p:spPr>
        <p:txBody>
          <a:bodyPr>
            <a:spAutoFit/>
          </a:bodyPr>
          <a:lstStyle/>
          <a:p>
            <a:r>
              <a:rPr lang="en-US" dirty="0">
                <a:latin typeface="Arial" charset="0"/>
              </a:rPr>
              <a:t>Approximately the size of a fist</a:t>
            </a:r>
          </a:p>
          <a:p>
            <a:pPr lvl="1"/>
            <a:r>
              <a:rPr lang="en-US" dirty="0">
                <a:latin typeface="Arial" charset="0"/>
              </a:rPr>
              <a:t>Weighs less than 1 pound</a:t>
            </a:r>
          </a:p>
          <a:p>
            <a:r>
              <a:rPr lang="en-US" dirty="0">
                <a:latin typeface="Arial" charset="0"/>
              </a:rPr>
              <a:t>Location</a:t>
            </a:r>
          </a:p>
          <a:p>
            <a:pPr lvl="1"/>
            <a:r>
              <a:rPr lang="en-US" dirty="0">
                <a:latin typeface="Arial" charset="0"/>
              </a:rPr>
              <a:t>In </a:t>
            </a:r>
            <a:r>
              <a:rPr lang="en-US" b="1" dirty="0">
                <a:latin typeface="Arial" charset="0"/>
              </a:rPr>
              <a:t>mediastinum</a:t>
            </a:r>
            <a:r>
              <a:rPr lang="en-US" dirty="0">
                <a:latin typeface="Arial" charset="0"/>
              </a:rPr>
              <a:t> between second rib and fifth intercostal space</a:t>
            </a:r>
          </a:p>
          <a:p>
            <a:pPr lvl="1"/>
            <a:r>
              <a:rPr lang="en-US" dirty="0">
                <a:latin typeface="Arial" charset="0"/>
              </a:rPr>
              <a:t>On superior surface of diaphragm</a:t>
            </a:r>
          </a:p>
          <a:p>
            <a:pPr lvl="1"/>
            <a:r>
              <a:rPr lang="en-US" dirty="0">
                <a:latin typeface="Arial" charset="0"/>
              </a:rPr>
              <a:t>Two-thirds of heart to left of midsternal line</a:t>
            </a:r>
          </a:p>
          <a:p>
            <a:pPr lvl="1"/>
            <a:r>
              <a:rPr lang="en-US" dirty="0">
                <a:latin typeface="Arial" charset="0"/>
              </a:rPr>
              <a:t>Anterior to vertebral column, posterior to sternum</a:t>
            </a:r>
          </a:p>
        </p:txBody>
      </p:sp>
    </p:spTree>
    <p:extLst>
      <p:ext uri="{BB962C8B-B14F-4D97-AF65-F5344CB8AC3E}">
        <p14:creationId xmlns:p14="http://schemas.microsoft.com/office/powerpoint/2010/main" val="289293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8545"/>
            <a:ext cx="7848600" cy="954107"/>
          </a:xfrm>
        </p:spPr>
        <p:txBody>
          <a:bodyPr wrap="square">
            <a:spAutoFit/>
          </a:bodyPr>
          <a:lstStyle/>
          <a:p>
            <a:r>
              <a:rPr lang="en-US" dirty="0">
                <a:latin typeface="Times New Roman"/>
              </a:rPr>
              <a:t>Location of the Heart in the Mediastinum </a:t>
            </a:r>
            <a:r>
              <a:rPr lang="en-US" altLang="en-US" sz="2800" dirty="0">
                <a:latin typeface="Times New Roman"/>
              </a:rPr>
              <a:t>(1 of 4)</a:t>
            </a:r>
            <a:endParaRPr lang="en-IN" sz="2800" dirty="0">
              <a:latin typeface="Times New Roman"/>
            </a:endParaRPr>
          </a:p>
        </p:txBody>
      </p:sp>
      <p:pic>
        <p:nvPicPr>
          <p:cNvPr id="4" name="Picture 3" descr="Part (a) is an illustration that shows relationship of the heart to the sternum, ribs and diaphragm in a person who is lying down.  Heart is slightly inferior to this position in a standing person."/>
          <p:cNvPicPr>
            <a:picLocks noChangeAspect="1"/>
          </p:cNvPicPr>
          <p:nvPr/>
        </p:nvPicPr>
        <p:blipFill rotWithShape="1">
          <a:blip r:embed="rId3">
            <a:extLst>
              <a:ext uri="{28A0092B-C50C-407E-A947-70E740481C1C}">
                <a14:useLocalDpi xmlns:a14="http://schemas.microsoft.com/office/drawing/2010/main" val="0"/>
              </a:ext>
            </a:extLst>
          </a:blip>
          <a:srcRect b="3548"/>
          <a:stretch/>
        </p:blipFill>
        <p:spPr>
          <a:xfrm>
            <a:off x="1262953" y="1495245"/>
            <a:ext cx="6618092" cy="4143555"/>
          </a:xfrm>
          <a:prstGeom prst="rect">
            <a:avLst/>
          </a:prstGeom>
        </p:spPr>
      </p:pic>
      <p:sp>
        <p:nvSpPr>
          <p:cNvPr id="5" name="Content Placeholder 4"/>
          <p:cNvSpPr>
            <a:spLocks noGrp="1"/>
          </p:cNvSpPr>
          <p:nvPr>
            <p:ph sz="quarter" idx="13"/>
          </p:nvPr>
        </p:nvSpPr>
        <p:spPr/>
        <p:txBody>
          <a:bodyPr/>
          <a:lstStyle/>
          <a:p>
            <a:r>
              <a:rPr lang="en-US" b="1" dirty="0">
                <a:solidFill>
                  <a:srgbClr val="007FA3"/>
                </a:solidFill>
              </a:rPr>
              <a:t>Figure 18.2a </a:t>
            </a:r>
            <a:r>
              <a:rPr lang="en-US" dirty="0"/>
              <a:t>Location of the heart in the mediastinum.</a:t>
            </a:r>
          </a:p>
        </p:txBody>
      </p:sp>
    </p:spTree>
    <p:extLst>
      <p:ext uri="{BB962C8B-B14F-4D97-AF65-F5344CB8AC3E}">
        <p14:creationId xmlns:p14="http://schemas.microsoft.com/office/powerpoint/2010/main" val="95471105"/>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1914</TotalTime>
  <Words>2837</Words>
  <Application>Microsoft Office PowerPoint</Application>
  <PresentationFormat>On-screen Show (4:3)</PresentationFormat>
  <Paragraphs>375</Paragraphs>
  <Slides>77</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77</vt:i4>
      </vt:variant>
    </vt:vector>
  </HeadingPairs>
  <TitlesOfParts>
    <vt:vector size="85" baseType="lpstr">
      <vt:lpstr>Arial</vt:lpstr>
      <vt:lpstr>Calibri</vt:lpstr>
      <vt:lpstr>Tahoma</vt:lpstr>
      <vt:lpstr>Times</vt:lpstr>
      <vt:lpstr>Times New Roman</vt:lpstr>
      <vt:lpstr>Verdana</vt:lpstr>
      <vt:lpstr>Wingdings</vt:lpstr>
      <vt:lpstr>508 Lecture</vt:lpstr>
      <vt:lpstr>Human Anatomy and Physiology</vt:lpstr>
      <vt:lpstr>Why This Matters</vt:lpstr>
      <vt:lpstr>Video: Why This Matters (Career Connection)</vt:lpstr>
      <vt:lpstr>18.1 Heart Anatomy</vt:lpstr>
      <vt:lpstr>The Pulmonary and Systemic Circuits (1 of 2)</vt:lpstr>
      <vt:lpstr>The Pulmonary and Systemic Circuits (2 of 2)</vt:lpstr>
      <vt:lpstr>The Systemic and Pulmonary Circuits</vt:lpstr>
      <vt:lpstr>Size, Location, and Orientation of Heart (1 of 2)</vt:lpstr>
      <vt:lpstr>Location of the Heart in the Mediastinum (1 of 4)</vt:lpstr>
      <vt:lpstr>Location of the Heart in the Mediastinum (2 of 4)</vt:lpstr>
      <vt:lpstr>Size, Location, and Orientation of Heart (2 of 2)</vt:lpstr>
      <vt:lpstr>Location of the Heart in the Mediastinum (3 of 4)</vt:lpstr>
      <vt:lpstr>Location of the Heart in the Mediastinum (4 of 4)</vt:lpstr>
      <vt:lpstr>Coverings of the Heart</vt:lpstr>
      <vt:lpstr>The Layers of the Pericardium and of the Heart Wall (1 of 2)</vt:lpstr>
      <vt:lpstr>Clinical – Homeostatic Imbalance 18.1</vt:lpstr>
      <vt:lpstr>Layers of the Heart Wall (1 of 2)</vt:lpstr>
      <vt:lpstr>The Circular and Spiral Arrangement of Cardiac Muscle Bundles in the Myocardium of the Heart</vt:lpstr>
      <vt:lpstr>Layers of the Heart Wall (2 of 2)</vt:lpstr>
      <vt:lpstr>The Layers of the Pericardium and of the Heart Wall (2 of 2)</vt:lpstr>
      <vt:lpstr>Chambers and Associated Great Vessels (1 of 6) </vt:lpstr>
      <vt:lpstr>Gross Anatomy of the Heart (1 of 9)</vt:lpstr>
      <vt:lpstr>Chambers and Associated Great Vessels (2 of 6) </vt:lpstr>
      <vt:lpstr>Gross Anatomy of the Heart (2 of 9)</vt:lpstr>
      <vt:lpstr>Gross Anatomy of the Heart (3 of 9)</vt:lpstr>
      <vt:lpstr>Chambers and Associated Great Vessels (3 of 6)  </vt:lpstr>
      <vt:lpstr>Chambers and Associated Great Vessels (4 of 6) </vt:lpstr>
      <vt:lpstr>Gross Anatomy of the Heart (4 of 9)</vt:lpstr>
      <vt:lpstr>Chambers and Associated Great Vessels (5 of 6) </vt:lpstr>
      <vt:lpstr>Chambers and Associated Great Vessels (6 of 6) </vt:lpstr>
      <vt:lpstr>Gross Anatomy of the Heart (5 of 9)</vt:lpstr>
      <vt:lpstr>Gross Anatomy of the Heart (6 of 9)</vt:lpstr>
      <vt:lpstr>Gross Anatomy of the Heart (7 of 9)</vt:lpstr>
      <vt:lpstr>Animation – Rotating Heart Sectioned</vt:lpstr>
      <vt:lpstr>Gross Anatomy of the Heart (8 of 9)</vt:lpstr>
      <vt:lpstr>Animation – Rotating Heart</vt:lpstr>
      <vt:lpstr>18.2 Heart Valves (1 of 2)</vt:lpstr>
      <vt:lpstr>18.2 Heart Valves (2 of 2)</vt:lpstr>
      <vt:lpstr>Heart Valves (1 of 3)</vt:lpstr>
      <vt:lpstr>Atrioventricular (AV) Valves</vt:lpstr>
      <vt:lpstr>Heart Valves (2 of 3)</vt:lpstr>
      <vt:lpstr>The Function of the Atrioventricular (AV) Valves (1 of 2)</vt:lpstr>
      <vt:lpstr>The Function of the Atrioventricular (AV) Valves (2 of 2)</vt:lpstr>
      <vt:lpstr>Heart Valves (3 of 3)</vt:lpstr>
      <vt:lpstr>Semilunar (SL) Valves</vt:lpstr>
      <vt:lpstr>The Function of the Semilunar (SL) Valves  (1 of 2)</vt:lpstr>
      <vt:lpstr>The Function of the Semilunar (SL) Valves  (2 of 2)</vt:lpstr>
      <vt:lpstr>Clinical – Homeostatic Imbalance 18.2</vt:lpstr>
      <vt:lpstr>18.3 Pathway of Blood Through Heart (1 of 3)</vt:lpstr>
      <vt:lpstr>18.3 Pathway of Blood Through Heart (2 of 3)</vt:lpstr>
      <vt:lpstr>Figure Animation: Blood Flow Through the Heart </vt:lpstr>
      <vt:lpstr>The Heart is a Double Pump, Each Side Supplying its Own Circuit (1 of 3)</vt:lpstr>
      <vt:lpstr>The Heart is a Double Pump, Each Side Supplying its Own Circuit (2 of 3)</vt:lpstr>
      <vt:lpstr>The Heart is a Double Pump, Each Side Supplying its Own Circuit (3 of 3)</vt:lpstr>
      <vt:lpstr>18.3 Pathway of Blood Through Heart (3 of 3)</vt:lpstr>
      <vt:lpstr>Anatomical Differences Between the Right and Left Ventricles</vt:lpstr>
      <vt:lpstr>Coronary Circulation (1 of 6)</vt:lpstr>
      <vt:lpstr>Coronary Circulation (2 of 6)</vt:lpstr>
      <vt:lpstr>Coronary Circulation (3 of 6)</vt:lpstr>
      <vt:lpstr>Coronary Circulation (4 of 6)</vt:lpstr>
      <vt:lpstr>Coronary Circulation (5 of 6)</vt:lpstr>
      <vt:lpstr>Coronary Circulation (6 of 6)</vt:lpstr>
      <vt:lpstr>Gross Anatomy of the Heart (9 of 9)</vt:lpstr>
      <vt:lpstr>Clinical – Homeostatic Imbalance 18.3</vt:lpstr>
      <vt:lpstr>18.4 Cardiac Muscle Fibers</vt:lpstr>
      <vt:lpstr>Microscopic Anatomy (1 of 3)</vt:lpstr>
      <vt:lpstr>Microscopic Anatomy (2 of 3)</vt:lpstr>
      <vt:lpstr>Microscopic Anatomy (3 of 3)</vt:lpstr>
      <vt:lpstr>Microscopic Anatomy of Cardiac Muscle (1 of 2)</vt:lpstr>
      <vt:lpstr>Microscopic Anatomy of Cardiac Muscle (2 of 2)</vt:lpstr>
      <vt:lpstr>How Does the Physiology of Skeletal and Cardiac Muscle Differ? (1 of 5)</vt:lpstr>
      <vt:lpstr>How Does the Physiology of Skeletal and Cardiac Muscle Differ? (2 of 5)</vt:lpstr>
      <vt:lpstr>How Does the Physiology of Skeletal and Cardiac Muscle Differ? (3 of 5)</vt:lpstr>
      <vt:lpstr>How Does the Physiology of Skeletal and Cardiac Muscle Differ? (4 of 5)</vt:lpstr>
      <vt:lpstr>How Does the Physiology of Skeletal and Cardiac Muscle Differ? (5 of 5)</vt:lpstr>
      <vt:lpstr>Table 18.1 Key Differences between Skeletal and Cardiac Muscle</vt:lpstr>
      <vt:lpstr>Copyright</vt:lpstr>
    </vt:vector>
  </TitlesOfParts>
  <Company>Integra Software Services Private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Anatomy and Physiology, Eleventh Edition</dc:title>
  <dc:subject>Anatomy and Physiology</dc:subject>
  <dc:creator>Elaine N.Marieb and Katja Hoehn</dc:creator>
  <cp:keywords>Anatomy,Physiology</cp:keywords>
  <dc:description/>
  <cp:lastModifiedBy>Chiranjeevi, Kumar</cp:lastModifiedBy>
  <cp:revision>486</cp:revision>
  <dcterms:created xsi:type="dcterms:W3CDTF">2014-07-14T20:04:21Z</dcterms:created>
  <dcterms:modified xsi:type="dcterms:W3CDTF">2021-06-02T17:16:03Z</dcterms:modified>
</cp:coreProperties>
</file>