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handoutMasterIdLst>
    <p:handoutMasterId r:id="rId152"/>
  </p:handoutMasterIdLst>
  <p:sldIdLst>
    <p:sldId id="549" r:id="rId2"/>
    <p:sldId id="305" r:id="rId3"/>
    <p:sldId id="550" r:id="rId4"/>
    <p:sldId id="306" r:id="rId5"/>
    <p:sldId id="307" r:id="rId6"/>
    <p:sldId id="308" r:id="rId7"/>
    <p:sldId id="353" r:id="rId8"/>
    <p:sldId id="309" r:id="rId9"/>
    <p:sldId id="354" r:id="rId10"/>
    <p:sldId id="419" r:id="rId11"/>
    <p:sldId id="311" r:id="rId12"/>
    <p:sldId id="361" r:id="rId13"/>
    <p:sldId id="363" r:id="rId14"/>
    <p:sldId id="366" r:id="rId15"/>
    <p:sldId id="544" r:id="rId16"/>
    <p:sldId id="382" r:id="rId17"/>
    <p:sldId id="381" r:id="rId18"/>
    <p:sldId id="420" r:id="rId19"/>
    <p:sldId id="421" r:id="rId20"/>
    <p:sldId id="541" r:id="rId21"/>
    <p:sldId id="384" r:id="rId22"/>
    <p:sldId id="422" r:id="rId23"/>
    <p:sldId id="385" r:id="rId24"/>
    <p:sldId id="386" r:id="rId25"/>
    <p:sldId id="389" r:id="rId26"/>
    <p:sldId id="423" r:id="rId27"/>
    <p:sldId id="424" r:id="rId28"/>
    <p:sldId id="390" r:id="rId29"/>
    <p:sldId id="391" r:id="rId30"/>
    <p:sldId id="425" r:id="rId31"/>
    <p:sldId id="426" r:id="rId32"/>
    <p:sldId id="397" r:id="rId33"/>
    <p:sldId id="398" r:id="rId34"/>
    <p:sldId id="427" r:id="rId35"/>
    <p:sldId id="429" r:id="rId36"/>
    <p:sldId id="428" r:id="rId37"/>
    <p:sldId id="400" r:id="rId38"/>
    <p:sldId id="526" r:id="rId39"/>
    <p:sldId id="527" r:id="rId40"/>
    <p:sldId id="528" r:id="rId41"/>
    <p:sldId id="529" r:id="rId42"/>
    <p:sldId id="530" r:id="rId43"/>
    <p:sldId id="401" r:id="rId44"/>
    <p:sldId id="430" r:id="rId45"/>
    <p:sldId id="431" r:id="rId46"/>
    <p:sldId id="432" r:id="rId47"/>
    <p:sldId id="537" r:id="rId48"/>
    <p:sldId id="531" r:id="rId49"/>
    <p:sldId id="536" r:id="rId50"/>
    <p:sldId id="532" r:id="rId51"/>
    <p:sldId id="533" r:id="rId52"/>
    <p:sldId id="534" r:id="rId53"/>
    <p:sldId id="535" r:id="rId54"/>
    <p:sldId id="403" r:id="rId55"/>
    <p:sldId id="433" r:id="rId56"/>
    <p:sldId id="434" r:id="rId57"/>
    <p:sldId id="435" r:id="rId58"/>
    <p:sldId id="437" r:id="rId59"/>
    <p:sldId id="542" r:id="rId60"/>
    <p:sldId id="436" r:id="rId61"/>
    <p:sldId id="438" r:id="rId62"/>
    <p:sldId id="444" r:id="rId63"/>
    <p:sldId id="443" r:id="rId64"/>
    <p:sldId id="442" r:id="rId65"/>
    <p:sldId id="404" r:id="rId66"/>
    <p:sldId id="447" r:id="rId67"/>
    <p:sldId id="448" r:id="rId68"/>
    <p:sldId id="449" r:id="rId69"/>
    <p:sldId id="405" r:id="rId70"/>
    <p:sldId id="450" r:id="rId71"/>
    <p:sldId id="407" r:id="rId72"/>
    <p:sldId id="451" r:id="rId73"/>
    <p:sldId id="408" r:id="rId74"/>
    <p:sldId id="457" r:id="rId75"/>
    <p:sldId id="458" r:id="rId76"/>
    <p:sldId id="459" r:id="rId77"/>
    <p:sldId id="460" r:id="rId78"/>
    <p:sldId id="461" r:id="rId79"/>
    <p:sldId id="462" r:id="rId80"/>
    <p:sldId id="465" r:id="rId81"/>
    <p:sldId id="463" r:id="rId82"/>
    <p:sldId id="466" r:id="rId83"/>
    <p:sldId id="467" r:id="rId84"/>
    <p:sldId id="468" r:id="rId85"/>
    <p:sldId id="469" r:id="rId86"/>
    <p:sldId id="470" r:id="rId87"/>
    <p:sldId id="410" r:id="rId88"/>
    <p:sldId id="471" r:id="rId89"/>
    <p:sldId id="472" r:id="rId90"/>
    <p:sldId id="409" r:id="rId91"/>
    <p:sldId id="411" r:id="rId92"/>
    <p:sldId id="412" r:id="rId93"/>
    <p:sldId id="473" r:id="rId94"/>
    <p:sldId id="474" r:id="rId95"/>
    <p:sldId id="475" r:id="rId96"/>
    <p:sldId id="476" r:id="rId97"/>
    <p:sldId id="413" r:id="rId98"/>
    <p:sldId id="477" r:id="rId99"/>
    <p:sldId id="414" r:id="rId100"/>
    <p:sldId id="478" r:id="rId101"/>
    <p:sldId id="479" r:id="rId102"/>
    <p:sldId id="480" r:id="rId103"/>
    <p:sldId id="481" r:id="rId104"/>
    <p:sldId id="482" r:id="rId105"/>
    <p:sldId id="483" r:id="rId106"/>
    <p:sldId id="484" r:id="rId107"/>
    <p:sldId id="538" r:id="rId108"/>
    <p:sldId id="539" r:id="rId109"/>
    <p:sldId id="540" r:id="rId110"/>
    <p:sldId id="485" r:id="rId111"/>
    <p:sldId id="486" r:id="rId112"/>
    <p:sldId id="487" r:id="rId113"/>
    <p:sldId id="488" r:id="rId114"/>
    <p:sldId id="489" r:id="rId115"/>
    <p:sldId id="490" r:id="rId116"/>
    <p:sldId id="491" r:id="rId117"/>
    <p:sldId id="492" r:id="rId118"/>
    <p:sldId id="493" r:id="rId119"/>
    <p:sldId id="494" r:id="rId120"/>
    <p:sldId id="495" r:id="rId121"/>
    <p:sldId id="496" r:id="rId122"/>
    <p:sldId id="497" r:id="rId123"/>
    <p:sldId id="498" r:id="rId124"/>
    <p:sldId id="499" r:id="rId125"/>
    <p:sldId id="500" r:id="rId126"/>
    <p:sldId id="501" r:id="rId127"/>
    <p:sldId id="502" r:id="rId128"/>
    <p:sldId id="503" r:id="rId129"/>
    <p:sldId id="504" r:id="rId130"/>
    <p:sldId id="505" r:id="rId131"/>
    <p:sldId id="506" r:id="rId132"/>
    <p:sldId id="507" r:id="rId133"/>
    <p:sldId id="508" r:id="rId134"/>
    <p:sldId id="509" r:id="rId135"/>
    <p:sldId id="511" r:id="rId136"/>
    <p:sldId id="512" r:id="rId137"/>
    <p:sldId id="513" r:id="rId138"/>
    <p:sldId id="514" r:id="rId139"/>
    <p:sldId id="515" r:id="rId140"/>
    <p:sldId id="516" r:id="rId141"/>
    <p:sldId id="517" r:id="rId142"/>
    <p:sldId id="518" r:id="rId143"/>
    <p:sldId id="519" r:id="rId144"/>
    <p:sldId id="520" r:id="rId145"/>
    <p:sldId id="521" r:id="rId146"/>
    <p:sldId id="522" r:id="rId147"/>
    <p:sldId id="525" r:id="rId148"/>
    <p:sldId id="524" r:id="rId149"/>
    <p:sldId id="547" r:id="rId1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orient="horz" pos="768">
          <p15:clr>
            <a:srgbClr val="A4A3A4"/>
          </p15:clr>
        </p15:guide>
        <p15:guide id="5" orient="horz" pos="432">
          <p15:clr>
            <a:srgbClr val="A4A3A4"/>
          </p15:clr>
        </p15:guide>
        <p15:guide id="6" pos="672">
          <p15:clr>
            <a:srgbClr val="A4A3A4"/>
          </p15:clr>
        </p15:guide>
        <p15:guide id="7" orient="horz" pos="2256">
          <p15:clr>
            <a:srgbClr val="A4A3A4"/>
          </p15:clr>
        </p15:guide>
        <p15:guide id="8" orient="horz" pos="144">
          <p15:clr>
            <a:srgbClr val="A4A3A4"/>
          </p15:clr>
        </p15:guide>
        <p15:guide id="9" pos="3648">
          <p15:clr>
            <a:srgbClr val="A4A3A4"/>
          </p15:clr>
        </p15:guide>
        <p15:guide id="10" pos="288">
          <p15:clr>
            <a:srgbClr val="A4A3A4"/>
          </p15:clr>
        </p15:guide>
        <p15:guide id="11"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75543" autoAdjust="0"/>
  </p:normalViewPr>
  <p:slideViewPr>
    <p:cSldViewPr>
      <p:cViewPr varScale="1">
        <p:scale>
          <a:sx n="82" d="100"/>
          <a:sy n="82" d="100"/>
        </p:scale>
        <p:origin x="2526" y="96"/>
      </p:cViewPr>
      <p:guideLst>
        <p:guide orient="horz" pos="2160"/>
        <p:guide pos="2880"/>
        <p:guide orient="horz" pos="2880"/>
        <p:guide orient="horz" pos="768"/>
        <p:guide orient="horz" pos="432"/>
        <p:guide pos="672"/>
        <p:guide orient="horz" pos="2256"/>
        <p:guide orient="horz" pos="144"/>
        <p:guide pos="3648"/>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335541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110</a:t>
            </a:fld>
            <a:endParaRPr lang="en-US" altLang="en-US" dirty="0"/>
          </a:p>
        </p:txBody>
      </p:sp>
    </p:spTree>
    <p:extLst>
      <p:ext uri="{BB962C8B-B14F-4D97-AF65-F5344CB8AC3E}">
        <p14:creationId xmlns:p14="http://schemas.microsoft.com/office/powerpoint/2010/main" val="15650054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111</a:t>
            </a:fld>
            <a:endParaRPr lang="en-US" altLang="en-US" dirty="0"/>
          </a:p>
        </p:txBody>
      </p:sp>
    </p:spTree>
    <p:extLst>
      <p:ext uri="{BB962C8B-B14F-4D97-AF65-F5344CB8AC3E}">
        <p14:creationId xmlns:p14="http://schemas.microsoft.com/office/powerpoint/2010/main" val="30334515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113</a:t>
            </a:fld>
            <a:endParaRPr lang="en-US" altLang="en-US" dirty="0"/>
          </a:p>
        </p:txBody>
      </p:sp>
    </p:spTree>
    <p:extLst>
      <p:ext uri="{BB962C8B-B14F-4D97-AF65-F5344CB8AC3E}">
        <p14:creationId xmlns:p14="http://schemas.microsoft.com/office/powerpoint/2010/main" val="13557114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115</a:t>
            </a:fld>
            <a:endParaRPr lang="en-US" altLang="en-US" dirty="0"/>
          </a:p>
        </p:txBody>
      </p:sp>
    </p:spTree>
    <p:extLst>
      <p:ext uri="{BB962C8B-B14F-4D97-AF65-F5344CB8AC3E}">
        <p14:creationId xmlns:p14="http://schemas.microsoft.com/office/powerpoint/2010/main" val="14588596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20</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119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120</a:t>
            </a:fld>
            <a:endParaRPr lang="en-US" altLang="en-US" dirty="0"/>
          </a:p>
        </p:txBody>
      </p:sp>
    </p:spTree>
    <p:extLst>
      <p:ext uri="{BB962C8B-B14F-4D97-AF65-F5344CB8AC3E}">
        <p14:creationId xmlns:p14="http://schemas.microsoft.com/office/powerpoint/2010/main" val="5786332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121</a:t>
            </a:fld>
            <a:endParaRPr lang="en-US" altLang="en-US" dirty="0"/>
          </a:p>
        </p:txBody>
      </p:sp>
    </p:spTree>
    <p:extLst>
      <p:ext uri="{BB962C8B-B14F-4D97-AF65-F5344CB8AC3E}">
        <p14:creationId xmlns:p14="http://schemas.microsoft.com/office/powerpoint/2010/main" val="35303844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122</a:t>
            </a:fld>
            <a:endParaRPr lang="en-US" altLang="en-US" dirty="0"/>
          </a:p>
        </p:txBody>
      </p:sp>
    </p:spTree>
    <p:extLst>
      <p:ext uri="{BB962C8B-B14F-4D97-AF65-F5344CB8AC3E}">
        <p14:creationId xmlns:p14="http://schemas.microsoft.com/office/powerpoint/2010/main" val="32496125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123</a:t>
            </a:fld>
            <a:endParaRPr lang="en-US" altLang="en-US" dirty="0"/>
          </a:p>
        </p:txBody>
      </p:sp>
    </p:spTree>
    <p:extLst>
      <p:ext uri="{BB962C8B-B14F-4D97-AF65-F5344CB8AC3E}">
        <p14:creationId xmlns:p14="http://schemas.microsoft.com/office/powerpoint/2010/main" val="32921063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124</a:t>
            </a:fld>
            <a:endParaRPr lang="en-US" altLang="en-US" dirty="0"/>
          </a:p>
        </p:txBody>
      </p:sp>
    </p:spTree>
    <p:extLst>
      <p:ext uri="{BB962C8B-B14F-4D97-AF65-F5344CB8AC3E}">
        <p14:creationId xmlns:p14="http://schemas.microsoft.com/office/powerpoint/2010/main" val="316916270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125</a:t>
            </a:fld>
            <a:endParaRPr lang="en-US" altLang="en-US" dirty="0"/>
          </a:p>
        </p:txBody>
      </p:sp>
    </p:spTree>
    <p:extLst>
      <p:ext uri="{BB962C8B-B14F-4D97-AF65-F5344CB8AC3E}">
        <p14:creationId xmlns:p14="http://schemas.microsoft.com/office/powerpoint/2010/main" val="33176537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126</a:t>
            </a:fld>
            <a:endParaRPr lang="en-US" altLang="en-US" dirty="0"/>
          </a:p>
        </p:txBody>
      </p:sp>
    </p:spTree>
    <p:extLst>
      <p:ext uri="{BB962C8B-B14F-4D97-AF65-F5344CB8AC3E}">
        <p14:creationId xmlns:p14="http://schemas.microsoft.com/office/powerpoint/2010/main" val="32956510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127</a:t>
            </a:fld>
            <a:endParaRPr lang="en-US" altLang="en-US" dirty="0"/>
          </a:p>
        </p:txBody>
      </p:sp>
    </p:spTree>
    <p:extLst>
      <p:ext uri="{BB962C8B-B14F-4D97-AF65-F5344CB8AC3E}">
        <p14:creationId xmlns:p14="http://schemas.microsoft.com/office/powerpoint/2010/main" val="15299880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128</a:t>
            </a:fld>
            <a:endParaRPr lang="en-US" altLang="en-US" dirty="0"/>
          </a:p>
        </p:txBody>
      </p:sp>
    </p:spTree>
    <p:extLst>
      <p:ext uri="{BB962C8B-B14F-4D97-AF65-F5344CB8AC3E}">
        <p14:creationId xmlns:p14="http://schemas.microsoft.com/office/powerpoint/2010/main" val="3728819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21</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129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130</a:t>
            </a:fld>
            <a:endParaRPr lang="en-US" altLang="en-US" dirty="0"/>
          </a:p>
        </p:txBody>
      </p:sp>
    </p:spTree>
    <p:extLst>
      <p:ext uri="{BB962C8B-B14F-4D97-AF65-F5344CB8AC3E}">
        <p14:creationId xmlns:p14="http://schemas.microsoft.com/office/powerpoint/2010/main" val="26787373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131</a:t>
            </a:fld>
            <a:endParaRPr lang="en-US" altLang="en-US" dirty="0"/>
          </a:p>
        </p:txBody>
      </p:sp>
    </p:spTree>
    <p:extLst>
      <p:ext uri="{BB962C8B-B14F-4D97-AF65-F5344CB8AC3E}">
        <p14:creationId xmlns:p14="http://schemas.microsoft.com/office/powerpoint/2010/main" val="4672378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132</a:t>
            </a:fld>
            <a:endParaRPr lang="en-US" altLang="en-US" dirty="0"/>
          </a:p>
        </p:txBody>
      </p:sp>
    </p:spTree>
    <p:extLst>
      <p:ext uri="{BB962C8B-B14F-4D97-AF65-F5344CB8AC3E}">
        <p14:creationId xmlns:p14="http://schemas.microsoft.com/office/powerpoint/2010/main" val="19374142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133</a:t>
            </a:fld>
            <a:endParaRPr lang="en-US" altLang="en-US" dirty="0"/>
          </a:p>
        </p:txBody>
      </p:sp>
    </p:spTree>
    <p:extLst>
      <p:ext uri="{BB962C8B-B14F-4D97-AF65-F5344CB8AC3E}">
        <p14:creationId xmlns:p14="http://schemas.microsoft.com/office/powerpoint/2010/main" val="335880674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134</a:t>
            </a:fld>
            <a:endParaRPr lang="en-US" altLang="en-US" dirty="0"/>
          </a:p>
        </p:txBody>
      </p:sp>
    </p:spTree>
    <p:extLst>
      <p:ext uri="{BB962C8B-B14F-4D97-AF65-F5344CB8AC3E}">
        <p14:creationId xmlns:p14="http://schemas.microsoft.com/office/powerpoint/2010/main" val="32484031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135</a:t>
            </a:fld>
            <a:endParaRPr lang="en-US" altLang="en-US" dirty="0"/>
          </a:p>
        </p:txBody>
      </p:sp>
    </p:spTree>
    <p:extLst>
      <p:ext uri="{BB962C8B-B14F-4D97-AF65-F5344CB8AC3E}">
        <p14:creationId xmlns:p14="http://schemas.microsoft.com/office/powerpoint/2010/main" val="340589923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136</a:t>
            </a:fld>
            <a:endParaRPr lang="en-US" altLang="en-US" dirty="0"/>
          </a:p>
        </p:txBody>
      </p:sp>
    </p:spTree>
    <p:extLst>
      <p:ext uri="{BB962C8B-B14F-4D97-AF65-F5344CB8AC3E}">
        <p14:creationId xmlns:p14="http://schemas.microsoft.com/office/powerpoint/2010/main" val="28808016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137</a:t>
            </a:fld>
            <a:endParaRPr lang="en-US" altLang="en-US" dirty="0"/>
          </a:p>
        </p:txBody>
      </p:sp>
    </p:spTree>
    <p:extLst>
      <p:ext uri="{BB962C8B-B14F-4D97-AF65-F5344CB8AC3E}">
        <p14:creationId xmlns:p14="http://schemas.microsoft.com/office/powerpoint/2010/main" val="38598409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138</a:t>
            </a:fld>
            <a:endParaRPr lang="en-US" altLang="en-US" dirty="0"/>
          </a:p>
        </p:txBody>
      </p:sp>
    </p:spTree>
    <p:extLst>
      <p:ext uri="{BB962C8B-B14F-4D97-AF65-F5344CB8AC3E}">
        <p14:creationId xmlns:p14="http://schemas.microsoft.com/office/powerpoint/2010/main" val="11166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266D6C6-062D-40AB-AC48-812FC367FC0B}" type="slidenum">
              <a:rPr lang="en-US" altLang="en-US"/>
              <a:pPr/>
              <a:t>22</a:t>
            </a:fld>
            <a:endParaRPr lang="en-US" altLang="en-US" dirty="0"/>
          </a:p>
        </p:txBody>
      </p:sp>
    </p:spTree>
    <p:extLst>
      <p:ext uri="{BB962C8B-B14F-4D97-AF65-F5344CB8AC3E}">
        <p14:creationId xmlns:p14="http://schemas.microsoft.com/office/powerpoint/2010/main" val="82277321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139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140</a:t>
            </a:fld>
            <a:endParaRPr lang="en-US" altLang="en-US" dirty="0"/>
          </a:p>
        </p:txBody>
      </p:sp>
    </p:spTree>
    <p:extLst>
      <p:ext uri="{BB962C8B-B14F-4D97-AF65-F5344CB8AC3E}">
        <p14:creationId xmlns:p14="http://schemas.microsoft.com/office/powerpoint/2010/main" val="25967807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141</a:t>
            </a:fld>
            <a:endParaRPr lang="en-US" altLang="en-US" dirty="0"/>
          </a:p>
        </p:txBody>
      </p:sp>
    </p:spTree>
    <p:extLst>
      <p:ext uri="{BB962C8B-B14F-4D97-AF65-F5344CB8AC3E}">
        <p14:creationId xmlns:p14="http://schemas.microsoft.com/office/powerpoint/2010/main" val="179013210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142</a:t>
            </a:fld>
            <a:endParaRPr lang="en-US" altLang="en-US" dirty="0"/>
          </a:p>
        </p:txBody>
      </p:sp>
    </p:spTree>
    <p:extLst>
      <p:ext uri="{BB962C8B-B14F-4D97-AF65-F5344CB8AC3E}">
        <p14:creationId xmlns:p14="http://schemas.microsoft.com/office/powerpoint/2010/main" val="219011854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143</a:t>
            </a:fld>
            <a:endParaRPr lang="en-US" altLang="en-US" dirty="0"/>
          </a:p>
        </p:txBody>
      </p:sp>
    </p:spTree>
    <p:extLst>
      <p:ext uri="{BB962C8B-B14F-4D97-AF65-F5344CB8AC3E}">
        <p14:creationId xmlns:p14="http://schemas.microsoft.com/office/powerpoint/2010/main" val="42145572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144</a:t>
            </a:fld>
            <a:endParaRPr lang="en-US" altLang="en-US" dirty="0"/>
          </a:p>
        </p:txBody>
      </p:sp>
    </p:spTree>
    <p:extLst>
      <p:ext uri="{BB962C8B-B14F-4D97-AF65-F5344CB8AC3E}">
        <p14:creationId xmlns:p14="http://schemas.microsoft.com/office/powerpoint/2010/main" val="23674515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145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146</a:t>
            </a:fld>
            <a:endParaRPr lang="en-US" altLang="en-US" dirty="0"/>
          </a:p>
        </p:txBody>
      </p:sp>
    </p:spTree>
    <p:extLst>
      <p:ext uri="{BB962C8B-B14F-4D97-AF65-F5344CB8AC3E}">
        <p14:creationId xmlns:p14="http://schemas.microsoft.com/office/powerpoint/2010/main" val="4235396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147</a:t>
            </a:fld>
            <a:endParaRPr lang="en-US" altLang="en-US" dirty="0"/>
          </a:p>
        </p:txBody>
      </p:sp>
    </p:spTree>
    <p:extLst>
      <p:ext uri="{BB962C8B-B14F-4D97-AF65-F5344CB8AC3E}">
        <p14:creationId xmlns:p14="http://schemas.microsoft.com/office/powerpoint/2010/main" val="288957657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148</a:t>
            </a:fld>
            <a:endParaRPr lang="en-US" altLang="en-US" dirty="0"/>
          </a:p>
        </p:txBody>
      </p:sp>
    </p:spTree>
    <p:extLst>
      <p:ext uri="{BB962C8B-B14F-4D97-AF65-F5344CB8AC3E}">
        <p14:creationId xmlns:p14="http://schemas.microsoft.com/office/powerpoint/2010/main" val="77438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24</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28</a:t>
            </a:fld>
            <a:endParaRPr lang="en-US" altLang="en-US" dirty="0"/>
          </a:p>
        </p:txBody>
      </p:sp>
    </p:spTree>
    <p:extLst>
      <p:ext uri="{BB962C8B-B14F-4D97-AF65-F5344CB8AC3E}">
        <p14:creationId xmlns:p14="http://schemas.microsoft.com/office/powerpoint/2010/main" val="182320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29</a:t>
            </a:fld>
            <a:endParaRPr lang="en-US" altLang="en-US" dirty="0"/>
          </a:p>
        </p:txBody>
      </p:sp>
    </p:spTree>
    <p:extLst>
      <p:ext uri="{BB962C8B-B14F-4D97-AF65-F5344CB8AC3E}">
        <p14:creationId xmlns:p14="http://schemas.microsoft.com/office/powerpoint/2010/main" val="920420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30</a:t>
            </a:fld>
            <a:endParaRPr lang="en-US" altLang="en-US" dirty="0"/>
          </a:p>
        </p:txBody>
      </p:sp>
    </p:spTree>
    <p:extLst>
      <p:ext uri="{BB962C8B-B14F-4D97-AF65-F5344CB8AC3E}">
        <p14:creationId xmlns:p14="http://schemas.microsoft.com/office/powerpoint/2010/main" val="1580051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31</a:t>
            </a:fld>
            <a:endParaRPr lang="en-US" altLang="en-US" dirty="0"/>
          </a:p>
        </p:txBody>
      </p:sp>
    </p:spTree>
    <p:extLst>
      <p:ext uri="{BB962C8B-B14F-4D97-AF65-F5344CB8AC3E}">
        <p14:creationId xmlns:p14="http://schemas.microsoft.com/office/powerpoint/2010/main" val="1517914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33</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34</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35</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36</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43</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44</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45</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46</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13</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54</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55</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56</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57</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58</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59</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60</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61</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62</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63</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64</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66</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67</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68</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69</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70</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73</a:t>
            </a:fld>
            <a:endParaRPr lang="en-US" altLang="en-US" dirty="0"/>
          </a:p>
        </p:txBody>
      </p:sp>
    </p:spTree>
    <p:extLst>
      <p:ext uri="{BB962C8B-B14F-4D97-AF65-F5344CB8AC3E}">
        <p14:creationId xmlns:p14="http://schemas.microsoft.com/office/powerpoint/2010/main" val="4049828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74</a:t>
            </a:fld>
            <a:endParaRPr lang="en-US" altLang="en-US" dirty="0"/>
          </a:p>
        </p:txBody>
      </p:sp>
    </p:spTree>
    <p:extLst>
      <p:ext uri="{BB962C8B-B14F-4D97-AF65-F5344CB8AC3E}">
        <p14:creationId xmlns:p14="http://schemas.microsoft.com/office/powerpoint/2010/main" val="20696256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75</a:t>
            </a:fld>
            <a:endParaRPr lang="en-US" altLang="en-US" dirty="0"/>
          </a:p>
        </p:txBody>
      </p:sp>
    </p:spTree>
    <p:extLst>
      <p:ext uri="{BB962C8B-B14F-4D97-AF65-F5344CB8AC3E}">
        <p14:creationId xmlns:p14="http://schemas.microsoft.com/office/powerpoint/2010/main" val="3141636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77</a:t>
            </a:fld>
            <a:endParaRPr lang="en-US" altLang="en-US" dirty="0"/>
          </a:p>
        </p:txBody>
      </p:sp>
    </p:spTree>
    <p:extLst>
      <p:ext uri="{BB962C8B-B14F-4D97-AF65-F5344CB8AC3E}">
        <p14:creationId xmlns:p14="http://schemas.microsoft.com/office/powerpoint/2010/main" val="1686456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16</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79</a:t>
            </a:fld>
            <a:endParaRPr lang="en-US" altLang="en-US" dirty="0"/>
          </a:p>
        </p:txBody>
      </p:sp>
    </p:spTree>
    <p:extLst>
      <p:ext uri="{BB962C8B-B14F-4D97-AF65-F5344CB8AC3E}">
        <p14:creationId xmlns:p14="http://schemas.microsoft.com/office/powerpoint/2010/main" val="1782024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81</a:t>
            </a:fld>
            <a:endParaRPr lang="en-US" altLang="en-US" dirty="0"/>
          </a:p>
        </p:txBody>
      </p:sp>
    </p:spTree>
    <p:extLst>
      <p:ext uri="{BB962C8B-B14F-4D97-AF65-F5344CB8AC3E}">
        <p14:creationId xmlns:p14="http://schemas.microsoft.com/office/powerpoint/2010/main" val="33392542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82</a:t>
            </a:fld>
            <a:endParaRPr lang="en-US" altLang="en-US" dirty="0"/>
          </a:p>
        </p:txBody>
      </p:sp>
    </p:spTree>
    <p:extLst>
      <p:ext uri="{BB962C8B-B14F-4D97-AF65-F5344CB8AC3E}">
        <p14:creationId xmlns:p14="http://schemas.microsoft.com/office/powerpoint/2010/main" val="4234688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84</a:t>
            </a:fld>
            <a:endParaRPr lang="en-US" altLang="en-US" dirty="0"/>
          </a:p>
        </p:txBody>
      </p:sp>
    </p:spTree>
    <p:extLst>
      <p:ext uri="{BB962C8B-B14F-4D97-AF65-F5344CB8AC3E}">
        <p14:creationId xmlns:p14="http://schemas.microsoft.com/office/powerpoint/2010/main" val="21497852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A7D2B0B-F495-49F9-8786-775CBB825498}" type="slidenum">
              <a:rPr lang="en-US" altLang="en-US"/>
              <a:pPr/>
              <a:t>87</a:t>
            </a:fld>
            <a:endParaRPr lang="en-US" altLang="en-US" dirty="0"/>
          </a:p>
        </p:txBody>
      </p:sp>
    </p:spTree>
    <p:extLst>
      <p:ext uri="{BB962C8B-B14F-4D97-AF65-F5344CB8AC3E}">
        <p14:creationId xmlns:p14="http://schemas.microsoft.com/office/powerpoint/2010/main" val="34111664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A7D2B0B-F495-49F9-8786-775CBB825498}" type="slidenum">
              <a:rPr lang="en-US" altLang="en-US"/>
              <a:pPr/>
              <a:t>88</a:t>
            </a:fld>
            <a:endParaRPr lang="en-US" altLang="en-US" dirty="0"/>
          </a:p>
        </p:txBody>
      </p:sp>
    </p:spTree>
    <p:extLst>
      <p:ext uri="{BB962C8B-B14F-4D97-AF65-F5344CB8AC3E}">
        <p14:creationId xmlns:p14="http://schemas.microsoft.com/office/powerpoint/2010/main" val="341116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A7D2B0B-F495-49F9-8786-775CBB825498}" type="slidenum">
              <a:rPr lang="en-US" altLang="en-US"/>
              <a:pPr/>
              <a:t>89</a:t>
            </a:fld>
            <a:endParaRPr lang="en-US" altLang="en-US" dirty="0"/>
          </a:p>
        </p:txBody>
      </p:sp>
    </p:spTree>
    <p:extLst>
      <p:ext uri="{BB962C8B-B14F-4D97-AF65-F5344CB8AC3E}">
        <p14:creationId xmlns:p14="http://schemas.microsoft.com/office/powerpoint/2010/main" val="34111664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91</a:t>
            </a:fld>
            <a:endParaRPr lang="en-US" altLang="en-US" dirty="0"/>
          </a:p>
        </p:txBody>
      </p:sp>
    </p:spTree>
    <p:extLst>
      <p:ext uri="{BB962C8B-B14F-4D97-AF65-F5344CB8AC3E}">
        <p14:creationId xmlns:p14="http://schemas.microsoft.com/office/powerpoint/2010/main" val="39909165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034D983-FD74-4833-BB14-E50B30B61C6B}" type="slidenum">
              <a:rPr lang="en-US" altLang="en-US"/>
              <a:pPr/>
              <a:t>92</a:t>
            </a:fld>
            <a:endParaRPr lang="en-US" altLang="en-US" dirty="0"/>
          </a:p>
        </p:txBody>
      </p:sp>
    </p:spTree>
    <p:extLst>
      <p:ext uri="{BB962C8B-B14F-4D97-AF65-F5344CB8AC3E}">
        <p14:creationId xmlns:p14="http://schemas.microsoft.com/office/powerpoint/2010/main" val="2327381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034D983-FD74-4833-BB14-E50B30B61C6B}" type="slidenum">
              <a:rPr lang="en-US" altLang="en-US"/>
              <a:pPr/>
              <a:t>93</a:t>
            </a:fld>
            <a:endParaRPr lang="en-US" altLang="en-US" dirty="0"/>
          </a:p>
        </p:txBody>
      </p:sp>
    </p:spTree>
    <p:extLst>
      <p:ext uri="{BB962C8B-B14F-4D97-AF65-F5344CB8AC3E}">
        <p14:creationId xmlns:p14="http://schemas.microsoft.com/office/powerpoint/2010/main" val="232738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034D983-FD74-4833-BB14-E50B30B61C6B}" type="slidenum">
              <a:rPr lang="en-US" altLang="en-US"/>
              <a:pPr/>
              <a:t>94</a:t>
            </a:fld>
            <a:endParaRPr lang="en-US" altLang="en-US" dirty="0"/>
          </a:p>
        </p:txBody>
      </p:sp>
    </p:spTree>
    <p:extLst>
      <p:ext uri="{BB962C8B-B14F-4D97-AF65-F5344CB8AC3E}">
        <p14:creationId xmlns:p14="http://schemas.microsoft.com/office/powerpoint/2010/main" val="2327381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034D983-FD74-4833-BB14-E50B30B61C6B}" type="slidenum">
              <a:rPr lang="en-US" altLang="en-US"/>
              <a:pPr/>
              <a:t>95</a:t>
            </a:fld>
            <a:endParaRPr lang="en-US" altLang="en-US" dirty="0"/>
          </a:p>
        </p:txBody>
      </p:sp>
    </p:spTree>
    <p:extLst>
      <p:ext uri="{BB962C8B-B14F-4D97-AF65-F5344CB8AC3E}">
        <p14:creationId xmlns:p14="http://schemas.microsoft.com/office/powerpoint/2010/main" val="2327381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034D983-FD74-4833-BB14-E50B30B61C6B}" type="slidenum">
              <a:rPr lang="en-US" altLang="en-US"/>
              <a:pPr/>
              <a:t>96</a:t>
            </a:fld>
            <a:endParaRPr lang="en-US" altLang="en-US" dirty="0"/>
          </a:p>
        </p:txBody>
      </p:sp>
    </p:spTree>
    <p:extLst>
      <p:ext uri="{BB962C8B-B14F-4D97-AF65-F5344CB8AC3E}">
        <p14:creationId xmlns:p14="http://schemas.microsoft.com/office/powerpoint/2010/main" val="2327381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97</a:t>
            </a:fld>
            <a:endParaRPr lang="en-US" altLang="en-US" dirty="0"/>
          </a:p>
        </p:txBody>
      </p:sp>
    </p:spTree>
    <p:extLst>
      <p:ext uri="{BB962C8B-B14F-4D97-AF65-F5344CB8AC3E}">
        <p14:creationId xmlns:p14="http://schemas.microsoft.com/office/powerpoint/2010/main" val="780510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98</a:t>
            </a:fld>
            <a:endParaRPr lang="en-US" altLang="en-US" dirty="0"/>
          </a:p>
        </p:txBody>
      </p:sp>
    </p:spTree>
    <p:extLst>
      <p:ext uri="{BB962C8B-B14F-4D97-AF65-F5344CB8AC3E}">
        <p14:creationId xmlns:p14="http://schemas.microsoft.com/office/powerpoint/2010/main" val="216312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99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101</a:t>
            </a:fld>
            <a:endParaRPr lang="en-US" altLang="en-US" dirty="0"/>
          </a:p>
        </p:txBody>
      </p:sp>
    </p:spTree>
    <p:extLst>
      <p:ext uri="{BB962C8B-B14F-4D97-AF65-F5344CB8AC3E}">
        <p14:creationId xmlns:p14="http://schemas.microsoft.com/office/powerpoint/2010/main" val="29182433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102</a:t>
            </a:fld>
            <a:endParaRPr lang="en-US" altLang="en-US" dirty="0"/>
          </a:p>
        </p:txBody>
      </p:sp>
    </p:spTree>
    <p:extLst>
      <p:ext uri="{BB962C8B-B14F-4D97-AF65-F5344CB8AC3E}">
        <p14:creationId xmlns:p14="http://schemas.microsoft.com/office/powerpoint/2010/main" val="28470080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103</a:t>
            </a:fld>
            <a:endParaRPr lang="en-US" altLang="en-US" dirty="0"/>
          </a:p>
        </p:txBody>
      </p:sp>
    </p:spTree>
    <p:extLst>
      <p:ext uri="{BB962C8B-B14F-4D97-AF65-F5344CB8AC3E}">
        <p14:creationId xmlns:p14="http://schemas.microsoft.com/office/powerpoint/2010/main" val="39667561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104</a:t>
            </a:fld>
            <a:endParaRPr lang="en-US" altLang="en-US" dirty="0"/>
          </a:p>
        </p:txBody>
      </p:sp>
    </p:spTree>
    <p:extLst>
      <p:ext uri="{BB962C8B-B14F-4D97-AF65-F5344CB8AC3E}">
        <p14:creationId xmlns:p14="http://schemas.microsoft.com/office/powerpoint/2010/main" val="40438723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105</a:t>
            </a:fld>
            <a:endParaRPr lang="en-US" altLang="en-US" dirty="0"/>
          </a:p>
        </p:txBody>
      </p:sp>
    </p:spTree>
    <p:extLst>
      <p:ext uri="{BB962C8B-B14F-4D97-AF65-F5344CB8AC3E}">
        <p14:creationId xmlns:p14="http://schemas.microsoft.com/office/powerpoint/2010/main" val="2806231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108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57063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874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4516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13"/>
          </p:nvPr>
        </p:nvSpPr>
        <p:spPr>
          <a:xfrm>
            <a:off x="457200" y="5926123"/>
            <a:ext cx="82296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91792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69" r:id="rId6"/>
    <p:sldLayoutId id="2147483659" r:id="rId7"/>
    <p:sldLayoutId id="2147483658" r:id="rId8"/>
    <p:sldLayoutId id="2147483660" r:id="rId9"/>
    <p:sldLayoutId id="2147483651" r:id="rId10"/>
    <p:sldLayoutId id="2147483654" r:id="rId11"/>
    <p:sldLayoutId id="2147483655" r:id="rId12"/>
    <p:sldLayoutId id="2147483664" r:id="rId13"/>
    <p:sldLayoutId id="2147483670" r:id="rId14"/>
    <p:sldLayoutId id="2147483672" r:id="rId15"/>
    <p:sldLayoutId id="2147483673" r:id="rId16"/>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layer.pearsoncmg.com/assets/secs_wtm_ch_17_christian_v2"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17</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8935"/>
            <a:ext cx="2460339" cy="338554"/>
          </a:xfrm>
        </p:spPr>
        <p:txBody>
          <a:bodyPr wrap="square">
            <a:spAutoFit/>
          </a:bodyPr>
          <a:lstStyle/>
          <a:p>
            <a:r>
              <a:rPr lang="en-US" sz="2200" dirty="0"/>
              <a:t>Blood</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80091"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3833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17.2 Composition of Blood </a:t>
            </a:r>
            <a:r>
              <a:rPr lang="en-US" alt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581" y="1643126"/>
            <a:ext cx="8229600" cy="2831544"/>
          </a:xfrm>
        </p:spPr>
        <p:txBody>
          <a:bodyPr>
            <a:spAutoFit/>
          </a:bodyPr>
          <a:lstStyle/>
          <a:p>
            <a:r>
              <a:rPr lang="en-US" dirty="0">
                <a:latin typeface="Arial"/>
              </a:rPr>
              <a:t>Spun tube of blood yields three layers:</a:t>
            </a:r>
          </a:p>
          <a:p>
            <a:pPr lvl="1"/>
            <a:r>
              <a:rPr lang="en-US" dirty="0">
                <a:latin typeface="Arial"/>
              </a:rPr>
              <a:t>Erythrocytes on bottom (~45% of whole blood)</a:t>
            </a:r>
          </a:p>
          <a:p>
            <a:pPr lvl="2"/>
            <a:r>
              <a:rPr lang="en-US" b="1" dirty="0">
                <a:latin typeface="Arial"/>
              </a:rPr>
              <a:t>Hematocrit</a:t>
            </a:r>
            <a:r>
              <a:rPr lang="en-US" dirty="0">
                <a:latin typeface="Arial"/>
              </a:rPr>
              <a:t>: percent of blood volume that is RBCs </a:t>
            </a:r>
          </a:p>
          <a:p>
            <a:pPr lvl="3"/>
            <a:r>
              <a:rPr lang="en-US" dirty="0">
                <a:latin typeface="Arial"/>
              </a:rPr>
              <a:t>Normal values: </a:t>
            </a:r>
          </a:p>
          <a:p>
            <a:pPr lvl="4"/>
            <a:r>
              <a:rPr lang="en-US" dirty="0">
                <a:latin typeface="Arial"/>
              </a:rPr>
              <a:t>Males: 47% ± 5%</a:t>
            </a:r>
          </a:p>
          <a:p>
            <a:pPr lvl="4"/>
            <a:r>
              <a:rPr lang="en-US" dirty="0">
                <a:latin typeface="Arial"/>
              </a:rPr>
              <a:t>Females: 42% ± 5%</a:t>
            </a:r>
          </a:p>
          <a:p>
            <a:pPr lvl="1"/>
            <a:r>
              <a:rPr lang="en-US" dirty="0">
                <a:latin typeface="Arial"/>
              </a:rPr>
              <a:t>WBCs and platelets in </a:t>
            </a:r>
            <a:r>
              <a:rPr lang="en-US" b="1" dirty="0">
                <a:latin typeface="Arial"/>
              </a:rPr>
              <a:t>Buffy coat </a:t>
            </a:r>
            <a:r>
              <a:rPr lang="en-US" dirty="0">
                <a:latin typeface="Arial"/>
              </a:rPr>
              <a:t>(&lt; 1%)</a:t>
            </a:r>
          </a:p>
          <a:p>
            <a:pPr lvl="2"/>
            <a:r>
              <a:rPr lang="en-US" dirty="0">
                <a:latin typeface="Arial"/>
              </a:rPr>
              <a:t>Thin, whitish layer between RBCs and plasma layers</a:t>
            </a:r>
          </a:p>
          <a:p>
            <a:pPr lvl="1"/>
            <a:r>
              <a:rPr lang="en-US" dirty="0">
                <a:latin typeface="Arial"/>
              </a:rPr>
              <a:t>Plasma on top (~55%)</a:t>
            </a:r>
          </a:p>
        </p:txBody>
      </p:sp>
    </p:spTree>
    <p:extLst>
      <p:ext uri="{BB962C8B-B14F-4D97-AF65-F5344CB8AC3E}">
        <p14:creationId xmlns:p14="http://schemas.microsoft.com/office/powerpoint/2010/main" val="40574362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85332"/>
            <a:ext cx="8229600" cy="1107996"/>
          </a:xfrm>
        </p:spPr>
        <p:txBody>
          <a:bodyPr>
            <a:spAutoFit/>
          </a:bodyPr>
          <a:lstStyle/>
          <a:p>
            <a:r>
              <a:rPr lang="en-US" sz="3600" dirty="0">
                <a:latin typeface="Times New Roman"/>
              </a:rPr>
              <a:t>Table 17.2 Summary of Formed Elements of the Blood </a:t>
            </a:r>
            <a:r>
              <a:rPr lang="en-US" altLang="en-US" sz="2800" dirty="0">
                <a:latin typeface="Times New Roman"/>
              </a:rPr>
              <a:t>(2 of 2)</a:t>
            </a:r>
            <a:endParaRPr lang="en-US" sz="2800" dirty="0">
              <a:latin typeface="Times New Roman"/>
            </a:endParaRPr>
          </a:p>
        </p:txBody>
      </p:sp>
      <p:pic>
        <p:nvPicPr>
          <p:cNvPr id="36866" name="Picture 2" descr="Table 17.2 showing a Summary of Formed Elements of the Blood. The categories include CELL TYPE, ILLUSTRATION, DESCRIPTION (Appearance when stained with Wright’s stain), CELLS per microliter OF BLOOD, DURATION OF DEVELOPMENT (D) AND LIFE SPAN (LS), and FUNCTION.&#10;&#10;Erythrocytes (red blood cells, RBCs). Drawing shows a round red blood cell with thick outside edges and a thin middle. Description: Biconcave, anucleate disc; salmon-colored; diameter 7 to 8 micrometers. Cells per microliter of blood: 4 to 6 million. Duration of development D and life span LS: D: about 15 days LS: 100 to 120 days. Function: Transport oxygen and carbon dioxide.&#10;&#10;Leukocytes (white blood cells, WBCs). Description: Spherical, nucleated cells. Cells per microliter: 4800 to 10,800.&#10;&#10;Granulocytes is a header for the next three cell types, which are neutrophil, eosinophil, and basophil.&#10; Neutrophil. Drawing shows a rounded, amorphous neutrophil with several nucleus lobes visible and many small granules. Description: Multilobed nucleus; inconspicuous cytoplasmic granules; diameter 10 to 12 micrometers. Cells per microliter of blood: 3000 to 7000. Duration:  D: about 14 days LS: 6 hours to a few days. Function:  Phagocytize bacteria.&#10;&#10;• Eosinophil. Drawing shows a rounded, amorphous eosinophil cell, with a large, two-lobed nucleus and many small granules present. Description: Bilobed nucleus; red cytoplasmic granules; diameter 10 to 14 micrometers. Cells per microliter: 100 to 400. Duration D: about 14 days LS: about 5 days. Function: Kill parasitic worms; complex role in allergy and asthma.&#10;&#10;• Basophil. Drawing shows an amorphous basophil cell, with a two-lobed nucleus and many large granules present. Description: Bilobed nucleus; large purplish-black cytoplasmic granules; diameter 10 to 14 micrometers. Cells per microliter: 20–50. Duration: D: 1 to 7 days LS: a few hours to a few days. Function: Release histamine and other mediators of inflammation; contain heparin, an anticoagulant&#10;&#10;Agranulocytes is the header for the next two cell types, which are lymphocyte and monocyte.&#10;&#10; Lymphocyte. Drawing shows a rounded, amorphous lymphocyte, which is almost filled by the nucleus. Description: Spherical or indented nucleus; pale blue cytoplasm; diameter 5 to 17 micrometers. Cells per microliter of blood: 1500 to 3000. . Duration of development D and life span LS:  D: days to weeks LS: hours to years. Function: Mount immune response by direct cell attack or via antibodies.&#10;&#10;• Monocyte. Drawing shows a rounded, amorphous lymphocyte, which contains a large, U-shaped nucleus. Description: U- or kidney-shaped nucleus; gray-blue cytoplasm; diameter 14 to 24 micrometers. Cells per microliter: 100,000 to 700. Duration: D: 2 to 3 days LS: months. Function: Phagocytosis; develop into macrophages in the tissues&#10;&#10;Platelets. Drawing shows many small fragments, each containing small granules. Description: Discoid cytoplasmic fragments containing granules; stain deep purple; diameter 2 to 4 micrometers. Cells per microliter: 150,000 to 400,000; Duration: D: 4 to 5 days LS: 5 to10 days. Function: Seal small tears in blood vessels; instrumental in blood clott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652" y="1353408"/>
            <a:ext cx="4938697" cy="45139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Table 17.2 </a:t>
            </a:r>
            <a:r>
              <a:rPr lang="en-US" dirty="0"/>
              <a:t>Summary of Formed Elements of the Blood.</a:t>
            </a:r>
          </a:p>
        </p:txBody>
      </p:sp>
    </p:spTree>
    <p:extLst>
      <p:ext uri="{BB962C8B-B14F-4D97-AF65-F5344CB8AC3E}">
        <p14:creationId xmlns:p14="http://schemas.microsoft.com/office/powerpoint/2010/main" val="41148174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17.6 Hemostasis</a:t>
            </a:r>
            <a:endParaRPr lang="en-IN" dirty="0">
              <a:latin typeface="Times New Roman"/>
            </a:endParaRPr>
          </a:p>
        </p:txBody>
      </p:sp>
      <p:sp>
        <p:nvSpPr>
          <p:cNvPr id="3" name="Content Placeholder 2"/>
          <p:cNvSpPr>
            <a:spLocks noGrp="1"/>
          </p:cNvSpPr>
          <p:nvPr>
            <p:ph idx="1"/>
          </p:nvPr>
        </p:nvSpPr>
        <p:spPr>
          <a:xfrm>
            <a:off x="457200" y="1600200"/>
            <a:ext cx="8229600" cy="2092881"/>
          </a:xfrm>
        </p:spPr>
        <p:txBody>
          <a:bodyPr vert="horz" lIns="0" tIns="0" rIns="0" bIns="0" rtlCol="0">
            <a:spAutoFit/>
          </a:bodyPr>
          <a:lstStyle/>
          <a:p>
            <a:r>
              <a:rPr lang="en-US" b="1" dirty="0"/>
              <a:t>Hemostasis: </a:t>
            </a:r>
            <a:r>
              <a:rPr lang="en-US" dirty="0"/>
              <a:t>fast series of reactions for stoppage of bleeding</a:t>
            </a:r>
          </a:p>
          <a:p>
            <a:r>
              <a:rPr lang="en-US" dirty="0"/>
              <a:t>Requires </a:t>
            </a:r>
            <a:r>
              <a:rPr lang="en-US" b="1" dirty="0"/>
              <a:t>clotting factors </a:t>
            </a:r>
            <a:r>
              <a:rPr lang="en-US" dirty="0"/>
              <a:t>and substances released by platelets and injured tissues</a:t>
            </a:r>
          </a:p>
          <a:p>
            <a:r>
              <a:rPr lang="en-US" dirty="0"/>
              <a:t>Three steps involved</a:t>
            </a:r>
          </a:p>
          <a:p>
            <a:pPr lvl="1"/>
            <a:r>
              <a:rPr lang="en-US" b="1" dirty="0"/>
              <a:t>Step 1: Vascular spasm </a:t>
            </a:r>
          </a:p>
          <a:p>
            <a:pPr lvl="1"/>
            <a:r>
              <a:rPr lang="en-US" b="1" dirty="0"/>
              <a:t>Step 2: Platelet plug formation</a:t>
            </a:r>
          </a:p>
          <a:p>
            <a:pPr lvl="1"/>
            <a:r>
              <a:rPr lang="en-US" b="1" dirty="0"/>
              <a:t>Step 3: Coagulation (blood clotting)</a:t>
            </a:r>
          </a:p>
        </p:txBody>
      </p:sp>
    </p:spTree>
    <p:extLst>
      <p:ext uri="{BB962C8B-B14F-4D97-AF65-F5344CB8AC3E}">
        <p14:creationId xmlns:p14="http://schemas.microsoft.com/office/powerpoint/2010/main" val="24402047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1: Vascular Spasm</a:t>
            </a:r>
            <a:endParaRPr lang="en-IN" dirty="0">
              <a:latin typeface="Times New Roman"/>
            </a:endParaRPr>
          </a:p>
        </p:txBody>
      </p:sp>
      <p:sp>
        <p:nvSpPr>
          <p:cNvPr id="3" name="Content Placeholder 2"/>
          <p:cNvSpPr>
            <a:spLocks noGrp="1"/>
          </p:cNvSpPr>
          <p:nvPr>
            <p:ph idx="1"/>
          </p:nvPr>
        </p:nvSpPr>
        <p:spPr>
          <a:xfrm>
            <a:off x="457200" y="1600200"/>
            <a:ext cx="8229600" cy="2531462"/>
          </a:xfrm>
        </p:spPr>
        <p:txBody>
          <a:bodyPr vert="horz" lIns="0" tIns="0" rIns="0" bIns="0" rtlCol="0">
            <a:spAutoFit/>
          </a:bodyPr>
          <a:lstStyle/>
          <a:p>
            <a:r>
              <a:rPr lang="en-US" dirty="0"/>
              <a:t>Vessel responds to injury with vasoconstriction</a:t>
            </a:r>
          </a:p>
          <a:p>
            <a:r>
              <a:rPr lang="en-US" b="1" dirty="0"/>
              <a:t>Vascular spams </a:t>
            </a:r>
            <a:r>
              <a:rPr lang="en-US" dirty="0"/>
              <a:t>are triggered by:</a:t>
            </a:r>
          </a:p>
          <a:p>
            <a:pPr lvl="1"/>
            <a:r>
              <a:rPr lang="en-US" dirty="0"/>
              <a:t>Direct injury to vascular smooth muscle</a:t>
            </a:r>
          </a:p>
          <a:p>
            <a:pPr lvl="1"/>
            <a:r>
              <a:rPr lang="en-US" dirty="0"/>
              <a:t>Chemicals released by endothelial cells and platelets </a:t>
            </a:r>
          </a:p>
          <a:p>
            <a:pPr lvl="1"/>
            <a:r>
              <a:rPr lang="en-US" dirty="0"/>
              <a:t>Pain reflexes</a:t>
            </a:r>
          </a:p>
          <a:p>
            <a:r>
              <a:rPr lang="en-US" dirty="0"/>
              <a:t>Most effective in smaller blood vessels</a:t>
            </a:r>
          </a:p>
          <a:p>
            <a:r>
              <a:rPr lang="en-US" dirty="0"/>
              <a:t>Can significantly reduce blood flow until other mechanisms can kick in</a:t>
            </a:r>
          </a:p>
        </p:txBody>
      </p:sp>
    </p:spTree>
    <p:extLst>
      <p:ext uri="{BB962C8B-B14F-4D97-AF65-F5344CB8AC3E}">
        <p14:creationId xmlns:p14="http://schemas.microsoft.com/office/powerpoint/2010/main" val="36470914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2: Platelet Plug Formation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229600" cy="1577355"/>
          </a:xfrm>
        </p:spPr>
        <p:txBody>
          <a:bodyPr vert="horz" lIns="0" tIns="0" rIns="0" bIns="0" rtlCol="0">
            <a:spAutoFit/>
          </a:bodyPr>
          <a:lstStyle/>
          <a:p>
            <a:r>
              <a:rPr lang="en-US" dirty="0"/>
              <a:t>Platelets stick to collagen fibers that are exposed when vessel is damaged</a:t>
            </a:r>
          </a:p>
          <a:p>
            <a:pPr lvl="1"/>
            <a:r>
              <a:rPr lang="en-US" dirty="0"/>
              <a:t>Platelets do not stick to intact vessel walls because collagen is not exposed</a:t>
            </a:r>
          </a:p>
          <a:p>
            <a:pPr lvl="1"/>
            <a:r>
              <a:rPr lang="en-US" dirty="0"/>
              <a:t>Also </a:t>
            </a:r>
            <a:r>
              <a:rPr lang="en-US" b="1" dirty="0"/>
              <a:t>prostacyclins</a:t>
            </a:r>
            <a:r>
              <a:rPr lang="en-US" dirty="0"/>
              <a:t> and nitric oxide secreted by endothelial cells act to prevent platelet sticking</a:t>
            </a:r>
          </a:p>
          <a:p>
            <a:r>
              <a:rPr lang="en-US" dirty="0"/>
              <a:t>von Willebrand factor helps to stabilize platelet-collagen adhesion</a:t>
            </a:r>
          </a:p>
        </p:txBody>
      </p:sp>
    </p:spTree>
    <p:extLst>
      <p:ext uri="{BB962C8B-B14F-4D97-AF65-F5344CB8AC3E}">
        <p14:creationId xmlns:p14="http://schemas.microsoft.com/office/powerpoint/2010/main" val="30982255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2: Platelet Plug Formation</a:t>
            </a:r>
            <a:r>
              <a:rPr lang="en-US" altLang="en-US" b="0" dirty="0">
                <a:latin typeface="Times New Roman"/>
              </a:rPr>
              <a:t>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p:txBody>
          <a:bodyPr vert="horz" lIns="0" tIns="0" rIns="0" bIns="0" rtlCol="0">
            <a:noAutofit/>
          </a:bodyPr>
          <a:lstStyle/>
          <a:p>
            <a:r>
              <a:rPr lang="en-US" dirty="0"/>
              <a:t>When activated, platelets swell, become spiked and sticky, and release chemical messengers:</a:t>
            </a:r>
          </a:p>
          <a:p>
            <a:pPr lvl="1"/>
            <a:r>
              <a:rPr lang="en-US" b="1" dirty="0"/>
              <a:t>ADP</a:t>
            </a:r>
            <a:r>
              <a:rPr lang="en-US" dirty="0"/>
              <a:t> causes more platelets to stick and release their contents </a:t>
            </a:r>
          </a:p>
          <a:p>
            <a:pPr lvl="1"/>
            <a:r>
              <a:rPr lang="en-US" b="1" dirty="0"/>
              <a:t>Serotonin</a:t>
            </a:r>
            <a:r>
              <a:rPr lang="en-US" dirty="0"/>
              <a:t> and </a:t>
            </a:r>
            <a:r>
              <a:rPr lang="en-US" b="1" dirty="0"/>
              <a:t>thromboxane A</a:t>
            </a:r>
            <a:r>
              <a:rPr lang="en-US" b="1" baseline="-25000" dirty="0"/>
              <a:t>2</a:t>
            </a:r>
            <a:r>
              <a:rPr lang="en-US" b="1" dirty="0"/>
              <a:t> </a:t>
            </a:r>
            <a:r>
              <a:rPr lang="en-US" dirty="0"/>
              <a:t>enhance vascular spasm and platelet aggregation</a:t>
            </a:r>
          </a:p>
          <a:p>
            <a:r>
              <a:rPr lang="en-US" dirty="0"/>
              <a:t>Positive feedback cycle: as more platelets stick, they release more chemicals, which cause more platelets to stick and release more chemicals</a:t>
            </a:r>
          </a:p>
          <a:p>
            <a:r>
              <a:rPr lang="en-US" dirty="0"/>
              <a:t>Platelet plugs are fine for small vessel tears, but larger breaks in vessels need additional step</a:t>
            </a:r>
          </a:p>
        </p:txBody>
      </p:sp>
    </p:spTree>
    <p:extLst>
      <p:ext uri="{BB962C8B-B14F-4D97-AF65-F5344CB8AC3E}">
        <p14:creationId xmlns:p14="http://schemas.microsoft.com/office/powerpoint/2010/main" val="30982255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3: Coagulation </a:t>
            </a:r>
            <a:r>
              <a:rPr lang="en-US" altLang="en-US" sz="2800" dirty="0">
                <a:latin typeface="Times New Roman"/>
              </a:rPr>
              <a:t>(1 of 5)</a:t>
            </a:r>
            <a:endParaRPr lang="en-IN" sz="2800" dirty="0">
              <a:latin typeface="Times New Roman"/>
            </a:endParaRPr>
          </a:p>
        </p:txBody>
      </p:sp>
      <p:sp>
        <p:nvSpPr>
          <p:cNvPr id="3" name="Content Placeholder 2"/>
          <p:cNvSpPr>
            <a:spLocks noGrp="1"/>
          </p:cNvSpPr>
          <p:nvPr>
            <p:ph idx="1"/>
          </p:nvPr>
        </p:nvSpPr>
        <p:spPr/>
        <p:txBody>
          <a:bodyPr vert="horz" lIns="0" tIns="0" rIns="0" bIns="0" rtlCol="0">
            <a:noAutofit/>
          </a:bodyPr>
          <a:lstStyle/>
          <a:p>
            <a:r>
              <a:rPr lang="en-US" b="1" dirty="0"/>
              <a:t>Coagulation</a:t>
            </a:r>
            <a:r>
              <a:rPr lang="en-US" dirty="0"/>
              <a:t> (</a:t>
            </a:r>
            <a:r>
              <a:rPr lang="en-US" b="1" dirty="0"/>
              <a:t>blood clotting</a:t>
            </a:r>
            <a:r>
              <a:rPr lang="en-US" dirty="0"/>
              <a:t>) reinforces platelet plug with fibrin threads</a:t>
            </a:r>
          </a:p>
          <a:p>
            <a:pPr lvl="1"/>
            <a:r>
              <a:rPr lang="en-US" dirty="0"/>
              <a:t>Blood clots are effective in sealing larger vessel breaks</a:t>
            </a:r>
          </a:p>
          <a:p>
            <a:r>
              <a:rPr lang="en-US" dirty="0"/>
              <a:t>Blood is transformed from liquid to gel</a:t>
            </a:r>
          </a:p>
          <a:p>
            <a:r>
              <a:rPr lang="en-US" dirty="0"/>
              <a:t>Series of reactions use </a:t>
            </a:r>
            <a:r>
              <a:rPr lang="en-US" b="1" dirty="0"/>
              <a:t>clotting factors </a:t>
            </a:r>
            <a:r>
              <a:rPr lang="en-US" dirty="0"/>
              <a:t>(</a:t>
            </a:r>
            <a:r>
              <a:rPr lang="en-US" b="1" dirty="0"/>
              <a:t>procoagulants</a:t>
            </a:r>
            <a:r>
              <a:rPr lang="en-US" dirty="0"/>
              <a:t>), mostly plasma proteins</a:t>
            </a:r>
          </a:p>
          <a:p>
            <a:pPr lvl="1"/>
            <a:r>
              <a:rPr lang="en-US" dirty="0"/>
              <a:t>Numbered I to XIII in order of discovery</a:t>
            </a:r>
          </a:p>
          <a:p>
            <a:pPr lvl="1"/>
            <a:r>
              <a:rPr lang="en-US" dirty="0"/>
              <a:t>Vitamin K needed to synthesize four factors</a:t>
            </a:r>
          </a:p>
          <a:p>
            <a:r>
              <a:rPr lang="en-US" dirty="0"/>
              <a:t>Coagulation occurs in three </a:t>
            </a:r>
            <a:r>
              <a:rPr lang="en-US" b="1" dirty="0"/>
              <a:t>phases</a:t>
            </a:r>
          </a:p>
        </p:txBody>
      </p:sp>
    </p:spTree>
    <p:extLst>
      <p:ext uri="{BB962C8B-B14F-4D97-AF65-F5344CB8AC3E}">
        <p14:creationId xmlns:p14="http://schemas.microsoft.com/office/powerpoint/2010/main" val="30982255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Events of Hemostasis </a:t>
            </a:r>
            <a:r>
              <a:rPr lang="en-US" altLang="en-US" sz="2800" dirty="0">
                <a:latin typeface="Times New Roman"/>
              </a:rPr>
              <a:t>(1 of 4)</a:t>
            </a:r>
            <a:endParaRPr lang="en-US" sz="2800" dirty="0">
              <a:latin typeface="Times New Roman"/>
            </a:endParaRPr>
          </a:p>
        </p:txBody>
      </p:sp>
      <p:pic>
        <p:nvPicPr>
          <p:cNvPr id="2050" name="Picture 2" descr="This figure is an illustration of the 3 steps involved in blood clotting (hemostasis).&#10;&#10; - Step (1) Vascular spasm:  Injury to blood vessel immediately results in vascular spasms where smooth muscle contracts causing vasoconstriction to slow down flow of blood.&#10; - Step (2) Platelet plug formation:  Injury to endothelium lining the vessel exposes underlying collagen fibers;  platelets adhere to collagen.  Platelets then release chemicals that make nearby platelets sticky and platelet plug forms.&#10; - Step (3) Coagulation:  Fibrin proteins form a mesh that traps red blood cells and platelets forming the cl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228" y="1315913"/>
            <a:ext cx="2623544" cy="45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17.13 </a:t>
            </a:r>
            <a:r>
              <a:rPr lang="en-US" dirty="0"/>
              <a:t>Events of hemostasis.</a:t>
            </a:r>
          </a:p>
        </p:txBody>
      </p:sp>
    </p:spTree>
    <p:extLst>
      <p:ext uri="{BB962C8B-B14F-4D97-AF65-F5344CB8AC3E}">
        <p14:creationId xmlns:p14="http://schemas.microsoft.com/office/powerpoint/2010/main" val="31203800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Events of Hemostasis </a:t>
            </a:r>
            <a:r>
              <a:rPr lang="en-US" altLang="en-US" sz="2800" dirty="0">
                <a:latin typeface="Times New Roman"/>
              </a:rPr>
              <a:t>(2 of 4)</a:t>
            </a:r>
            <a:endParaRPr lang="en-US" sz="2800" dirty="0">
              <a:latin typeface="Times New Roman"/>
            </a:endParaRPr>
          </a:p>
        </p:txBody>
      </p:sp>
      <p:pic>
        <p:nvPicPr>
          <p:cNvPr id="3074" name="Picture 2" descr="This figure is an illustration of the 3 steps involved in blood clotting (hemostasis).&#10;&#10; - Step (1) Vascular spasm:  Injury to blood vessel immediately results in vascular spasms where smooth muscle contracts causing vasoconstriction to slow down flow of bloo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6" y="1326571"/>
            <a:ext cx="2612566" cy="454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17.13 </a:t>
            </a:r>
            <a:r>
              <a:rPr lang="en-US" dirty="0"/>
              <a:t>Events of hemostasis.</a:t>
            </a:r>
          </a:p>
        </p:txBody>
      </p:sp>
    </p:spTree>
    <p:extLst>
      <p:ext uri="{BB962C8B-B14F-4D97-AF65-F5344CB8AC3E}">
        <p14:creationId xmlns:p14="http://schemas.microsoft.com/office/powerpoint/2010/main" val="38873000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Events of Hemostasis </a:t>
            </a:r>
            <a:r>
              <a:rPr lang="en-US" altLang="en-US" sz="2800" dirty="0">
                <a:latin typeface="Times New Roman"/>
              </a:rPr>
              <a:t>(3 of 4)</a:t>
            </a:r>
            <a:endParaRPr lang="en-US" sz="2800" dirty="0">
              <a:latin typeface="Times New Roman"/>
            </a:endParaRPr>
          </a:p>
        </p:txBody>
      </p:sp>
      <p:pic>
        <p:nvPicPr>
          <p:cNvPr id="4098" name="Picture 2" descr="This figure is an illustration of the 3 steps involved in blood clotting (hemostasis).&#10;&#10; - Step (1) Vascular spasm:  Injury to blood vessel immediately results in vascular spasms where smooth muscle contracts causing vasoconstriction to slow down flow of blood.&#10; - Step (2) Platelet plug formation:  Injury to endothelium lining the vessel exposes underlying collagen fibers;  platelets adhere to collagen.  Platelets then release chemicals that make nearby platelets sticky and platelet plug form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227" y="1323693"/>
            <a:ext cx="2623544" cy="45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17.13 </a:t>
            </a:r>
            <a:r>
              <a:rPr lang="en-US" dirty="0"/>
              <a:t>Events of hemostasis.</a:t>
            </a:r>
          </a:p>
        </p:txBody>
      </p:sp>
    </p:spTree>
    <p:extLst>
      <p:ext uri="{BB962C8B-B14F-4D97-AF65-F5344CB8AC3E}">
        <p14:creationId xmlns:p14="http://schemas.microsoft.com/office/powerpoint/2010/main" val="38873000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Events of Hemostasis </a:t>
            </a:r>
            <a:r>
              <a:rPr lang="en-US" altLang="en-US" sz="2800" dirty="0">
                <a:latin typeface="Times New Roman"/>
              </a:rPr>
              <a:t>(4 of 4)</a:t>
            </a:r>
            <a:endParaRPr lang="en-US" sz="2800" dirty="0">
              <a:latin typeface="Times New Roman"/>
            </a:endParaRPr>
          </a:p>
        </p:txBody>
      </p:sp>
      <p:pic>
        <p:nvPicPr>
          <p:cNvPr id="6" name="Picture 2" descr="This figure is an illustration of the 3 steps involved in blood clotting (hemostasis).&#10;&#10; - Step (1) Vascular spasm:  Injury to blood vessel immediately results in vascular spasms where smooth muscle contracts causing vasoconstriction to slow down flow of blood.&#10; - Step (2) Platelet plug formation:  Injury to endothelium lining the vessel exposes underlying collagen fibers;  platelets adhere to collagen.  Platelets then release chemicals that make nearby platelets sticky and platelet plug forms.&#10; - Step (3) Coagulation:  Fibrin proteins form a mesh that traps red blood cells and platelets forming the cl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228" y="1315913"/>
            <a:ext cx="2623544" cy="455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17.13 </a:t>
            </a:r>
            <a:r>
              <a:rPr lang="en-US" dirty="0"/>
              <a:t>Events of hemostasis.</a:t>
            </a:r>
          </a:p>
        </p:txBody>
      </p:sp>
    </p:spTree>
    <p:extLst>
      <p:ext uri="{BB962C8B-B14F-4D97-AF65-F5344CB8AC3E}">
        <p14:creationId xmlns:p14="http://schemas.microsoft.com/office/powerpoint/2010/main" val="388730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The Major Components of Whole Blood</a:t>
            </a:r>
            <a:endParaRPr lang="en-IN" dirty="0">
              <a:latin typeface="Times New Roman"/>
            </a:endParaRPr>
          </a:p>
        </p:txBody>
      </p:sp>
      <p:pic>
        <p:nvPicPr>
          <p:cNvPr id="1026" name="Picture 2" descr="This figure shows the process of centrifuging a blood sample in two steps to separate the various components of whole blood.&#10; - Step 1: Withdraw blood and place it in a test tube.&#10; - Step 2: Centrifuge the blood sample to produce 3 layers:&#10;  - Top layer:  yellowish-amber clear layer of plasma, the least dense component, accounts for 55% of whole blood.&#10;  - Middle layer:  very thin whitish layer called the buffy coat that consists of leukocytes and platelets, and makes up less than 1% of whole blood.&#10;  - Bottom layer: erythrocytes, which account for 45% of whole blood (the hematocrit) and is the most dense component of whole blood. Together, the buffy coat and the erythrocytes constitute the formed elements of whole bloo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11" y="2030557"/>
            <a:ext cx="7264978" cy="2511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 </a:t>
            </a:r>
            <a:r>
              <a:rPr lang="en-US" dirty="0"/>
              <a:t>The major components of whole blood.</a:t>
            </a:r>
          </a:p>
        </p:txBody>
      </p:sp>
    </p:spTree>
    <p:extLst>
      <p:ext uri="{BB962C8B-B14F-4D97-AF65-F5344CB8AC3E}">
        <p14:creationId xmlns:p14="http://schemas.microsoft.com/office/powerpoint/2010/main" val="339073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3: Coagulation </a:t>
            </a:r>
            <a:r>
              <a:rPr lang="en-US" altLang="en-US" sz="2800" dirty="0">
                <a:latin typeface="Times New Roman"/>
              </a:rPr>
              <a:t>(2 of 5)</a:t>
            </a:r>
            <a:endParaRPr lang="en-IN" sz="2800" dirty="0">
              <a:latin typeface="Times New Roman"/>
            </a:endParaRPr>
          </a:p>
        </p:txBody>
      </p:sp>
      <p:sp>
        <p:nvSpPr>
          <p:cNvPr id="3" name="Content Placeholder 2"/>
          <p:cNvSpPr>
            <a:spLocks noGrp="1"/>
          </p:cNvSpPr>
          <p:nvPr>
            <p:ph idx="1"/>
          </p:nvPr>
        </p:nvSpPr>
        <p:spPr>
          <a:xfrm>
            <a:off x="457200" y="1600200"/>
            <a:ext cx="8229600" cy="2108269"/>
          </a:xfrm>
        </p:spPr>
        <p:txBody>
          <a:bodyPr vert="horz" lIns="0" tIns="0" rIns="0" bIns="0" rtlCol="0">
            <a:spAutoFit/>
          </a:bodyPr>
          <a:lstStyle/>
          <a:p>
            <a:r>
              <a:rPr lang="en-US" b="1" dirty="0"/>
              <a:t>Phase 1: Two pathways to prothrombin activator </a:t>
            </a:r>
          </a:p>
          <a:p>
            <a:pPr lvl="1"/>
            <a:r>
              <a:rPr lang="en-US" dirty="0"/>
              <a:t>Initiated by either </a:t>
            </a:r>
            <a:r>
              <a:rPr lang="en-US" b="1" dirty="0"/>
              <a:t>intrinsic</a:t>
            </a:r>
            <a:r>
              <a:rPr lang="en-US" dirty="0"/>
              <a:t> or </a:t>
            </a:r>
            <a:r>
              <a:rPr lang="en-US" b="1" dirty="0"/>
              <a:t>extrinsic pathway </a:t>
            </a:r>
            <a:r>
              <a:rPr lang="en-US" dirty="0"/>
              <a:t>(usually both)</a:t>
            </a:r>
          </a:p>
          <a:p>
            <a:pPr lvl="2"/>
            <a:r>
              <a:rPr lang="en-US" dirty="0"/>
              <a:t>Triggered by tissue-damaging events</a:t>
            </a:r>
          </a:p>
          <a:p>
            <a:pPr lvl="2"/>
            <a:r>
              <a:rPr lang="en-US" dirty="0"/>
              <a:t>Involves a series of procoagulants</a:t>
            </a:r>
          </a:p>
          <a:p>
            <a:pPr lvl="2"/>
            <a:r>
              <a:rPr lang="en-US" dirty="0"/>
              <a:t>Each pathway cascades toward and ends with the activation of factor X</a:t>
            </a:r>
          </a:p>
          <a:p>
            <a:pPr lvl="1"/>
            <a:r>
              <a:rPr lang="en-US" dirty="0"/>
              <a:t>Factor X then complexes with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a:t>
            </a:r>
            <a:r>
              <a:rPr lang="en-US" dirty="0">
                <a:latin typeface="Times New Roman" panose="02020603050405020304" pitchFamily="18" charset="0"/>
                <a:cs typeface="Times New Roman" panose="02020603050405020304" pitchFamily="18" charset="0"/>
              </a:rPr>
              <a:t>PF</a:t>
            </a:r>
            <a:r>
              <a:rPr lang="en-US" baseline="-25000" dirty="0">
                <a:latin typeface="Times New Roman" panose="02020603050405020304" pitchFamily="18" charset="0"/>
                <a:cs typeface="Times New Roman" panose="02020603050405020304" pitchFamily="18" charset="0"/>
              </a:rPr>
              <a:t>3</a:t>
            </a:r>
            <a:r>
              <a:rPr lang="en-US" dirty="0"/>
              <a:t> (platelet factor 3), and factor V to form </a:t>
            </a:r>
            <a:r>
              <a:rPr lang="en-US" b="1" dirty="0"/>
              <a:t>prothrombin activator</a:t>
            </a:r>
          </a:p>
        </p:txBody>
      </p:sp>
    </p:spTree>
    <p:extLst>
      <p:ext uri="{BB962C8B-B14F-4D97-AF65-F5344CB8AC3E}">
        <p14:creationId xmlns:p14="http://schemas.microsoft.com/office/powerpoint/2010/main" val="12808115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3: Coagulation </a:t>
            </a:r>
            <a:r>
              <a:rPr lang="en-US" altLang="en-US" sz="2800" dirty="0">
                <a:latin typeface="Times New Roman"/>
              </a:rPr>
              <a:t>(3 of 5)</a:t>
            </a:r>
            <a:endParaRPr lang="en-IN" sz="2800" dirty="0">
              <a:latin typeface="Times New Roman"/>
            </a:endParaRPr>
          </a:p>
        </p:txBody>
      </p:sp>
      <p:sp>
        <p:nvSpPr>
          <p:cNvPr id="3" name="Content Placeholder 2"/>
          <p:cNvSpPr>
            <a:spLocks noGrp="1"/>
          </p:cNvSpPr>
          <p:nvPr>
            <p:ph idx="1"/>
          </p:nvPr>
        </p:nvSpPr>
        <p:spPr>
          <a:xfrm>
            <a:off x="457200" y="1600200"/>
            <a:ext cx="8229600" cy="2431435"/>
          </a:xfrm>
        </p:spPr>
        <p:txBody>
          <a:bodyPr vert="horz" lIns="0" tIns="0" rIns="0" bIns="0" rtlCol="0">
            <a:spAutoFit/>
          </a:bodyPr>
          <a:lstStyle/>
          <a:p>
            <a:pPr lvl="1"/>
            <a:r>
              <a:rPr lang="en-US" b="1" dirty="0"/>
              <a:t>Intrinsic pathway</a:t>
            </a:r>
          </a:p>
          <a:p>
            <a:pPr lvl="2"/>
            <a:r>
              <a:rPr lang="en-US" dirty="0"/>
              <a:t>Called </a:t>
            </a:r>
            <a:r>
              <a:rPr lang="ja-JP" altLang="en-US" dirty="0"/>
              <a:t>“</a:t>
            </a:r>
            <a:r>
              <a:rPr lang="en-US" altLang="ja-JP" dirty="0"/>
              <a:t>intrinsic</a:t>
            </a:r>
            <a:r>
              <a:rPr lang="ja-JP" altLang="en-US" dirty="0"/>
              <a:t>”</a:t>
            </a:r>
            <a:r>
              <a:rPr lang="en-US" altLang="ja-JP" dirty="0"/>
              <a:t> because clotting factors are present </a:t>
            </a:r>
            <a:r>
              <a:rPr lang="en-US" altLang="ja-JP" i="1" dirty="0"/>
              <a:t>within</a:t>
            </a:r>
            <a:r>
              <a:rPr lang="en-US" altLang="ja-JP" dirty="0"/>
              <a:t> the blood</a:t>
            </a:r>
          </a:p>
          <a:p>
            <a:pPr lvl="2"/>
            <a:r>
              <a:rPr lang="en-US" dirty="0"/>
              <a:t>Triggered by negatively charged surfaces such as activated platelets, collagen, or even glass of a test tube</a:t>
            </a:r>
          </a:p>
          <a:p>
            <a:pPr lvl="1"/>
            <a:r>
              <a:rPr lang="en-US" b="1" dirty="0"/>
              <a:t>Extrinsic pathway</a:t>
            </a:r>
          </a:p>
          <a:p>
            <a:pPr lvl="2"/>
            <a:r>
              <a:rPr lang="en-US" dirty="0"/>
              <a:t>Called </a:t>
            </a:r>
            <a:r>
              <a:rPr lang="ja-JP" altLang="en-US" dirty="0"/>
              <a:t>“</a:t>
            </a:r>
            <a:r>
              <a:rPr lang="en-US" altLang="ja-JP" dirty="0"/>
              <a:t>extrinsic</a:t>
            </a:r>
            <a:r>
              <a:rPr lang="ja-JP" altLang="en-US" dirty="0"/>
              <a:t>”</a:t>
            </a:r>
            <a:r>
              <a:rPr lang="en-US" altLang="ja-JP" dirty="0"/>
              <a:t> because factors needed for clotting are located </a:t>
            </a:r>
            <a:r>
              <a:rPr lang="en-US" altLang="ja-JP" i="1" dirty="0"/>
              <a:t>outside</a:t>
            </a:r>
            <a:r>
              <a:rPr lang="en-US" altLang="ja-JP" dirty="0"/>
              <a:t> blood </a:t>
            </a:r>
          </a:p>
          <a:p>
            <a:pPr lvl="2"/>
            <a:r>
              <a:rPr lang="en-US" dirty="0"/>
              <a:t>Triggered by exposure to </a:t>
            </a:r>
            <a:r>
              <a:rPr lang="en-US" b="1" dirty="0"/>
              <a:t>tissue factor </a:t>
            </a:r>
            <a:r>
              <a:rPr lang="en-US" dirty="0"/>
              <a:t>(</a:t>
            </a:r>
            <a:r>
              <a:rPr lang="en-US" b="1" dirty="0"/>
              <a:t>TF</a:t>
            </a:r>
            <a:r>
              <a:rPr lang="en-US" dirty="0"/>
              <a:t>); also called </a:t>
            </a:r>
            <a:r>
              <a:rPr lang="en-US" b="1" dirty="0"/>
              <a:t>factor III</a:t>
            </a:r>
          </a:p>
          <a:p>
            <a:pPr lvl="2"/>
            <a:r>
              <a:rPr lang="en-US" dirty="0"/>
              <a:t>Bypasses several steps of intrinsic pathway, so faster pathway</a:t>
            </a:r>
          </a:p>
        </p:txBody>
      </p:sp>
    </p:spTree>
    <p:extLst>
      <p:ext uri="{BB962C8B-B14F-4D97-AF65-F5344CB8AC3E}">
        <p14:creationId xmlns:p14="http://schemas.microsoft.com/office/powerpoint/2010/main" val="11425604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The Intrinsic and Extrinsic Pathways of Blood Clotting (Coagulation) </a:t>
            </a:r>
            <a:r>
              <a:rPr lang="en-US" altLang="en-US" sz="2800" dirty="0">
                <a:latin typeface="Times New Roman"/>
              </a:rPr>
              <a:t>(1 of 4)</a:t>
            </a:r>
            <a:endParaRPr lang="en-US" sz="2800" dirty="0">
              <a:latin typeface="Times New Roman"/>
            </a:endParaRPr>
          </a:p>
        </p:txBody>
      </p:sp>
      <p:pic>
        <p:nvPicPr>
          <p:cNvPr id="1026" name="Picture 2" descr="Let’s start with the events of phase 1 in the intrinsic pathway. In the intrinsic pathway, the blood vessel endothelium ruptures, exposing underlying tissues such as collagen. Platelets cling to the injured area and their surfaces provide sites for mobilization of factors. Factor XII is activated and becomes factor XI, which is activated to become factor IX. The presence of C a2+ activates factor IX. The activated factor IX is triggered by the phospholipid surfaces of aggregated platelets to become factor VIII, which becomes activated. Factor IXa/VIIIa complex forms.&#10;Now let’s turn to the events of phase 1 in the extrinsic pathway. The extrinsic pathway begins when tissue cell trauma exposes blood to tissue factor (TF). TF interacts with C a2+ and with factor VII to activate it. Some of the activated factor VII moves to the intrinsic pathway, where it is involved in activating factor IX. The rest of the activated factor VII combines with TF to form TF/VIIa complex. &#10;At this point the products of the intrinsic and extrinsic pathways combine. Factor IXa/VIIIa complex from the intrinsic pathway and TF/VIIa complex from the extrinsic pathway combine to produce factor X. The activated factor X produces factor V, which becomes activated. Factor Xa interacts with C a2+, the phospholipid surface, and factor Va to become prothrombin activator. Prothrombin activator consists of factor Xa, factor Va, C a2+, and the phospholipid surface.&#10;At this point we enter phase 2; note that the intrinsic and extrinsic pathways have merged to form a common pathway. Prothrombin II becomes thrombin (IIa). &#10;Now we enter phase 3. Fibrinogen (I), which is soluble, interacts with thrombin to produce fibrin, an insoluble polymer. C a2+ activates factor XIII, and activated factor XIII interacts with fibrin to form a cross-linked fibrin m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068" y="1371600"/>
            <a:ext cx="3709864" cy="44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17.14 </a:t>
            </a:r>
            <a:r>
              <a:rPr lang="en-US" dirty="0"/>
              <a:t>The intrinsic and extrinsic pathways of blood clotting (coagulation).</a:t>
            </a:r>
          </a:p>
        </p:txBody>
      </p:sp>
    </p:spTree>
    <p:extLst>
      <p:ext uri="{BB962C8B-B14F-4D97-AF65-F5344CB8AC3E}">
        <p14:creationId xmlns:p14="http://schemas.microsoft.com/office/powerpoint/2010/main" val="939248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3: Coagulation </a:t>
            </a:r>
            <a:r>
              <a:rPr lang="en-US" altLang="en-US" sz="2800" dirty="0">
                <a:latin typeface="Times New Roman"/>
              </a:rPr>
              <a:t>(4 of 5)</a:t>
            </a:r>
            <a:endParaRPr lang="en-IN" sz="2800" dirty="0">
              <a:latin typeface="Times New Roman"/>
            </a:endParaRPr>
          </a:p>
        </p:txBody>
      </p:sp>
      <p:sp>
        <p:nvSpPr>
          <p:cNvPr id="3" name="Content Placeholder 2"/>
          <p:cNvSpPr>
            <a:spLocks noGrp="1"/>
          </p:cNvSpPr>
          <p:nvPr>
            <p:ph idx="1"/>
          </p:nvPr>
        </p:nvSpPr>
        <p:spPr>
          <a:xfrm>
            <a:off x="457200" y="1600200"/>
            <a:ext cx="8229600" cy="815608"/>
          </a:xfrm>
        </p:spPr>
        <p:txBody>
          <a:bodyPr vert="horz" lIns="0" tIns="0" rIns="0" bIns="0" rtlCol="0">
            <a:spAutoFit/>
          </a:bodyPr>
          <a:lstStyle/>
          <a:p>
            <a:r>
              <a:rPr lang="en-US" b="1" dirty="0"/>
              <a:t>Phase 2: Pathway to thrombin</a:t>
            </a:r>
          </a:p>
          <a:p>
            <a:pPr lvl="1"/>
            <a:r>
              <a:rPr lang="en-US" dirty="0"/>
              <a:t>Prothrombin activator catalyzes transformation of </a:t>
            </a:r>
            <a:r>
              <a:rPr lang="en-US" b="1" dirty="0"/>
              <a:t>prothrombin</a:t>
            </a:r>
            <a:r>
              <a:rPr lang="en-US" dirty="0"/>
              <a:t> to active enzyme </a:t>
            </a:r>
            <a:r>
              <a:rPr lang="en-US" b="1" dirty="0"/>
              <a:t>thrombin</a:t>
            </a:r>
          </a:p>
        </p:txBody>
      </p:sp>
    </p:spTree>
    <p:extLst>
      <p:ext uri="{BB962C8B-B14F-4D97-AF65-F5344CB8AC3E}">
        <p14:creationId xmlns:p14="http://schemas.microsoft.com/office/powerpoint/2010/main" val="25502563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The Intrinsic and Extrinsic Pathways of Blood Clotting (Coagulation) </a:t>
            </a:r>
            <a:r>
              <a:rPr lang="en-US" altLang="en-US" sz="2800" dirty="0">
                <a:latin typeface="Times New Roman"/>
              </a:rPr>
              <a:t>(2 of 4)</a:t>
            </a:r>
            <a:endParaRPr lang="en-US" sz="2800" dirty="0">
              <a:latin typeface="Times New Roman"/>
            </a:endParaRPr>
          </a:p>
        </p:txBody>
      </p:sp>
      <p:pic>
        <p:nvPicPr>
          <p:cNvPr id="3074" name="Picture 2" descr="- Phase 2:  Common pathway to Thrombin.  Intrinsic and extrinsic pathways have merged into a common pathway.&#10;- Prothrombin activator complex activates Prothrombin (II) to become Thrombin (IIa).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739" y="2932245"/>
            <a:ext cx="4670355" cy="99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17.14 </a:t>
            </a:r>
            <a:r>
              <a:rPr lang="en-US" dirty="0"/>
              <a:t>The intrinsic and extrinsic pathways of blood clotting (coagulation).</a:t>
            </a:r>
          </a:p>
        </p:txBody>
      </p:sp>
    </p:spTree>
    <p:extLst>
      <p:ext uri="{BB962C8B-B14F-4D97-AF65-F5344CB8AC3E}">
        <p14:creationId xmlns:p14="http://schemas.microsoft.com/office/powerpoint/2010/main" val="38571388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Step 3: Coagulation </a:t>
            </a:r>
            <a:r>
              <a:rPr lang="en-US" altLang="en-US" sz="2800" dirty="0">
                <a:latin typeface="Times New Roman"/>
              </a:rPr>
              <a:t>(5 of 5)</a:t>
            </a:r>
            <a:endParaRPr lang="en-IN" sz="2800" dirty="0">
              <a:latin typeface="Times New Roman"/>
            </a:endParaRPr>
          </a:p>
        </p:txBody>
      </p:sp>
      <p:sp>
        <p:nvSpPr>
          <p:cNvPr id="3" name="Content Placeholder 2"/>
          <p:cNvSpPr>
            <a:spLocks noGrp="1"/>
          </p:cNvSpPr>
          <p:nvPr>
            <p:ph idx="1"/>
          </p:nvPr>
        </p:nvSpPr>
        <p:spPr>
          <a:xfrm>
            <a:off x="457200" y="1600200"/>
            <a:ext cx="8229600" cy="2508379"/>
          </a:xfrm>
        </p:spPr>
        <p:txBody>
          <a:bodyPr vert="horz" lIns="0" tIns="0" rIns="0" bIns="0" rtlCol="0">
            <a:spAutoFit/>
          </a:bodyPr>
          <a:lstStyle/>
          <a:p>
            <a:r>
              <a:rPr lang="en-US" b="1" dirty="0"/>
              <a:t>Phase 3: Common pathway to the fibrin mesh</a:t>
            </a:r>
          </a:p>
          <a:p>
            <a:pPr lvl="1"/>
            <a:r>
              <a:rPr lang="en-US" dirty="0"/>
              <a:t>Thrombin converts soluble </a:t>
            </a:r>
            <a:r>
              <a:rPr lang="en-US" b="1" dirty="0"/>
              <a:t>fibrinogen</a:t>
            </a:r>
            <a:r>
              <a:rPr lang="en-US" dirty="0"/>
              <a:t> to </a:t>
            </a:r>
            <a:r>
              <a:rPr lang="en-US" b="1" dirty="0"/>
              <a:t>fibrin</a:t>
            </a:r>
          </a:p>
          <a:p>
            <a:pPr lvl="1"/>
            <a:r>
              <a:rPr lang="en-US" dirty="0"/>
              <a:t>Fibrin strands form structural basis of clot</a:t>
            </a:r>
          </a:p>
          <a:p>
            <a:pPr lvl="1"/>
            <a:r>
              <a:rPr lang="en-US" dirty="0"/>
              <a:t>Fibrin causes plasma to become a gel-like trap catching formed elements </a:t>
            </a:r>
          </a:p>
          <a:p>
            <a:pPr lvl="1"/>
            <a:r>
              <a:rPr lang="en-US" dirty="0"/>
              <a:t>Thrombin (along with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t>) activates </a:t>
            </a:r>
            <a:r>
              <a:rPr lang="en-US" b="1" dirty="0"/>
              <a:t>factor XIII </a:t>
            </a:r>
            <a:r>
              <a:rPr lang="en-US" dirty="0"/>
              <a:t>(</a:t>
            </a:r>
            <a:r>
              <a:rPr lang="en-US" b="1" dirty="0"/>
              <a:t>fibrin stabilizing factor</a:t>
            </a:r>
            <a:r>
              <a:rPr lang="en-US" dirty="0"/>
              <a:t>), which:</a:t>
            </a:r>
          </a:p>
          <a:p>
            <a:pPr lvl="2"/>
            <a:r>
              <a:rPr lang="en-US" dirty="0"/>
              <a:t>Cross-links fibrin</a:t>
            </a:r>
          </a:p>
          <a:p>
            <a:pPr lvl="2"/>
            <a:r>
              <a:rPr lang="en-US" dirty="0"/>
              <a:t>Strengthens and stabilizes clot</a:t>
            </a:r>
          </a:p>
          <a:p>
            <a:pPr lvl="1"/>
            <a:r>
              <a:rPr lang="en-US" b="1" dirty="0"/>
              <a:t>Anticoagulants</a:t>
            </a:r>
            <a:r>
              <a:rPr lang="en-US" dirty="0"/>
              <a:t>: factors that normally dominate in blood to inhibit coagulation</a:t>
            </a:r>
          </a:p>
        </p:txBody>
      </p:sp>
    </p:spTree>
    <p:extLst>
      <p:ext uri="{BB962C8B-B14F-4D97-AF65-F5344CB8AC3E}">
        <p14:creationId xmlns:p14="http://schemas.microsoft.com/office/powerpoint/2010/main" val="19135558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The Intrinsic and Extrinsic Pathways of Blood Clotting (Coagulation) </a:t>
            </a:r>
            <a:r>
              <a:rPr lang="en-US" altLang="en-US" sz="2800" dirty="0">
                <a:latin typeface="Times New Roman"/>
              </a:rPr>
              <a:t>(3 of 4)</a:t>
            </a:r>
            <a:endParaRPr lang="en-US" sz="2800" dirty="0">
              <a:latin typeface="Times New Roman"/>
            </a:endParaRPr>
          </a:p>
        </p:txBody>
      </p:sp>
      <p:pic>
        <p:nvPicPr>
          <p:cNvPr id="1026" name="Picture 2" descr="- Phase 3:  Common pathway to fibrin mesh.&#10; - Activated Thrombin (II) activates Fibrinogen (I), a soluble molecule, converting it to an insoluble polymer, Fibrin. &#10; - Activated Thrombin (II) also interacts Ca2+ to activate Factor XIII&#10; - Activated Factor XIII interacts with Fibrin to form a cross-linked fibrin mes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481" y="2401453"/>
            <a:ext cx="5541451" cy="213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17.14 </a:t>
            </a:r>
            <a:r>
              <a:rPr lang="en-US" dirty="0"/>
              <a:t>The intrinsic and extrinsic pathways of blood clotting (coagulation).</a:t>
            </a:r>
          </a:p>
        </p:txBody>
      </p:sp>
    </p:spTree>
    <p:extLst>
      <p:ext uri="{BB962C8B-B14F-4D97-AF65-F5344CB8AC3E}">
        <p14:creationId xmlns:p14="http://schemas.microsoft.com/office/powerpoint/2010/main" val="27286649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The Intrinsic and Extrinsic Pathways of Blood Clotting (Coagulation) </a:t>
            </a:r>
            <a:r>
              <a:rPr lang="en-US" altLang="en-US" sz="2800" dirty="0">
                <a:latin typeface="Times New Roman"/>
              </a:rPr>
              <a:t>(4 of 4)</a:t>
            </a:r>
            <a:endParaRPr lang="en-US" sz="2800" dirty="0">
              <a:latin typeface="Times New Roman"/>
            </a:endParaRPr>
          </a:p>
        </p:txBody>
      </p:sp>
      <p:pic>
        <p:nvPicPr>
          <p:cNvPr id="5122" name="Picture 2" descr="Let’s start with the events of phase 1 in the intrinsic pathway. In the intrinsic pathway, the blood vessel endothelium ruptures, exposing underlying tissues such as collagen. Platelets cling to the injured area and their surfaces provide sites for mobilization of factors. Factor XII is activated and becomes factor XI, which is activated to become factor IX. The presence of C a2+ activates factor IX. The activated factor IX is triggered by the phospholipid surfaces of aggregated platelets to become factor VIII, which becomes activated. Factor IXa/VIIIa complex forms.&#10;Now let’s turn to the events of phase 1 in the extrinsic pathway. The extrinsic pathway begins when tissue cell trauma exposes blood to tissue factor (TF). TF interacts with C a2+ and with factor VII to activate it. Some of the activated factor VII moves to the intrinsic pathway, where it is involved in activating factor IX. The rest of the activated factor VII combines with TF to form TF/VIIa complex. &#10;At this point the products of the intrinsic and extrinsic pathways combine. Factor IXa/VIIIa complex from the intrinsic pathway and TF/VIIa complex from the extrinsic pathway combine to produce factor X. The activated factor X produces factor V, which becomes activated. Factor Xa interacts with C a2+, the phospholipid surface, and factor Va to become prothrombin activator. Prothrombin activator consists of factor Xa, factor Va, C a2+, and the phospholipid surface.&#10;At this point we enter phase 2; note that the intrinsic and extrinsic pathways have merged to form a common pathway. Prothrombin II becomes thrombin (IIa). &#10;Now we enter phase 3. Fibrinogen (I), which is soluble, interacts with thrombin to produce fibrin, an insoluble polymer. C a2+ activates factor XIII, and activated factor XIII interacts with fibrin to form a cross-linked fibrin mesh."/>
          <p:cNvPicPr>
            <a:picLocks noChangeAspect="1" noChangeArrowheads="1"/>
          </p:cNvPicPr>
          <p:nvPr/>
        </p:nvPicPr>
        <p:blipFill rotWithShape="1">
          <a:blip r:embed="rId3">
            <a:extLst>
              <a:ext uri="{28A0092B-C50C-407E-A947-70E740481C1C}">
                <a14:useLocalDpi xmlns:a14="http://schemas.microsoft.com/office/drawing/2010/main" val="0"/>
              </a:ext>
            </a:extLst>
          </a:blip>
          <a:srcRect b="2755"/>
          <a:stretch/>
        </p:blipFill>
        <p:spPr bwMode="auto">
          <a:xfrm>
            <a:off x="3308781" y="1379394"/>
            <a:ext cx="2522039" cy="445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17.14 </a:t>
            </a:r>
            <a:r>
              <a:rPr lang="en-US" dirty="0"/>
              <a:t>The intrinsic and extrinsic pathways of blood clotting (coagulation).</a:t>
            </a:r>
          </a:p>
        </p:txBody>
      </p:sp>
    </p:spTree>
    <p:extLst>
      <p:ext uri="{BB962C8B-B14F-4D97-AF65-F5344CB8AC3E}">
        <p14:creationId xmlns:p14="http://schemas.microsoft.com/office/powerpoint/2010/main" val="2190094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Scanning Electron Micrograph of Erythrocytes Trapped in a Fibrin Mesh</a:t>
            </a:r>
          </a:p>
        </p:txBody>
      </p:sp>
      <p:pic>
        <p:nvPicPr>
          <p:cNvPr id="46082" name="Picture 2" descr="This figure is a scanning electron micrograph (2700X) that shows red erythrocytes entangled in thin brown threads of fibrin. The fibrin mesh resembles thin irregular netting with numerous loose threads in which the erythrocytes are tang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28" y="1734125"/>
            <a:ext cx="3855944" cy="38559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17.15 </a:t>
            </a:r>
            <a:r>
              <a:rPr lang="en-US" dirty="0"/>
              <a:t>Scanning electron micrograph of erythrocytes trapped in a fibrin mesh.</a:t>
            </a:r>
          </a:p>
        </p:txBody>
      </p:sp>
    </p:spTree>
    <p:extLst>
      <p:ext uri="{BB962C8B-B14F-4D97-AF65-F5344CB8AC3E}">
        <p14:creationId xmlns:p14="http://schemas.microsoft.com/office/powerpoint/2010/main" val="21900948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Table 17.3 Blood Clotting Factors (Procoagulants)</a:t>
            </a:r>
          </a:p>
        </p:txBody>
      </p:sp>
      <p:pic>
        <p:nvPicPr>
          <p:cNvPr id="47106" name="Picture 2" descr="Table 17.3 showing Blood Clotting Factors (Procoagulants). The categories include Factor number, factor name, nature, source, and pathway; function.&#10;&#10;Factor I Fibrinogen, nature Plasma protein. Source: Liver..Pathway/Function: Common pathway; converted to fibrin (insoluble weblike substance of clot).&#10;Factor II Prothrombin, nature Plasma protein. Source:  Liver (Synthesis requires vitamin K) Pathway/Function: Common pathway; converted to thrombin (converts fibrinogen to fibrin).&#10;Factor III Tissue factor (TF), nature: plasma membrane, glycoprotein. Source: tissue cells. Pathway/Function: Activates extrinsic pathway.&#10;Factor IV Calcium ions (Ca2+), nature. Source: Inorganic ion Plasma Needed for essentially all stages of coagulation process; always present.&#10;Factor V Proaccelerin, nature Plasma protein. Source: Liver, platelets. Pathway/Function: Common pathway.&#10;Factor VI (Number no longer used; substance now believed to be same as factor V)&#10;VII Proconvertin, nature Plasma protein. Source: Liver (Synthesis requires vitamin K) . Pathway/Function: Both extrinsic and intrinsic pathways.&#10;Factor VIII Antihemophilic factor (AHF) Plasma protein. Source: Liver, lung capillaries. Pathway/Function: Intrinsic pathway; deficiency results in hemophilia A.&#10;Factor IX Plasma, nature thromboplastin component (PTC) Plasma protein. Source:  Liver (Synthesis requires vitamin K). Pathway/Function: Intrinsic pathway; deficiency results in hemophilia B.&#10;Factor X Stuart factor, nature Plasma protein. Source: Liver (Synthesis requires vitamin K) . Pathway/Function: Common pathway.&#10;Factor XI Plasma thromboplastin antecedent (PTA), nature Plasma protein. Source: Liver. Pathway/Function: Intrinsic pathway; deficiency results in hemophilia C.&#10;Factor XII Hageman factor, nature Plasma protein; activated by negatively charged surfaces (e.g., glass). Source: Liver. Pathway/Function: Intrinsic pathway; activates plasmin; initiates clotting in vitro; activation initiates inflammation.&#10;Factor XIII Fibrin, stabilizing factor (FSF), nature Plasma protein. Source: Liver, bone marrow. Pathway/Function: Cross-links fibrin, forming a strong, stable cl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94" y="1447800"/>
            <a:ext cx="6831013" cy="44323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Table 17.3 </a:t>
            </a:r>
            <a:r>
              <a:rPr lang="en-US" dirty="0"/>
              <a:t>Blood Clotting Factors (Procoagulants).</a:t>
            </a:r>
          </a:p>
        </p:txBody>
      </p:sp>
    </p:spTree>
    <p:extLst>
      <p:ext uri="{BB962C8B-B14F-4D97-AF65-F5344CB8AC3E}">
        <p14:creationId xmlns:p14="http://schemas.microsoft.com/office/powerpoint/2010/main" val="55997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Physical Characteristics and Volume</a:t>
            </a:r>
            <a:endParaRPr lang="en-IN" dirty="0">
              <a:latin typeface="Times New Roman"/>
            </a:endParaRPr>
          </a:p>
        </p:txBody>
      </p:sp>
      <p:sp>
        <p:nvSpPr>
          <p:cNvPr id="4" name="Content Placeholder 3"/>
          <p:cNvSpPr>
            <a:spLocks noGrp="1"/>
          </p:cNvSpPr>
          <p:nvPr>
            <p:ph idx="1"/>
          </p:nvPr>
        </p:nvSpPr>
        <p:spPr>
          <a:xfrm>
            <a:off x="457581" y="1643126"/>
            <a:ext cx="8229600" cy="3293209"/>
          </a:xfrm>
        </p:spPr>
        <p:txBody>
          <a:bodyPr>
            <a:spAutoFit/>
          </a:bodyPr>
          <a:lstStyle/>
          <a:p>
            <a:r>
              <a:rPr lang="en-US" dirty="0">
                <a:latin typeface="Arial"/>
              </a:rPr>
              <a:t>Blood is a sticky, opaque fluid with metallic taste</a:t>
            </a:r>
          </a:p>
          <a:p>
            <a:r>
              <a:rPr lang="en-US" dirty="0">
                <a:latin typeface="Arial"/>
              </a:rPr>
              <a:t>Color varies with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content</a:t>
            </a:r>
          </a:p>
          <a:p>
            <a:pPr lvl="1"/>
            <a:r>
              <a:rPr lang="en-US" dirty="0">
                <a:latin typeface="Arial"/>
              </a:rPr>
              <a:t>High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a:t>
            </a:r>
            <a:r>
              <a:rPr lang="en-US" dirty="0">
                <a:latin typeface="Arial"/>
              </a:rPr>
              <a:t>show a scarlet red</a:t>
            </a:r>
          </a:p>
          <a:p>
            <a:pPr lvl="1"/>
            <a:r>
              <a:rPr lang="en-US" dirty="0">
                <a:latin typeface="Arial"/>
              </a:rPr>
              <a:t>Low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a:t>
            </a:r>
            <a:r>
              <a:rPr lang="en-US" dirty="0">
                <a:latin typeface="Arial"/>
              </a:rPr>
              <a:t>show a dark red</a:t>
            </a:r>
          </a:p>
          <a:p>
            <a:r>
              <a:rPr lang="en-US" dirty="0">
                <a:latin typeface="Times New Roman" panose="02020603050405020304" pitchFamily="18" charset="0"/>
                <a:cs typeface="Times New Roman" panose="02020603050405020304" pitchFamily="18" charset="0"/>
              </a:rPr>
              <a:t>pH</a:t>
            </a:r>
            <a:r>
              <a:rPr lang="en-US" dirty="0">
                <a:latin typeface="Arial"/>
              </a:rPr>
              <a:t> 7.35–7.45</a:t>
            </a:r>
          </a:p>
          <a:p>
            <a:r>
              <a:rPr lang="en-US" dirty="0">
                <a:latin typeface="Arial"/>
              </a:rPr>
              <a:t>Makes up ~8% of body weight</a:t>
            </a:r>
          </a:p>
          <a:p>
            <a:r>
              <a:rPr lang="en-US" dirty="0">
                <a:latin typeface="Arial"/>
              </a:rPr>
              <a:t>Average volume:</a:t>
            </a:r>
          </a:p>
          <a:p>
            <a:pPr lvl="1"/>
            <a:r>
              <a:rPr lang="en-US" dirty="0">
                <a:latin typeface="Arial"/>
              </a:rPr>
              <a:t>Males: 5–6 L</a:t>
            </a:r>
          </a:p>
          <a:p>
            <a:pPr lvl="1"/>
            <a:r>
              <a:rPr lang="en-US" dirty="0">
                <a:latin typeface="Arial"/>
              </a:rPr>
              <a:t>Females: 4–5 L</a:t>
            </a:r>
          </a:p>
        </p:txBody>
      </p:sp>
    </p:spTree>
    <p:extLst>
      <p:ext uri="{BB962C8B-B14F-4D97-AF65-F5344CB8AC3E}">
        <p14:creationId xmlns:p14="http://schemas.microsoft.com/office/powerpoint/2010/main" val="8754924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Clot Retraction and Fibrinolysis </a:t>
            </a:r>
            <a:r>
              <a:rPr lang="en-US" altLang="en-US" sz="2800" dirty="0">
                <a:latin typeface="Times New Roman"/>
              </a:rPr>
              <a:t>(1 of 3)</a:t>
            </a:r>
            <a:endParaRPr lang="en-IN" sz="2800" dirty="0">
              <a:latin typeface="Times New Roman"/>
            </a:endParaRPr>
          </a:p>
        </p:txBody>
      </p:sp>
      <p:sp>
        <p:nvSpPr>
          <p:cNvPr id="3" name="Content Placeholder 2"/>
          <p:cNvSpPr>
            <a:spLocks noGrp="1"/>
          </p:cNvSpPr>
          <p:nvPr>
            <p:ph idx="1"/>
          </p:nvPr>
        </p:nvSpPr>
        <p:spPr>
          <a:xfrm>
            <a:off x="457200" y="1600200"/>
            <a:ext cx="8229600" cy="1977464"/>
          </a:xfrm>
        </p:spPr>
        <p:txBody>
          <a:bodyPr vert="horz" lIns="0" tIns="0" rIns="0" bIns="0" rtlCol="0">
            <a:spAutoFit/>
          </a:bodyPr>
          <a:lstStyle/>
          <a:p>
            <a:r>
              <a:rPr lang="en-US" dirty="0"/>
              <a:t>Clot must be stabilized and removed when damage has been repaired</a:t>
            </a:r>
          </a:p>
          <a:p>
            <a:r>
              <a:rPr lang="en-US" b="1" dirty="0"/>
              <a:t>Clot retraction</a:t>
            </a:r>
          </a:p>
          <a:p>
            <a:pPr lvl="1"/>
            <a:r>
              <a:rPr lang="en-US" dirty="0"/>
              <a:t>Actin and myosin in platelets contract within 30–60 minutes</a:t>
            </a:r>
          </a:p>
          <a:p>
            <a:pPr lvl="1"/>
            <a:r>
              <a:rPr lang="en-US" dirty="0"/>
              <a:t>Contraction pulls on fibrin strands, squeezing </a:t>
            </a:r>
            <a:r>
              <a:rPr lang="en-US" b="1" dirty="0"/>
              <a:t>serum</a:t>
            </a:r>
            <a:r>
              <a:rPr lang="en-US" dirty="0"/>
              <a:t> from clot</a:t>
            </a:r>
          </a:p>
          <a:p>
            <a:pPr lvl="2"/>
            <a:r>
              <a:rPr lang="en-US" dirty="0"/>
              <a:t>Serum is plasma minus the clotting proteins</a:t>
            </a:r>
          </a:p>
          <a:p>
            <a:pPr lvl="1"/>
            <a:r>
              <a:rPr lang="en-US" dirty="0"/>
              <a:t>Draws ruptured blood vessel edges together</a:t>
            </a:r>
          </a:p>
        </p:txBody>
      </p:sp>
    </p:spTree>
    <p:extLst>
      <p:ext uri="{BB962C8B-B14F-4D97-AF65-F5344CB8AC3E}">
        <p14:creationId xmlns:p14="http://schemas.microsoft.com/office/powerpoint/2010/main" val="3174640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Clot Retraction and Fibrinolysis </a:t>
            </a:r>
            <a:r>
              <a:rPr lang="en-US" altLang="en-US" sz="2800" dirty="0">
                <a:latin typeface="Times New Roman"/>
              </a:rPr>
              <a:t>(2 of 3)</a:t>
            </a:r>
            <a:endParaRPr lang="en-IN" sz="2800" dirty="0">
              <a:latin typeface="Times New Roman"/>
            </a:endParaRPr>
          </a:p>
        </p:txBody>
      </p:sp>
      <p:sp>
        <p:nvSpPr>
          <p:cNvPr id="3" name="Content Placeholder 2"/>
          <p:cNvSpPr>
            <a:spLocks noGrp="1"/>
          </p:cNvSpPr>
          <p:nvPr>
            <p:ph idx="1"/>
          </p:nvPr>
        </p:nvSpPr>
        <p:spPr>
          <a:xfrm>
            <a:off x="457200" y="1600200"/>
            <a:ext cx="8458200" cy="1692771"/>
          </a:xfrm>
        </p:spPr>
        <p:txBody>
          <a:bodyPr vert="horz" wrap="square" lIns="0" tIns="0" rIns="0" bIns="0" rtlCol="0">
            <a:spAutoFit/>
          </a:bodyPr>
          <a:lstStyle/>
          <a:p>
            <a:r>
              <a:rPr lang="en-US" dirty="0"/>
              <a:t>Vessel is healing even as clot retraction occurs</a:t>
            </a:r>
          </a:p>
          <a:p>
            <a:r>
              <a:rPr lang="en-US" b="1" dirty="0"/>
              <a:t>Platelet-derived growth factor </a:t>
            </a:r>
            <a:r>
              <a:rPr lang="en-US" dirty="0"/>
              <a:t>(</a:t>
            </a:r>
            <a:r>
              <a:rPr lang="en-US" b="1" dirty="0"/>
              <a:t>PDGF</a:t>
            </a:r>
            <a:r>
              <a:rPr lang="en-US" dirty="0"/>
              <a:t>) is released by platelets</a:t>
            </a:r>
          </a:p>
          <a:p>
            <a:pPr lvl="1"/>
            <a:r>
              <a:rPr lang="en-US" dirty="0"/>
              <a:t>Stimulates division of smooth muscle cells and fibroblasts to rebuild blood vessel wall</a:t>
            </a:r>
          </a:p>
          <a:p>
            <a:r>
              <a:rPr lang="en-US" dirty="0"/>
              <a:t>Vascular endothelial growth factor (VEGF) stimulates endothelial cells to multiply and restore endothelial lining</a:t>
            </a:r>
          </a:p>
        </p:txBody>
      </p:sp>
    </p:spTree>
    <p:extLst>
      <p:ext uri="{BB962C8B-B14F-4D97-AF65-F5344CB8AC3E}">
        <p14:creationId xmlns:p14="http://schemas.microsoft.com/office/powerpoint/2010/main" val="15425079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Clot Retraction and Fibrinolysis </a:t>
            </a:r>
            <a:r>
              <a:rPr lang="en-US" altLang="en-US" sz="2800" dirty="0">
                <a:latin typeface="Times New Roman"/>
              </a:rPr>
              <a:t>(3 of 3)</a:t>
            </a:r>
            <a:endParaRPr lang="en-IN" sz="2800" dirty="0">
              <a:latin typeface="Times New Roman"/>
            </a:endParaRPr>
          </a:p>
        </p:txBody>
      </p:sp>
      <p:sp>
        <p:nvSpPr>
          <p:cNvPr id="3" name="Content Placeholder 2"/>
          <p:cNvSpPr>
            <a:spLocks noGrp="1"/>
          </p:cNvSpPr>
          <p:nvPr>
            <p:ph idx="1"/>
          </p:nvPr>
        </p:nvSpPr>
        <p:spPr>
          <a:xfrm>
            <a:off x="457200" y="1600200"/>
            <a:ext cx="8229600" cy="2031325"/>
          </a:xfrm>
        </p:spPr>
        <p:txBody>
          <a:bodyPr vert="horz" lIns="0" tIns="0" rIns="0" bIns="0" rtlCol="0">
            <a:spAutoFit/>
          </a:bodyPr>
          <a:lstStyle/>
          <a:p>
            <a:r>
              <a:rPr lang="en-US" b="1" dirty="0"/>
              <a:t>Fibrinolysis</a:t>
            </a:r>
          </a:p>
          <a:p>
            <a:pPr lvl="1"/>
            <a:r>
              <a:rPr lang="en-US" dirty="0"/>
              <a:t>Process whereby clots are removed after repair is completed</a:t>
            </a:r>
          </a:p>
          <a:p>
            <a:pPr lvl="1"/>
            <a:r>
              <a:rPr lang="en-US" dirty="0"/>
              <a:t>Begins within 2 days and continues for several days until clot is dissolved</a:t>
            </a:r>
          </a:p>
          <a:p>
            <a:pPr lvl="1"/>
            <a:r>
              <a:rPr lang="en-US" b="1" dirty="0"/>
              <a:t>Plasminogen</a:t>
            </a:r>
            <a:r>
              <a:rPr lang="en-US" dirty="0"/>
              <a:t>, plasma protein that is trapped in clot, is converted to </a:t>
            </a:r>
            <a:r>
              <a:rPr lang="en-US" b="1" dirty="0"/>
              <a:t>plasmin</a:t>
            </a:r>
            <a:r>
              <a:rPr lang="en-US" dirty="0"/>
              <a:t>, a fibrin-digesting enzyme </a:t>
            </a:r>
          </a:p>
          <a:p>
            <a:pPr lvl="2"/>
            <a:r>
              <a:rPr lang="en-US" b="1" dirty="0"/>
              <a:t>Tissue plasminogen activator </a:t>
            </a:r>
            <a:r>
              <a:rPr lang="en-US" dirty="0"/>
              <a:t>(</a:t>
            </a:r>
            <a:r>
              <a:rPr lang="en-US" b="1" dirty="0"/>
              <a:t>tPA</a:t>
            </a:r>
            <a:r>
              <a:rPr lang="en-US" dirty="0"/>
              <a:t>), factor XII, and thrombin all play a role in conversion process</a:t>
            </a:r>
          </a:p>
        </p:txBody>
      </p:sp>
    </p:spTree>
    <p:extLst>
      <p:ext uri="{BB962C8B-B14F-4D97-AF65-F5344CB8AC3E}">
        <p14:creationId xmlns:p14="http://schemas.microsoft.com/office/powerpoint/2010/main" val="1542507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46888"/>
            <a:ext cx="8229600" cy="954107"/>
          </a:xfrm>
        </p:spPr>
        <p:txBody>
          <a:bodyPr>
            <a:spAutoFit/>
          </a:bodyPr>
          <a:lstStyle/>
          <a:p>
            <a:r>
              <a:rPr lang="en-US" dirty="0">
                <a:latin typeface="Times New Roman"/>
              </a:rPr>
              <a:t>Factors Limiting Clot Growth or Formation</a:t>
            </a:r>
            <a:br>
              <a:rPr lang="en-US" dirty="0">
                <a:latin typeface="Times New Roman"/>
              </a:rPr>
            </a:b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153400" cy="2923877"/>
          </a:xfrm>
        </p:spPr>
        <p:txBody>
          <a:bodyPr vert="horz" wrap="square" lIns="0" tIns="0" rIns="0" bIns="0" rtlCol="0">
            <a:spAutoFit/>
          </a:bodyPr>
          <a:lstStyle/>
          <a:p>
            <a:r>
              <a:rPr lang="en-US" b="1" dirty="0"/>
              <a:t>Factors limiting normal clot growth</a:t>
            </a:r>
            <a:endParaRPr lang="en-US" dirty="0"/>
          </a:p>
          <a:p>
            <a:pPr lvl="1"/>
            <a:r>
              <a:rPr lang="en-US" dirty="0"/>
              <a:t>Two mechanisms limit clot size</a:t>
            </a:r>
          </a:p>
          <a:p>
            <a:pPr lvl="2"/>
            <a:r>
              <a:rPr lang="en-US" dirty="0"/>
              <a:t>Swift removal and dilution of clotting factors </a:t>
            </a:r>
          </a:p>
          <a:p>
            <a:pPr lvl="2"/>
            <a:r>
              <a:rPr lang="en-US" dirty="0"/>
              <a:t>Inhibition of activated clotting factors</a:t>
            </a:r>
          </a:p>
          <a:p>
            <a:pPr lvl="1"/>
            <a:r>
              <a:rPr lang="en-US" dirty="0"/>
              <a:t>Limited amount of thrombin is restricted to clot by fibrin threads, preventing clot from getting too big or escaping into bloodstream </a:t>
            </a:r>
          </a:p>
          <a:p>
            <a:pPr lvl="2"/>
            <a:r>
              <a:rPr lang="en-US" b="1" dirty="0"/>
              <a:t>Antithrombin III </a:t>
            </a:r>
            <a:r>
              <a:rPr lang="en-US" dirty="0"/>
              <a:t>inactivates any unbound thrombin that escapes into bloodstream</a:t>
            </a:r>
          </a:p>
          <a:p>
            <a:pPr lvl="2"/>
            <a:r>
              <a:rPr lang="en-US" dirty="0"/>
              <a:t>Heparin in basophil and mast cells inhibits thrombin by enhancing antithrombin III</a:t>
            </a:r>
          </a:p>
        </p:txBody>
      </p:sp>
    </p:spTree>
    <p:extLst>
      <p:ext uri="{BB962C8B-B14F-4D97-AF65-F5344CB8AC3E}">
        <p14:creationId xmlns:p14="http://schemas.microsoft.com/office/powerpoint/2010/main" val="16471984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246888"/>
            <a:ext cx="8229600" cy="954107"/>
          </a:xfrm>
        </p:spPr>
        <p:txBody>
          <a:bodyPr>
            <a:spAutoFit/>
          </a:bodyPr>
          <a:lstStyle/>
          <a:p>
            <a:r>
              <a:rPr lang="en-US" dirty="0">
                <a:latin typeface="Times New Roman"/>
              </a:rPr>
              <a:t>Factors Limiting Clot Growth or Formation</a:t>
            </a:r>
            <a:br>
              <a:rPr lang="en-US" dirty="0">
                <a:latin typeface="Times New Roman"/>
              </a:rPr>
            </a:br>
            <a:r>
              <a:rPr lang="en-US" altLang="en-US" sz="2800" dirty="0">
                <a:latin typeface="Times New Roman"/>
              </a:rPr>
              <a:t>(2 of 3)</a:t>
            </a:r>
            <a:endParaRPr lang="en-IN" sz="2800" dirty="0">
              <a:latin typeface="Times New Roman"/>
            </a:endParaRPr>
          </a:p>
        </p:txBody>
      </p:sp>
      <p:sp>
        <p:nvSpPr>
          <p:cNvPr id="3" name="Content Placeholder 2"/>
          <p:cNvSpPr>
            <a:spLocks noGrp="1"/>
          </p:cNvSpPr>
          <p:nvPr>
            <p:ph idx="1"/>
          </p:nvPr>
        </p:nvSpPr>
        <p:spPr>
          <a:xfrm>
            <a:off x="457200" y="1600200"/>
            <a:ext cx="8229600" cy="2031325"/>
          </a:xfrm>
        </p:spPr>
        <p:txBody>
          <a:bodyPr vert="horz" lIns="0" tIns="0" rIns="0" bIns="0" rtlCol="0">
            <a:spAutoFit/>
          </a:bodyPr>
          <a:lstStyle/>
          <a:p>
            <a:r>
              <a:rPr lang="en-US" b="1" dirty="0"/>
              <a:t>Factors preventing undesirable clotting</a:t>
            </a:r>
          </a:p>
          <a:p>
            <a:pPr lvl="1"/>
            <a:r>
              <a:rPr lang="en-US" dirty="0"/>
              <a:t>Factors preventing platelet adhesion</a:t>
            </a:r>
          </a:p>
          <a:p>
            <a:pPr lvl="2"/>
            <a:r>
              <a:rPr lang="en-US" dirty="0"/>
              <a:t>Smooth endothelium of blood vessels prevents platelets from clinging</a:t>
            </a:r>
          </a:p>
          <a:p>
            <a:pPr lvl="2"/>
            <a:r>
              <a:rPr lang="en-US" dirty="0"/>
              <a:t>Endothelial cells secrete antithrombic substances such as nitric oxide and prostacyclin</a:t>
            </a:r>
          </a:p>
          <a:p>
            <a:pPr lvl="2"/>
            <a:r>
              <a:rPr lang="en-US" dirty="0"/>
              <a:t>Vitamin E quinone, formed when vitamin E reacts with oxygen, is a potent anticoagulant </a:t>
            </a:r>
          </a:p>
        </p:txBody>
      </p:sp>
    </p:spTree>
    <p:extLst>
      <p:ext uri="{BB962C8B-B14F-4D97-AF65-F5344CB8AC3E}">
        <p14:creationId xmlns:p14="http://schemas.microsoft.com/office/powerpoint/2010/main" val="35101198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(1 of 7)</a:t>
            </a:r>
            <a:endParaRPr lang="en-IN" sz="2800" dirty="0">
              <a:latin typeface="Times New Roman"/>
            </a:endParaRPr>
          </a:p>
        </p:txBody>
      </p:sp>
      <p:sp>
        <p:nvSpPr>
          <p:cNvPr id="3" name="Content Placeholder 2"/>
          <p:cNvSpPr>
            <a:spLocks noGrp="1"/>
          </p:cNvSpPr>
          <p:nvPr>
            <p:ph idx="1"/>
          </p:nvPr>
        </p:nvSpPr>
        <p:spPr>
          <a:xfrm>
            <a:off x="457200" y="1600200"/>
            <a:ext cx="8229600" cy="1654299"/>
          </a:xfrm>
        </p:spPr>
        <p:txBody>
          <a:bodyPr vert="horz" lIns="0" tIns="0" rIns="0" bIns="0" rtlCol="0">
            <a:spAutoFit/>
          </a:bodyPr>
          <a:lstStyle/>
          <a:p>
            <a:r>
              <a:rPr lang="en-US" dirty="0"/>
              <a:t>Two major types of disorders</a:t>
            </a:r>
          </a:p>
          <a:p>
            <a:pPr lvl="1"/>
            <a:r>
              <a:rPr lang="en-US" b="1" dirty="0"/>
              <a:t>Thromboembolic disorders</a:t>
            </a:r>
            <a:r>
              <a:rPr lang="en-US" dirty="0"/>
              <a:t>: result in undesirable clot formation</a:t>
            </a:r>
          </a:p>
          <a:p>
            <a:pPr lvl="1"/>
            <a:r>
              <a:rPr lang="en-US" b="1" dirty="0"/>
              <a:t>Bleeding disorders</a:t>
            </a:r>
            <a:r>
              <a:rPr lang="en-US" dirty="0"/>
              <a:t>: abnormalities that prevent normal clot formation</a:t>
            </a:r>
          </a:p>
          <a:p>
            <a:r>
              <a:rPr lang="en-US" b="1" dirty="0"/>
              <a:t>Disseminated intravascular coagulation </a:t>
            </a:r>
            <a:r>
              <a:rPr lang="en-US" dirty="0"/>
              <a:t>(</a:t>
            </a:r>
            <a:r>
              <a:rPr lang="en-US" b="1" dirty="0"/>
              <a:t>DIC</a:t>
            </a:r>
            <a:r>
              <a:rPr lang="en-US" dirty="0"/>
              <a:t>)</a:t>
            </a:r>
          </a:p>
          <a:p>
            <a:pPr lvl="1"/>
            <a:r>
              <a:rPr lang="en-US" dirty="0"/>
              <a:t>Involves both types of disorders</a:t>
            </a:r>
          </a:p>
        </p:txBody>
      </p:sp>
    </p:spTree>
    <p:extLst>
      <p:ext uri="{BB962C8B-B14F-4D97-AF65-F5344CB8AC3E}">
        <p14:creationId xmlns:p14="http://schemas.microsoft.com/office/powerpoint/2010/main" val="24766463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(2 of 7)</a:t>
            </a:r>
            <a:endParaRPr lang="en-IN" sz="2800" dirty="0">
              <a:latin typeface="Times New Roman"/>
            </a:endParaRPr>
          </a:p>
        </p:txBody>
      </p:sp>
      <p:sp>
        <p:nvSpPr>
          <p:cNvPr id="3" name="Content Placeholder 2"/>
          <p:cNvSpPr>
            <a:spLocks noGrp="1"/>
          </p:cNvSpPr>
          <p:nvPr>
            <p:ph idx="1"/>
          </p:nvPr>
        </p:nvSpPr>
        <p:spPr>
          <a:xfrm>
            <a:off x="457200" y="1600200"/>
            <a:ext cx="8229600" cy="2677656"/>
          </a:xfrm>
        </p:spPr>
        <p:txBody>
          <a:bodyPr vert="horz" lIns="0" tIns="0" rIns="0" bIns="0" rtlCol="0">
            <a:spAutoFit/>
          </a:bodyPr>
          <a:lstStyle/>
          <a:p>
            <a:r>
              <a:rPr lang="en-US" b="1" dirty="0"/>
              <a:t>Thromboembolic conditions</a:t>
            </a:r>
          </a:p>
          <a:p>
            <a:pPr lvl="1"/>
            <a:r>
              <a:rPr lang="en-US" b="1" dirty="0"/>
              <a:t>Thrombi and emboli</a:t>
            </a:r>
          </a:p>
          <a:p>
            <a:pPr lvl="2"/>
            <a:r>
              <a:rPr lang="en-US" b="1" dirty="0"/>
              <a:t>Thrombus</a:t>
            </a:r>
            <a:r>
              <a:rPr lang="en-US" dirty="0"/>
              <a:t>: clot that develops and persists in </a:t>
            </a:r>
            <a:r>
              <a:rPr lang="en-US" i="1" dirty="0"/>
              <a:t>unbroken</a:t>
            </a:r>
            <a:r>
              <a:rPr lang="en-US" dirty="0"/>
              <a:t> blood vessel</a:t>
            </a:r>
          </a:p>
          <a:p>
            <a:pPr lvl="3"/>
            <a:r>
              <a:rPr lang="en-US" dirty="0"/>
              <a:t>May block circulation, leading to tissue death</a:t>
            </a:r>
          </a:p>
          <a:p>
            <a:pPr lvl="2"/>
            <a:r>
              <a:rPr lang="en-US" b="1" dirty="0"/>
              <a:t>Embolus</a:t>
            </a:r>
            <a:r>
              <a:rPr lang="en-US" dirty="0"/>
              <a:t>: thrombus freely floating in bloodstream</a:t>
            </a:r>
          </a:p>
          <a:p>
            <a:pPr lvl="2"/>
            <a:r>
              <a:rPr lang="en-US" b="1" dirty="0"/>
              <a:t>Embolism</a:t>
            </a:r>
            <a:r>
              <a:rPr lang="en-US" dirty="0"/>
              <a:t>: embolus obstructing a vessel Example: pulmonary or cerebral emboli</a:t>
            </a:r>
          </a:p>
          <a:p>
            <a:pPr lvl="2"/>
            <a:r>
              <a:rPr lang="en-US" dirty="0"/>
              <a:t>Risk factors: atherosclerosis, inflammation, slowly flowing blood or blood stasis from immobility</a:t>
            </a:r>
          </a:p>
        </p:txBody>
      </p:sp>
    </p:spTree>
    <p:extLst>
      <p:ext uri="{BB962C8B-B14F-4D97-AF65-F5344CB8AC3E}">
        <p14:creationId xmlns:p14="http://schemas.microsoft.com/office/powerpoint/2010/main" val="19748828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(3 of 7)</a:t>
            </a:r>
            <a:endParaRPr lang="en-IN" sz="2800" dirty="0">
              <a:latin typeface="Times New Roman"/>
            </a:endParaRPr>
          </a:p>
        </p:txBody>
      </p:sp>
      <p:sp>
        <p:nvSpPr>
          <p:cNvPr id="3" name="Content Placeholder 2"/>
          <p:cNvSpPr>
            <a:spLocks noGrp="1"/>
          </p:cNvSpPr>
          <p:nvPr>
            <p:ph idx="1"/>
          </p:nvPr>
        </p:nvSpPr>
        <p:spPr>
          <a:xfrm>
            <a:off x="457200" y="1600200"/>
            <a:ext cx="8229600" cy="2600712"/>
          </a:xfrm>
        </p:spPr>
        <p:txBody>
          <a:bodyPr vert="horz" lIns="0" tIns="0" rIns="0" bIns="0" rtlCol="0">
            <a:spAutoFit/>
          </a:bodyPr>
          <a:lstStyle/>
          <a:p>
            <a:r>
              <a:rPr lang="en-US" b="1" dirty="0"/>
              <a:t>Thromboembolic conditions (cont.)</a:t>
            </a:r>
          </a:p>
          <a:p>
            <a:pPr lvl="1"/>
            <a:r>
              <a:rPr lang="en-US" b="1" dirty="0"/>
              <a:t>Anticoagulant drugs: </a:t>
            </a:r>
            <a:r>
              <a:rPr lang="en-US" dirty="0"/>
              <a:t>used to prevent undesirable clotting</a:t>
            </a:r>
          </a:p>
          <a:p>
            <a:pPr lvl="2"/>
            <a:r>
              <a:rPr lang="en-US" b="1" dirty="0"/>
              <a:t>Aspirin: </a:t>
            </a:r>
            <a:r>
              <a:rPr lang="en-US" dirty="0"/>
              <a:t>antiprostaglandin that inhibits</a:t>
            </a:r>
            <a:br>
              <a:rPr lang="en-US" dirty="0"/>
            </a:br>
            <a:r>
              <a:rPr lang="en-US" dirty="0"/>
              <a:t>thromboxane A</a:t>
            </a:r>
            <a:r>
              <a:rPr lang="en-US" baseline="-25000" dirty="0"/>
              <a:t>2</a:t>
            </a:r>
            <a:r>
              <a:rPr lang="en-US" dirty="0"/>
              <a:t>; lowers heart attack incidence by 50%</a:t>
            </a:r>
          </a:p>
          <a:p>
            <a:pPr lvl="2"/>
            <a:r>
              <a:rPr lang="en-US" b="1" dirty="0"/>
              <a:t>Heparin: </a:t>
            </a:r>
            <a:r>
              <a:rPr lang="en-US" dirty="0"/>
              <a:t>used clinically for pre- and postoperative cardiac care as well as to prevent venous thrombosis</a:t>
            </a:r>
          </a:p>
          <a:p>
            <a:pPr lvl="2"/>
            <a:r>
              <a:rPr lang="en-US" b="1" dirty="0"/>
              <a:t>Warfarin</a:t>
            </a:r>
            <a:r>
              <a:rPr lang="en-US" dirty="0"/>
              <a:t> and direct oral anticoagulants: reduce risk of stroke in patients prone to atrial fibrillation in which blood pools in heart</a:t>
            </a:r>
          </a:p>
          <a:p>
            <a:pPr lvl="3"/>
            <a:r>
              <a:rPr lang="en-US" dirty="0"/>
              <a:t>Interferes with action of vitamin </a:t>
            </a:r>
            <a:r>
              <a:rPr lang="en-US" dirty="0">
                <a:latin typeface="Arial (Body)"/>
                <a:cs typeface="Times New Roman" panose="02020603050405020304" pitchFamily="18" charset="0"/>
              </a:rPr>
              <a:t>K</a:t>
            </a:r>
          </a:p>
        </p:txBody>
      </p:sp>
    </p:spTree>
    <p:extLst>
      <p:ext uri="{BB962C8B-B14F-4D97-AF65-F5344CB8AC3E}">
        <p14:creationId xmlns:p14="http://schemas.microsoft.com/office/powerpoint/2010/main" val="19748828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(4 of 7)</a:t>
            </a:r>
            <a:endParaRPr lang="en-IN" sz="2800" dirty="0">
              <a:latin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108269"/>
              </a:xfrm>
            </p:spPr>
            <p:txBody>
              <a:bodyPr vert="horz" lIns="0" tIns="0" rIns="0" bIns="0" rtlCol="0">
                <a:spAutoFit/>
              </a:bodyPr>
              <a:lstStyle/>
              <a:p>
                <a:r>
                  <a:rPr lang="en-US" b="1" dirty="0"/>
                  <a:t>Bleeding</a:t>
                </a:r>
                <a:r>
                  <a:rPr lang="en-US" dirty="0"/>
                  <a:t> </a:t>
                </a:r>
                <a:r>
                  <a:rPr lang="en-US" b="1" dirty="0"/>
                  <a:t>disorders</a:t>
                </a:r>
              </a:p>
              <a:p>
                <a:pPr lvl="1"/>
                <a:r>
                  <a:rPr lang="en-US" b="1" dirty="0"/>
                  <a:t>Thrombocytopenia</a:t>
                </a:r>
                <a:r>
                  <a:rPr lang="en-US" dirty="0"/>
                  <a:t>: deficient number of circulating platelets</a:t>
                </a:r>
              </a:p>
              <a:p>
                <a:pPr lvl="2"/>
                <a:r>
                  <a:rPr lang="en-US" i="1" dirty="0"/>
                  <a:t>Petechiae</a:t>
                </a:r>
                <a:r>
                  <a:rPr lang="en-US" dirty="0"/>
                  <a:t> appear as a result of spontaneous, widespread hemorrhage </a:t>
                </a:r>
              </a:p>
              <a:p>
                <a:pPr lvl="2"/>
                <a:r>
                  <a:rPr lang="en-US" dirty="0"/>
                  <a:t>Due to suppression or destruction of red bone marrow (examples: malignancy, radiation, or drugs)</a:t>
                </a:r>
              </a:p>
              <a:p>
                <a:pPr lvl="2"/>
                <a:r>
                  <a:rPr lang="en-US" dirty="0"/>
                  <a:t>Platelet count </a:t>
                </a:r>
                <a:r>
                  <a:rPr lang="en-US"/>
                  <a:t>&lt;50,000/</a:t>
                </a:r>
                <a:r>
                  <a:rPr lang="el-GR" i="0">
                    <a:latin typeface="Times New Roman" panose="02020603050405020304" pitchFamily="18" charset="0"/>
                    <a:ea typeface="Cambria Math"/>
                    <a:cs typeface="Times New Roman" panose="02020603050405020304" pitchFamily="18" charset="0"/>
                    <a:sym typeface="Symbol" panose="05050102010706020507" pitchFamily="18" charset="2"/>
                  </a:rPr>
                  <a:t>μ</a:t>
                </a:r>
                <a:r>
                  <a:rPr lang="en-US" b="0" i="0" dirty="0">
                    <a:latin typeface="Times New Roman" panose="02020603050405020304" pitchFamily="18" charset="0"/>
                    <a:ea typeface="Cambria Math"/>
                    <a:cs typeface="Times New Roman" panose="02020603050405020304" pitchFamily="18" charset="0"/>
                    <a:sym typeface="Symbol" panose="05050102010706020507" pitchFamily="18" charset="2"/>
                  </a:rPr>
                  <a:t>l</a:t>
                </a:r>
                <a14:m>
                  <m:oMath xmlns:m="http://schemas.openxmlformats.org/officeDocument/2006/math">
                    <m:r>
                      <a:rPr lang="en-US" b="0" i="1" dirty="0" smtClean="0">
                        <a:latin typeface="Cambria Math"/>
                        <a:ea typeface="Cambria Math"/>
                        <a:sym typeface="Symbol" panose="05050102010706020507" pitchFamily="18" charset="2"/>
                      </a:rPr>
                      <m:t> </m:t>
                    </m:r>
                  </m:oMath>
                </a14:m>
                <a:r>
                  <a:rPr lang="en-US" dirty="0"/>
                  <a:t>is diagnostic </a:t>
                </a:r>
              </a:p>
              <a:p>
                <a:pPr lvl="2"/>
                <a:r>
                  <a:rPr lang="en-US" dirty="0"/>
                  <a:t>Treatment: transfusion of concentrated platelets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108269"/>
              </a:xfrm>
              <a:blipFill rotWithShape="1">
                <a:blip r:embed="rId3"/>
                <a:stretch>
                  <a:fillRect l="-1333" t="-3188" r="-1556" b="-5217"/>
                </a:stretch>
              </a:blipFill>
            </p:spPr>
            <p:txBody>
              <a:bodyPr/>
              <a:lstStyle/>
              <a:p>
                <a:r>
                  <a:rPr lang="en-US">
                    <a:noFill/>
                  </a:rPr>
                  <a:t> </a:t>
                </a:r>
              </a:p>
            </p:txBody>
          </p:sp>
        </mc:Fallback>
      </mc:AlternateContent>
    </p:spTree>
    <p:extLst>
      <p:ext uri="{BB962C8B-B14F-4D97-AF65-F5344CB8AC3E}">
        <p14:creationId xmlns:p14="http://schemas.microsoft.com/office/powerpoint/2010/main" val="1974882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Petechiae</a:t>
            </a:r>
          </a:p>
        </p:txBody>
      </p:sp>
      <p:pic>
        <p:nvPicPr>
          <p:cNvPr id="48130" name="Picture 2" descr="This figure is a photo of a person’s feet showing it covered in small, round dots called petechiae caused by thrombocytopenia.  These are the result of everyday capillary damage that would ordinarily be plugged by plate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140" y="1777365"/>
            <a:ext cx="3855720" cy="350647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17.16 </a:t>
            </a:r>
            <a:r>
              <a:rPr lang="en-US" dirty="0"/>
              <a:t>Petechiae.</a:t>
            </a:r>
          </a:p>
        </p:txBody>
      </p:sp>
    </p:spTree>
    <p:extLst>
      <p:ext uri="{BB962C8B-B14F-4D97-AF65-F5344CB8AC3E}">
        <p14:creationId xmlns:p14="http://schemas.microsoft.com/office/powerpoint/2010/main" val="133957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Blood Plasma</a:t>
            </a:r>
            <a:endParaRPr lang="en-IN" dirty="0">
              <a:latin typeface="Times New Roman"/>
            </a:endParaRPr>
          </a:p>
        </p:txBody>
      </p:sp>
      <p:sp>
        <p:nvSpPr>
          <p:cNvPr id="2" name="Content Placeholder 1"/>
          <p:cNvSpPr>
            <a:spLocks noGrp="1"/>
          </p:cNvSpPr>
          <p:nvPr>
            <p:ph idx="1"/>
          </p:nvPr>
        </p:nvSpPr>
        <p:spPr>
          <a:xfrm>
            <a:off x="457581" y="1643126"/>
            <a:ext cx="8229600" cy="3193182"/>
          </a:xfrm>
        </p:spPr>
        <p:txBody>
          <a:bodyPr>
            <a:spAutoFit/>
          </a:bodyPr>
          <a:lstStyle/>
          <a:p>
            <a:r>
              <a:rPr lang="en-US" dirty="0">
                <a:latin typeface="Arial"/>
              </a:rPr>
              <a:t>Blood </a:t>
            </a:r>
            <a:r>
              <a:rPr lang="en-US" b="1" dirty="0">
                <a:latin typeface="Arial"/>
              </a:rPr>
              <a:t>plasma</a:t>
            </a:r>
            <a:r>
              <a:rPr lang="en-US" dirty="0">
                <a:latin typeface="Arial"/>
              </a:rPr>
              <a:t> is straw-colored sticky fluid</a:t>
            </a:r>
          </a:p>
          <a:p>
            <a:pPr lvl="1"/>
            <a:r>
              <a:rPr lang="en-US" dirty="0">
                <a:latin typeface="Arial"/>
              </a:rPr>
              <a:t>About 90% water</a:t>
            </a:r>
          </a:p>
          <a:p>
            <a:r>
              <a:rPr lang="en-US" dirty="0">
                <a:latin typeface="Arial"/>
              </a:rPr>
              <a:t>Over 100 dissolved solutes</a:t>
            </a:r>
          </a:p>
          <a:p>
            <a:pPr lvl="1"/>
            <a:r>
              <a:rPr lang="en-US" dirty="0">
                <a:latin typeface="Arial"/>
              </a:rPr>
              <a:t>Nutrients, gases, hormones, wastes, proteins, inorganic ions</a:t>
            </a:r>
          </a:p>
          <a:p>
            <a:pPr lvl="1"/>
            <a:r>
              <a:rPr lang="en-US" dirty="0">
                <a:latin typeface="Arial"/>
              </a:rPr>
              <a:t>Plasma proteins are most abundant solutes</a:t>
            </a:r>
          </a:p>
          <a:p>
            <a:pPr lvl="2"/>
            <a:r>
              <a:rPr lang="en-US" dirty="0">
                <a:latin typeface="Arial"/>
              </a:rPr>
              <a:t>Remain in blood; not taken up by cells</a:t>
            </a:r>
          </a:p>
          <a:p>
            <a:pPr lvl="2"/>
            <a:r>
              <a:rPr lang="en-US" dirty="0">
                <a:latin typeface="Arial"/>
              </a:rPr>
              <a:t>Proteins produced mostly by liver</a:t>
            </a:r>
          </a:p>
          <a:p>
            <a:pPr lvl="2"/>
            <a:r>
              <a:rPr lang="en-US" b="1" dirty="0">
                <a:latin typeface="Arial"/>
              </a:rPr>
              <a:t>Albumin</a:t>
            </a:r>
            <a:r>
              <a:rPr lang="en-US" dirty="0">
                <a:latin typeface="Arial"/>
              </a:rPr>
              <a:t>: makes up 60% of plasma proteins</a:t>
            </a:r>
          </a:p>
          <a:p>
            <a:pPr lvl="3"/>
            <a:r>
              <a:rPr lang="en-US" dirty="0">
                <a:latin typeface="Arial"/>
              </a:rPr>
              <a:t>Functions as carrier of other molecules, as blood buffer, and contributes to plasma osmotic pressure</a:t>
            </a:r>
          </a:p>
        </p:txBody>
      </p:sp>
    </p:spTree>
    <p:extLst>
      <p:ext uri="{BB962C8B-B14F-4D97-AF65-F5344CB8AC3E}">
        <p14:creationId xmlns:p14="http://schemas.microsoft.com/office/powerpoint/2010/main" val="42421641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(5 of 7)</a:t>
            </a:r>
            <a:endParaRPr lang="en-IN" sz="2800" dirty="0">
              <a:latin typeface="Times New Roman"/>
            </a:endParaRPr>
          </a:p>
        </p:txBody>
      </p:sp>
      <p:sp>
        <p:nvSpPr>
          <p:cNvPr id="3" name="Content Placeholder 2"/>
          <p:cNvSpPr>
            <a:spLocks noGrp="1"/>
          </p:cNvSpPr>
          <p:nvPr>
            <p:ph idx="1"/>
          </p:nvPr>
        </p:nvSpPr>
        <p:spPr>
          <a:xfrm>
            <a:off x="457200" y="1600200"/>
            <a:ext cx="8229600" cy="1785104"/>
          </a:xfrm>
        </p:spPr>
        <p:txBody>
          <a:bodyPr vert="horz" lIns="0" tIns="0" rIns="0" bIns="0" rtlCol="0">
            <a:spAutoFit/>
          </a:bodyPr>
          <a:lstStyle/>
          <a:p>
            <a:r>
              <a:rPr lang="en-US" b="1" dirty="0"/>
              <a:t>Bleeding</a:t>
            </a:r>
            <a:r>
              <a:rPr lang="en-US" dirty="0"/>
              <a:t> </a:t>
            </a:r>
            <a:r>
              <a:rPr lang="en-US" b="1" dirty="0"/>
              <a:t>disorders (cont.)</a:t>
            </a:r>
          </a:p>
          <a:p>
            <a:pPr lvl="1"/>
            <a:r>
              <a:rPr lang="en-US" b="1" dirty="0"/>
              <a:t>Impaired</a:t>
            </a:r>
            <a:r>
              <a:rPr lang="en-US" dirty="0"/>
              <a:t> </a:t>
            </a:r>
            <a:r>
              <a:rPr lang="en-US" b="1" dirty="0"/>
              <a:t>liver</a:t>
            </a:r>
            <a:r>
              <a:rPr lang="en-US" dirty="0"/>
              <a:t> </a:t>
            </a:r>
            <a:r>
              <a:rPr lang="en-US" b="1" dirty="0"/>
              <a:t>function</a:t>
            </a:r>
          </a:p>
          <a:p>
            <a:pPr lvl="2"/>
            <a:r>
              <a:rPr lang="en-US" dirty="0"/>
              <a:t>Inability to synthesize procoagulants (clotting factors)</a:t>
            </a:r>
          </a:p>
          <a:p>
            <a:pPr lvl="2"/>
            <a:r>
              <a:rPr lang="en-US" dirty="0"/>
              <a:t>Causes include vitamin K deficiency, hepatitis, or cirrhosis</a:t>
            </a:r>
          </a:p>
          <a:p>
            <a:pPr lvl="2"/>
            <a:r>
              <a:rPr lang="en-US" dirty="0"/>
              <a:t>Liver disease can also prevent liver from producing bile, which is needed to absorb fat and vitamin K</a:t>
            </a:r>
          </a:p>
        </p:txBody>
      </p:sp>
    </p:spTree>
    <p:extLst>
      <p:ext uri="{BB962C8B-B14F-4D97-AF65-F5344CB8AC3E}">
        <p14:creationId xmlns:p14="http://schemas.microsoft.com/office/powerpoint/2010/main" val="33904594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(6 of 7)</a:t>
            </a:r>
            <a:endParaRPr lang="en-IN" sz="2800" dirty="0">
              <a:latin typeface="Times New Roman"/>
            </a:endParaRPr>
          </a:p>
        </p:txBody>
      </p:sp>
      <p:sp>
        <p:nvSpPr>
          <p:cNvPr id="3" name="Content Placeholder 2"/>
          <p:cNvSpPr>
            <a:spLocks noGrp="1"/>
          </p:cNvSpPr>
          <p:nvPr>
            <p:ph idx="1"/>
          </p:nvPr>
        </p:nvSpPr>
        <p:spPr>
          <a:xfrm>
            <a:off x="457200" y="1600200"/>
            <a:ext cx="8229600" cy="3000821"/>
          </a:xfrm>
        </p:spPr>
        <p:txBody>
          <a:bodyPr vert="horz" lIns="0" tIns="0" rIns="0" bIns="0" rtlCol="0">
            <a:spAutoFit/>
          </a:bodyPr>
          <a:lstStyle/>
          <a:p>
            <a:r>
              <a:rPr lang="en-US" b="1" dirty="0"/>
              <a:t>Bleeding</a:t>
            </a:r>
            <a:r>
              <a:rPr lang="en-US" dirty="0"/>
              <a:t> </a:t>
            </a:r>
            <a:r>
              <a:rPr lang="en-US" b="1" dirty="0"/>
              <a:t>disorders (cont.)</a:t>
            </a:r>
          </a:p>
          <a:p>
            <a:pPr lvl="1"/>
            <a:r>
              <a:rPr lang="en-US" b="1" dirty="0"/>
              <a:t>Hemophilia</a:t>
            </a:r>
          </a:p>
          <a:p>
            <a:pPr lvl="2"/>
            <a:r>
              <a:rPr lang="en-US" dirty="0"/>
              <a:t>Includes several similar hereditary bleeding disorders </a:t>
            </a:r>
          </a:p>
          <a:p>
            <a:pPr lvl="3"/>
            <a:r>
              <a:rPr lang="en-US" dirty="0"/>
              <a:t>Hemophilia A: most common type (77% of all cases) due to factor VIII deficiency</a:t>
            </a:r>
          </a:p>
          <a:p>
            <a:pPr lvl="3"/>
            <a:r>
              <a:rPr lang="en-US" dirty="0"/>
              <a:t>Hemophilia B: factor IX deficiency </a:t>
            </a:r>
          </a:p>
          <a:p>
            <a:pPr lvl="3"/>
            <a:r>
              <a:rPr lang="en-US" dirty="0"/>
              <a:t>Hemophilia C: factor XI deficiency, milder</a:t>
            </a:r>
          </a:p>
          <a:p>
            <a:pPr lvl="2"/>
            <a:r>
              <a:rPr lang="en-US" dirty="0"/>
              <a:t>Symptoms include prolonged bleeding, especially into joint cavities</a:t>
            </a:r>
          </a:p>
          <a:p>
            <a:pPr lvl="2"/>
            <a:r>
              <a:rPr lang="en-US" dirty="0"/>
              <a:t>Treatment: injections of genetically engineered factors; has eliminated need for plasma transfusion and risk of contracting hepatitis or HIV </a:t>
            </a:r>
          </a:p>
        </p:txBody>
      </p:sp>
    </p:spTree>
    <p:extLst>
      <p:ext uri="{BB962C8B-B14F-4D97-AF65-F5344CB8AC3E}">
        <p14:creationId xmlns:p14="http://schemas.microsoft.com/office/powerpoint/2010/main" val="246822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Disorders of Hemostasis </a:t>
            </a:r>
            <a:r>
              <a:rPr lang="en-US" altLang="en-US" sz="2800" dirty="0">
                <a:latin typeface="Times New Roman"/>
              </a:rPr>
              <a:t>(7 of 7)</a:t>
            </a:r>
            <a:endParaRPr lang="en-IN" sz="2800" dirty="0">
              <a:latin typeface="Times New Roman"/>
            </a:endParaRPr>
          </a:p>
        </p:txBody>
      </p:sp>
      <p:sp>
        <p:nvSpPr>
          <p:cNvPr id="3" name="Content Placeholder 2"/>
          <p:cNvSpPr>
            <a:spLocks noGrp="1"/>
          </p:cNvSpPr>
          <p:nvPr>
            <p:ph idx="1"/>
          </p:nvPr>
        </p:nvSpPr>
        <p:spPr>
          <a:xfrm>
            <a:off x="457200" y="1600200"/>
            <a:ext cx="8229600" cy="2031325"/>
          </a:xfrm>
        </p:spPr>
        <p:txBody>
          <a:bodyPr vert="horz" lIns="0" tIns="0" rIns="0" bIns="0" rtlCol="0">
            <a:spAutoFit/>
          </a:bodyPr>
          <a:lstStyle/>
          <a:p>
            <a:r>
              <a:rPr lang="en-US" b="1" dirty="0"/>
              <a:t>Disseminated intravascular coagulation </a:t>
            </a:r>
            <a:r>
              <a:rPr lang="en-US" dirty="0"/>
              <a:t>(</a:t>
            </a:r>
            <a:r>
              <a:rPr lang="en-US" b="1" dirty="0"/>
              <a:t>DIC</a:t>
            </a:r>
            <a:r>
              <a:rPr lang="en-US" dirty="0"/>
              <a:t>)</a:t>
            </a:r>
          </a:p>
          <a:p>
            <a:pPr lvl="1"/>
            <a:r>
              <a:rPr lang="en-US" dirty="0"/>
              <a:t>Involves both widespread clotting and severe bleeding</a:t>
            </a:r>
          </a:p>
          <a:p>
            <a:pPr lvl="2"/>
            <a:r>
              <a:rPr lang="en-US" dirty="0"/>
              <a:t>Widespread clotting occurs in intact blood vessels, blocking blood flow</a:t>
            </a:r>
          </a:p>
          <a:p>
            <a:pPr lvl="2"/>
            <a:r>
              <a:rPr lang="en-US" dirty="0"/>
              <a:t>Severe bleeding follows because residual blood is unable to clot because clotting factors are being depleted</a:t>
            </a:r>
          </a:p>
          <a:p>
            <a:pPr lvl="1"/>
            <a:r>
              <a:rPr lang="en-US" dirty="0"/>
              <a:t>Can occur in septicemia, incompatible blood transfusions, or complications in pregnancy </a:t>
            </a:r>
          </a:p>
        </p:txBody>
      </p:sp>
    </p:spTree>
    <p:extLst>
      <p:ext uri="{BB962C8B-B14F-4D97-AF65-F5344CB8AC3E}">
        <p14:creationId xmlns:p14="http://schemas.microsoft.com/office/powerpoint/2010/main" val="246822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17.7 Blood Transfusions</a:t>
            </a:r>
            <a:endParaRPr lang="en-IN" dirty="0">
              <a:latin typeface="Times New Roman"/>
            </a:endParaRPr>
          </a:p>
        </p:txBody>
      </p:sp>
      <p:sp>
        <p:nvSpPr>
          <p:cNvPr id="3" name="Content Placeholder 2"/>
          <p:cNvSpPr>
            <a:spLocks noGrp="1"/>
          </p:cNvSpPr>
          <p:nvPr>
            <p:ph idx="1"/>
          </p:nvPr>
        </p:nvSpPr>
        <p:spPr>
          <a:xfrm>
            <a:off x="457200" y="1600200"/>
            <a:ext cx="8229600" cy="2208297"/>
          </a:xfrm>
        </p:spPr>
        <p:txBody>
          <a:bodyPr vert="horz" lIns="0" tIns="0" rIns="0" bIns="0" rtlCol="0">
            <a:spAutoFit/>
          </a:bodyPr>
          <a:lstStyle/>
          <a:p>
            <a:r>
              <a:rPr lang="en-US" dirty="0"/>
              <a:t>Cardiovascular system minimizes effects of blood loss by:</a:t>
            </a:r>
          </a:p>
          <a:p>
            <a:pPr marL="971550" lvl="1" indent="-514350">
              <a:buFont typeface="+mj-lt"/>
              <a:buAutoNum type="arabicPeriod"/>
            </a:pPr>
            <a:r>
              <a:rPr lang="en-US" dirty="0"/>
              <a:t>reducing volume of affected blood vessels</a:t>
            </a:r>
          </a:p>
          <a:p>
            <a:pPr marL="971550" lvl="1" indent="-514350">
              <a:buFont typeface="+mj-lt"/>
              <a:buAutoNum type="arabicPeriod"/>
            </a:pPr>
            <a:r>
              <a:rPr lang="en-US" dirty="0"/>
              <a:t>stepping up production of RBCs</a:t>
            </a:r>
          </a:p>
          <a:p>
            <a:r>
              <a:rPr lang="en-US" dirty="0"/>
              <a:t>Body can compensate for only so much blood loss</a:t>
            </a:r>
          </a:p>
          <a:p>
            <a:r>
              <a:rPr lang="en-US" dirty="0"/>
              <a:t>Loss of 15–30% causes pallor and weakness</a:t>
            </a:r>
          </a:p>
          <a:p>
            <a:r>
              <a:rPr lang="en-US" dirty="0"/>
              <a:t>Loss of more than 30% results in potentially fatal severe shock</a:t>
            </a:r>
          </a:p>
        </p:txBody>
      </p:sp>
    </p:spTree>
    <p:extLst>
      <p:ext uri="{BB962C8B-B14F-4D97-AF65-F5344CB8AC3E}">
        <p14:creationId xmlns:p14="http://schemas.microsoft.com/office/powerpoint/2010/main" val="16677226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Restoring Blood Volume </a:t>
            </a:r>
            <a:endParaRPr lang="en-IN" dirty="0">
              <a:latin typeface="Times New Roman"/>
            </a:endParaRPr>
          </a:p>
        </p:txBody>
      </p:sp>
      <p:sp>
        <p:nvSpPr>
          <p:cNvPr id="3" name="Content Placeholder 2"/>
          <p:cNvSpPr>
            <a:spLocks noGrp="1"/>
          </p:cNvSpPr>
          <p:nvPr>
            <p:ph idx="1"/>
          </p:nvPr>
        </p:nvSpPr>
        <p:spPr>
          <a:xfrm>
            <a:off x="457200" y="1600200"/>
            <a:ext cx="8229600" cy="1938992"/>
          </a:xfrm>
        </p:spPr>
        <p:txBody>
          <a:bodyPr vert="horz" lIns="0" tIns="0" rIns="0" bIns="0" rtlCol="0">
            <a:spAutoFit/>
          </a:bodyPr>
          <a:lstStyle/>
          <a:p>
            <a:r>
              <a:rPr lang="en-US" dirty="0"/>
              <a:t>Death from shock may result from low blood volume</a:t>
            </a:r>
          </a:p>
          <a:p>
            <a:r>
              <a:rPr lang="en-US" dirty="0"/>
              <a:t>Volume must be replaced immediately with</a:t>
            </a:r>
          </a:p>
          <a:p>
            <a:pPr lvl="1"/>
            <a:r>
              <a:rPr lang="en-US" dirty="0"/>
              <a:t>Normal saline or </a:t>
            </a:r>
            <a:r>
              <a:rPr lang="en-US" i="1" dirty="0"/>
              <a:t>multiple-electrolyte solution </a:t>
            </a:r>
            <a:r>
              <a:rPr lang="en-US" dirty="0"/>
              <a:t>(</a:t>
            </a:r>
            <a:r>
              <a:rPr lang="en-US" i="1" dirty="0"/>
              <a:t>Ringer’s solution</a:t>
            </a:r>
            <a:r>
              <a:rPr lang="en-US" dirty="0"/>
              <a:t>) that mimics plasma electrolyte composition</a:t>
            </a:r>
          </a:p>
          <a:p>
            <a:r>
              <a:rPr lang="en-US" dirty="0"/>
              <a:t>Replacement of volume restores adequate circulation but does not replace oxygen-carrying capacities of RBCs</a:t>
            </a:r>
          </a:p>
        </p:txBody>
      </p:sp>
    </p:spTree>
    <p:extLst>
      <p:ext uri="{BB962C8B-B14F-4D97-AF65-F5344CB8AC3E}">
        <p14:creationId xmlns:p14="http://schemas.microsoft.com/office/powerpoint/2010/main" val="8416364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(1 of 8)</a:t>
            </a:r>
            <a:endParaRPr lang="en-IN" sz="2800" dirty="0">
              <a:latin typeface="Times New Roman"/>
            </a:endParaRPr>
          </a:p>
        </p:txBody>
      </p:sp>
      <p:sp>
        <p:nvSpPr>
          <p:cNvPr id="3" name="Content Placeholder 2"/>
          <p:cNvSpPr>
            <a:spLocks noGrp="1"/>
          </p:cNvSpPr>
          <p:nvPr>
            <p:ph idx="1"/>
          </p:nvPr>
        </p:nvSpPr>
        <p:spPr>
          <a:xfrm>
            <a:off x="457200" y="1600200"/>
            <a:ext cx="8229600" cy="2623795"/>
          </a:xfrm>
        </p:spPr>
        <p:txBody>
          <a:bodyPr vert="horz" lIns="0" tIns="0" rIns="0" bIns="0" rtlCol="0">
            <a:spAutoFit/>
          </a:bodyPr>
          <a:lstStyle/>
          <a:p>
            <a:r>
              <a:rPr lang="en-US" b="1" dirty="0"/>
              <a:t>Whole-blood transfusions </a:t>
            </a:r>
            <a:r>
              <a:rPr lang="en-US" dirty="0"/>
              <a:t>are used only when blood loss is rapid and substantial </a:t>
            </a:r>
          </a:p>
          <a:p>
            <a:r>
              <a:rPr lang="en-US" dirty="0"/>
              <a:t>Infusions of </a:t>
            </a:r>
            <a:r>
              <a:rPr lang="en-US" b="1" dirty="0"/>
              <a:t>packed red blood cells</a:t>
            </a:r>
            <a:r>
              <a:rPr lang="en-US" dirty="0"/>
              <a:t>, or </a:t>
            </a:r>
            <a:r>
              <a:rPr lang="en-US" b="1" dirty="0"/>
              <a:t>PRBCs </a:t>
            </a:r>
            <a:r>
              <a:rPr lang="en-US" dirty="0"/>
              <a:t>(plasma and WBCs removed), are preferred to restore oxygen-carrying capacity</a:t>
            </a:r>
          </a:p>
          <a:p>
            <a:r>
              <a:rPr lang="en-US" dirty="0"/>
              <a:t>Blood banks usually separate donated blood into components; shelf life of blood is about 35 days</a:t>
            </a:r>
          </a:p>
          <a:p>
            <a:r>
              <a:rPr lang="en-US" b="1" dirty="0"/>
              <a:t>Human blood groups </a:t>
            </a:r>
            <a:r>
              <a:rPr lang="en-US" dirty="0"/>
              <a:t>of donated blood must be determined because </a:t>
            </a:r>
            <a:r>
              <a:rPr lang="en-US" b="1" dirty="0"/>
              <a:t>transfusion reactions</a:t>
            </a:r>
            <a:r>
              <a:rPr lang="en-US" dirty="0"/>
              <a:t> can be fatal</a:t>
            </a:r>
          </a:p>
          <a:p>
            <a:pPr lvl="1"/>
            <a:r>
              <a:rPr lang="en-US" b="1" dirty="0"/>
              <a:t>Blood typing </a:t>
            </a:r>
            <a:r>
              <a:rPr lang="en-US" dirty="0"/>
              <a:t>determines groups</a:t>
            </a:r>
          </a:p>
        </p:txBody>
      </p:sp>
    </p:spTree>
    <p:extLst>
      <p:ext uri="{BB962C8B-B14F-4D97-AF65-F5344CB8AC3E}">
        <p14:creationId xmlns:p14="http://schemas.microsoft.com/office/powerpoint/2010/main" val="35260265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(2 of 8)</a:t>
            </a:r>
            <a:endParaRPr lang="en-IN" sz="2800" dirty="0">
              <a:latin typeface="Times New Roman"/>
            </a:endParaRPr>
          </a:p>
        </p:txBody>
      </p:sp>
      <p:sp>
        <p:nvSpPr>
          <p:cNvPr id="3" name="Content Placeholder 2"/>
          <p:cNvSpPr>
            <a:spLocks noGrp="1"/>
          </p:cNvSpPr>
          <p:nvPr>
            <p:ph idx="1"/>
          </p:nvPr>
        </p:nvSpPr>
        <p:spPr>
          <a:xfrm>
            <a:off x="457200" y="1600200"/>
            <a:ext cx="8229600" cy="2354491"/>
          </a:xfrm>
        </p:spPr>
        <p:txBody>
          <a:bodyPr vert="horz" lIns="0" tIns="0" rIns="0" bIns="0" rtlCol="0">
            <a:spAutoFit/>
          </a:bodyPr>
          <a:lstStyle/>
          <a:p>
            <a:r>
              <a:rPr lang="en-US" b="1" dirty="0"/>
              <a:t>Human blood groups</a:t>
            </a:r>
          </a:p>
          <a:p>
            <a:pPr lvl="1"/>
            <a:r>
              <a:rPr lang="en-US" dirty="0"/>
              <a:t>RBC membranes bear different many </a:t>
            </a:r>
            <a:r>
              <a:rPr lang="en-US" b="1" dirty="0"/>
              <a:t>antigens</a:t>
            </a:r>
            <a:r>
              <a:rPr lang="en-US" dirty="0"/>
              <a:t> </a:t>
            </a:r>
          </a:p>
          <a:p>
            <a:pPr lvl="2"/>
            <a:r>
              <a:rPr lang="en-US" dirty="0"/>
              <a:t>Antigen: anything perceived as foreign that can generate an immune response</a:t>
            </a:r>
          </a:p>
          <a:p>
            <a:pPr lvl="2"/>
            <a:r>
              <a:rPr lang="en-US" dirty="0"/>
              <a:t>RBC antigens are referred to as </a:t>
            </a:r>
            <a:r>
              <a:rPr lang="en-US" b="1" dirty="0"/>
              <a:t>agglutinogens </a:t>
            </a:r>
            <a:r>
              <a:rPr lang="en-US" dirty="0"/>
              <a:t>because they promote agglutination</a:t>
            </a:r>
          </a:p>
          <a:p>
            <a:pPr lvl="1"/>
            <a:r>
              <a:rPr lang="en-US" dirty="0"/>
              <a:t>Mismatched transfused blood is perceived as foreign and may be agglutinated and destroyed</a:t>
            </a:r>
          </a:p>
          <a:p>
            <a:pPr lvl="2"/>
            <a:r>
              <a:rPr lang="en-US" dirty="0"/>
              <a:t>Potentially fatal reaction</a:t>
            </a:r>
          </a:p>
        </p:txBody>
      </p:sp>
    </p:spTree>
    <p:extLst>
      <p:ext uri="{BB962C8B-B14F-4D97-AF65-F5344CB8AC3E}">
        <p14:creationId xmlns:p14="http://schemas.microsoft.com/office/powerpoint/2010/main" val="21979082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(3 of 8)</a:t>
            </a:r>
            <a:endParaRPr lang="en-IN" sz="2800" dirty="0">
              <a:latin typeface="Times New Roman"/>
            </a:endParaRPr>
          </a:p>
        </p:txBody>
      </p:sp>
      <p:sp>
        <p:nvSpPr>
          <p:cNvPr id="3" name="Content Placeholder 2"/>
          <p:cNvSpPr>
            <a:spLocks noGrp="1"/>
          </p:cNvSpPr>
          <p:nvPr>
            <p:ph idx="1"/>
          </p:nvPr>
        </p:nvSpPr>
        <p:spPr>
          <a:xfrm>
            <a:off x="457200" y="1600200"/>
            <a:ext cx="8229600" cy="2354491"/>
          </a:xfrm>
        </p:spPr>
        <p:txBody>
          <a:bodyPr vert="horz" lIns="0" tIns="0" rIns="0" bIns="0" rtlCol="0">
            <a:spAutoFit/>
          </a:bodyPr>
          <a:lstStyle/>
          <a:p>
            <a:pPr marL="256032" lvl="1" indent="-256032">
              <a:buSzPct val="100000"/>
              <a:buFont typeface="Arial" panose="020B0604020202020204" pitchFamily="34" charset="0"/>
              <a:buChar char="•"/>
            </a:pPr>
            <a:r>
              <a:rPr lang="en-US" b="1" dirty="0"/>
              <a:t>Human blood groups (cont.)</a:t>
            </a:r>
          </a:p>
          <a:p>
            <a:pPr lvl="1"/>
            <a:r>
              <a:rPr lang="en-US" dirty="0"/>
              <a:t>Humans have at least 30 naturally occurring RBC antigens</a:t>
            </a:r>
          </a:p>
          <a:p>
            <a:pPr lvl="1"/>
            <a:r>
              <a:rPr lang="en-US" dirty="0"/>
              <a:t>Presence or absence of each antigen is used to classify blood cells into different groups</a:t>
            </a:r>
          </a:p>
          <a:p>
            <a:pPr lvl="1"/>
            <a:r>
              <a:rPr lang="en-US" dirty="0"/>
              <a:t>Some blood groups (MNS, Duffy, Kell, and Lewis) are only weak agglutinogens</a:t>
            </a:r>
          </a:p>
          <a:p>
            <a:pPr lvl="2"/>
            <a:r>
              <a:rPr lang="en-US" dirty="0"/>
              <a:t>Not usually typed unless patient will need several transfusions</a:t>
            </a:r>
          </a:p>
          <a:p>
            <a:pPr lvl="1"/>
            <a:r>
              <a:rPr lang="en-US" dirty="0"/>
              <a:t>Antigens of </a:t>
            </a:r>
            <a:r>
              <a:rPr lang="en-US" b="1" dirty="0"/>
              <a:t>ABO and Rh blood groups </a:t>
            </a:r>
            <a:r>
              <a:rPr lang="en-US" dirty="0"/>
              <a:t>cause most vigorous transfusion reactions; therefore, they are major groups typed</a:t>
            </a:r>
          </a:p>
        </p:txBody>
      </p:sp>
    </p:spTree>
    <p:extLst>
      <p:ext uri="{BB962C8B-B14F-4D97-AF65-F5344CB8AC3E}">
        <p14:creationId xmlns:p14="http://schemas.microsoft.com/office/powerpoint/2010/main" val="564645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(4 of 8)</a:t>
            </a:r>
            <a:endParaRPr lang="en-IN" sz="2800" dirty="0">
              <a:latin typeface="Times New Roman"/>
            </a:endParaRPr>
          </a:p>
        </p:txBody>
      </p:sp>
      <p:sp>
        <p:nvSpPr>
          <p:cNvPr id="3" name="Content Placeholder 2"/>
          <p:cNvSpPr>
            <a:spLocks noGrp="1"/>
          </p:cNvSpPr>
          <p:nvPr>
            <p:ph idx="1"/>
          </p:nvPr>
        </p:nvSpPr>
        <p:spPr>
          <a:xfrm>
            <a:off x="457200" y="1600200"/>
            <a:ext cx="8229600" cy="3570208"/>
          </a:xfrm>
        </p:spPr>
        <p:txBody>
          <a:bodyPr vert="horz" lIns="0" tIns="0" rIns="0" bIns="0" rtlCol="0">
            <a:spAutoFit/>
          </a:bodyPr>
          <a:lstStyle/>
          <a:p>
            <a:pPr lvl="1"/>
            <a:r>
              <a:rPr lang="en-US" b="1" dirty="0"/>
              <a:t>ABO blood groups</a:t>
            </a:r>
          </a:p>
          <a:p>
            <a:pPr lvl="2"/>
            <a:r>
              <a:rPr lang="en-US" dirty="0"/>
              <a:t>Based on presence or absence of two agglutinogens (A and B) on surface of RBCs </a:t>
            </a:r>
          </a:p>
          <a:p>
            <a:pPr lvl="3"/>
            <a:r>
              <a:rPr lang="en-US" dirty="0"/>
              <a:t>Type A has only A agglutinogen</a:t>
            </a:r>
          </a:p>
          <a:p>
            <a:pPr lvl="3"/>
            <a:r>
              <a:rPr lang="en-US" dirty="0"/>
              <a:t>Type B has only B agglutinogen</a:t>
            </a:r>
          </a:p>
          <a:p>
            <a:pPr lvl="3"/>
            <a:r>
              <a:rPr lang="en-US" dirty="0"/>
              <a:t>Type AB has both A and B agglutinogens</a:t>
            </a:r>
          </a:p>
          <a:p>
            <a:pPr lvl="3"/>
            <a:r>
              <a:rPr lang="en-US" dirty="0"/>
              <a:t>Type O has neither A nor B agglutinogens</a:t>
            </a:r>
          </a:p>
          <a:p>
            <a:pPr lvl="2"/>
            <a:r>
              <a:rPr lang="en-US" dirty="0"/>
              <a:t>Blood may contain preformed anti-A or anti-B antibodies (</a:t>
            </a:r>
            <a:r>
              <a:rPr lang="en-US" b="1" dirty="0"/>
              <a:t>agglutinins</a:t>
            </a:r>
            <a:r>
              <a:rPr lang="en-US" dirty="0"/>
              <a:t>)</a:t>
            </a:r>
          </a:p>
          <a:p>
            <a:pPr lvl="3"/>
            <a:r>
              <a:rPr lang="en-US" dirty="0"/>
              <a:t>Act against transfused RBCs with ABO antigens not present on recipient's RBCs</a:t>
            </a:r>
          </a:p>
          <a:p>
            <a:pPr lvl="2"/>
            <a:r>
              <a:rPr lang="en-US" dirty="0"/>
              <a:t>Anti-A or anti-B form in blood at about 2 months of age, reaching adult levels by 8–10 years of age</a:t>
            </a:r>
          </a:p>
        </p:txBody>
      </p:sp>
    </p:spTree>
    <p:extLst>
      <p:ext uri="{BB962C8B-B14F-4D97-AF65-F5344CB8AC3E}">
        <p14:creationId xmlns:p14="http://schemas.microsoft.com/office/powerpoint/2010/main" val="564645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Table 17.4 ABO Blood Groups</a:t>
            </a:r>
          </a:p>
        </p:txBody>
      </p:sp>
      <p:pic>
        <p:nvPicPr>
          <p:cNvPr id="49154" name="Picture 2" descr="Table 17.4 showing ABO Blood Groups. The categories are Blood group, RBC Antigens (Agglutinogens), Plasma Antibodies (Agglutinins), Blood that can be received, and frequency in WHITE, BLACK, ASIAN, HISPANIC, and NATIVE AMERICAN populations (listed by the % of US population).  Illustrations for each blood group show cells with the relevant antigens and antibodies.&#10;&#10;Group: AB; RBC Antigens: A, B; Plasma antibodies: None; Blood that can be received: A, B, AB, O “Universal recipient”; Frequency, White: 4, Black: 4, Asian: 7, Hispanic: 2, Native American: less than one..&#10;&#10;Group: B; RBC Antigens: B; Plasma antibodies: Anti-A; Blood that can be received: A, O; Frequency, White: 11, Black: 19, Asian: 25, Hispanic: 10, Native American: 4.&#10;&#10;Group: A; RBC Antigens: A; Plasma antibodies: Anti-B; Blood that can be received: A, O; Frequency, White: 40, Black: 26, Asian: 28, Hispanic: 31, Native American: 16.&#10;&#10;Group: O; RBC Antigens: None; Plasma antibodies: Anti-A, Anti-B; Blood that can be received: O (“Universal Donor”); Frequency, White: 45, Black: 51, Asian: 40, Hispanic: 57, Native American: 7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1712383"/>
            <a:ext cx="6829425" cy="38893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Table 17.4 </a:t>
            </a:r>
            <a:r>
              <a:rPr lang="en-US" dirty="0"/>
              <a:t>ABO Blood Groups.</a:t>
            </a:r>
          </a:p>
        </p:txBody>
      </p:sp>
    </p:spTree>
    <p:extLst>
      <p:ext uri="{BB962C8B-B14F-4D97-AF65-F5344CB8AC3E}">
        <p14:creationId xmlns:p14="http://schemas.microsoft.com/office/powerpoint/2010/main" val="381322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Table 17.1-1 Composition of Plasma</a:t>
            </a:r>
          </a:p>
        </p:txBody>
      </p:sp>
      <p:pic>
        <p:nvPicPr>
          <p:cNvPr id="2050" name="Picture 2" descr="Table 17.1 showing Composition of plasma. The two columns are labeled Constituent, as well as Description and importance. The row data is as follows, with categories delineated by bolding.&#10;&#10;Category and constituent, Water; 90% of plasma volume; dissolving and suspending medium for solutes of blood; absorbs heat.&#10;Category, Solutes.&#10;Constituent: Electrolytes: Most abundant solutes by number; cations include sodium, potassium, calcium, magnesium; anions include chloride, phosphate, sulfate, and bicarbonate; help to maintain plasma osmotic pressure and normal blood pH.&#10;Constituent: Plasma proteins: 8% (by weight) of plasma; all contribute to osmotic pressure and maintain water balance in blood and tissues; all have other functions (transport, enzymatic, etc.) as well.&#10;Sub-constituent to Plasma proteins: Albumin, 60% of plasma proteins; produced by liver; main contributor to osmotic pressure.&#10;&#10;Sub-constituent to Plasma proteins: Globulins 36% of plasma proteins. Globulins alpha and beta are Produced by liver; most are transport proteins that bind to lipids, metal ions, and fat-soluble vitamins. Globulin gamma Antibodies released by plasma cells during immune response.&#10;&#10;Sub-constituent to Plasma proteins: Fibrinogen 4% of plasma proteins; produced by liver; forms fibrin threads of blood clot."/>
          <p:cNvPicPr>
            <a:picLocks noChangeAspect="1" noChangeArrowheads="1"/>
          </p:cNvPicPr>
          <p:nvPr/>
        </p:nvPicPr>
        <p:blipFill rotWithShape="1">
          <a:blip r:embed="rId3">
            <a:extLst>
              <a:ext uri="{28A0092B-C50C-407E-A947-70E740481C1C}">
                <a14:useLocalDpi xmlns:a14="http://schemas.microsoft.com/office/drawing/2010/main" val="0"/>
              </a:ext>
            </a:extLst>
          </a:blip>
          <a:srcRect b="2942"/>
          <a:stretch/>
        </p:blipFill>
        <p:spPr bwMode="auto">
          <a:xfrm>
            <a:off x="2873865" y="1361148"/>
            <a:ext cx="3396270" cy="444910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Table 17.1 </a:t>
            </a:r>
            <a:r>
              <a:rPr lang="en-US" dirty="0"/>
              <a:t>Composition of Plasma.</a:t>
            </a:r>
          </a:p>
        </p:txBody>
      </p:sp>
    </p:spTree>
    <p:extLst>
      <p:ext uri="{BB962C8B-B14F-4D97-AF65-F5344CB8AC3E}">
        <p14:creationId xmlns:p14="http://schemas.microsoft.com/office/powerpoint/2010/main" val="26187059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(5 of 8)</a:t>
            </a:r>
            <a:endParaRPr lang="en-IN" sz="2800" dirty="0">
              <a:latin typeface="Times New Roman"/>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754600"/>
              </a:xfrm>
            </p:spPr>
            <p:txBody>
              <a:bodyPr vert="horz" lIns="0" tIns="0" rIns="0" bIns="0" rtlCol="0">
                <a:spAutoFit/>
              </a:bodyPr>
              <a:lstStyle/>
              <a:p>
                <a:pPr lvl="1"/>
                <a:r>
                  <a:rPr lang="en-US" b="1" dirty="0"/>
                  <a:t>Rh blood groups</a:t>
                </a:r>
              </a:p>
              <a:p>
                <a:pPr lvl="2"/>
                <a:r>
                  <a:rPr lang="en-US" dirty="0"/>
                  <a:t>52 named Rh agglutinogens (Rh factors)</a:t>
                </a:r>
              </a:p>
              <a:p>
                <a:pPr lvl="2"/>
                <a:r>
                  <a:rPr lang="en-US" dirty="0"/>
                  <a:t>C, D, and E are most common</a:t>
                </a:r>
              </a:p>
              <a:p>
                <a:pPr lvl="2"/>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14:m>
                  <m:oMath xmlns:m="http://schemas.openxmlformats.org/officeDocument/2006/math">
                    <m:r>
                      <a:rPr lang="en-US" i="1" dirty="0">
                        <a:latin typeface="Cambria Math"/>
                      </a:rPr>
                      <m:t> </m:t>
                    </m:r>
                  </m:oMath>
                </a14:m>
                <a:r>
                  <a:rPr lang="en-US" dirty="0"/>
                  <a:t>indicates presence of D antigen</a:t>
                </a:r>
              </a:p>
              <a:p>
                <a:pPr lvl="3"/>
                <a:r>
                  <a:rPr lang="en-US" dirty="0"/>
                  <a:t>85% Americans are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endParaRPr lang="en-US" baseline="30000" dirty="0">
                  <a:latin typeface="Times New Roman" panose="02020603050405020304" pitchFamily="18" charset="0"/>
                  <a:cs typeface="Times New Roman" panose="02020603050405020304" pitchFamily="18" charset="0"/>
                </a:endParaRPr>
              </a:p>
              <a:p>
                <a:pPr lvl="2"/>
                <a:r>
                  <a:rPr lang="en-US" dirty="0"/>
                  <a:t>Anti-Rh antibodies are not spontaneously formed in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individuals</a:t>
                </a:r>
              </a:p>
              <a:p>
                <a:pPr lvl="3"/>
                <a:r>
                  <a:rPr lang="en-US" dirty="0"/>
                  <a:t>Anti</a:t>
                </a:r>
                <a14:m>
                  <m:oMath xmlns:m="http://schemas.openxmlformats.org/officeDocument/2006/math">
                    <m:r>
                      <a:rPr lang="en-US" i="1" dirty="0" smtClean="0">
                        <a:latin typeface="Cambria Math"/>
                      </a:rPr>
                      <m:t>−</m:t>
                    </m:r>
                  </m:oMath>
                </a14:m>
                <a:r>
                  <a:rPr lang="en-US" dirty="0"/>
                  <a:t>Rh antibodies form if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r>
                  <a:rPr lang="en-US" dirty="0"/>
                  <a:t> individual receives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r>
                  <a:rPr lang="en-US" dirty="0"/>
                  <a:t> blood, or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r>
                  <a:rPr lang="en-US" dirty="0"/>
                  <a:t> mom is carrying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a:t>fetus</a:t>
                </a:r>
              </a:p>
              <a:p>
                <a:pPr lvl="2"/>
                <a:r>
                  <a:rPr lang="en-US" dirty="0"/>
                  <a:t>Second exposure to </a:t>
                </a:r>
                <a:r>
                  <a:rPr lang="en-US" i="0" dirty="0">
                    <a:latin typeface="Times New Roman" panose="02020603050405020304" pitchFamily="18" charset="0"/>
                    <a:cs typeface="Times New Roman" panose="02020603050405020304" pitchFamily="18" charset="0"/>
                  </a:rPr>
                  <a:t>Rh</a:t>
                </a:r>
                <a:r>
                  <a:rPr lang="en-US" i="0" baseline="30000" dirty="0">
                    <a:latin typeface="Times New Roman" panose="02020603050405020304" pitchFamily="18" charset="0"/>
                    <a:cs typeface="Times New Roman" panose="02020603050405020304" pitchFamily="18" charset="0"/>
                  </a:rPr>
                  <a:t>+</a:t>
                </a:r>
                <a:r>
                  <a:rPr lang="en-US" dirty="0"/>
                  <a:t> blood will result in typical transfusion reaction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754600"/>
              </a:xfrm>
              <a:blipFill rotWithShape="1">
                <a:blip r:embed="rId3"/>
                <a:stretch>
                  <a:fillRect t="-2439" r="-963" b="-3769"/>
                </a:stretch>
              </a:blipFill>
            </p:spPr>
            <p:txBody>
              <a:bodyPr/>
              <a:lstStyle/>
              <a:p>
                <a:r>
                  <a:rPr lang="en-US">
                    <a:noFill/>
                  </a:rPr>
                  <a:t> </a:t>
                </a:r>
              </a:p>
            </p:txBody>
          </p:sp>
        </mc:Fallback>
      </mc:AlternateContent>
    </p:spTree>
    <p:extLst>
      <p:ext uri="{BB962C8B-B14F-4D97-AF65-F5344CB8AC3E}">
        <p14:creationId xmlns:p14="http://schemas.microsoft.com/office/powerpoint/2010/main" val="19287064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17.3 </a:t>
            </a:r>
            <a:endParaRPr lang="en-IN" dirty="0">
              <a:latin typeface="Times New Roman"/>
            </a:endParaRPr>
          </a:p>
        </p:txBody>
      </p:sp>
      <p:sp>
        <p:nvSpPr>
          <p:cNvPr id="3" name="Content Placeholder 2"/>
          <p:cNvSpPr>
            <a:spLocks noGrp="1"/>
          </p:cNvSpPr>
          <p:nvPr>
            <p:ph idx="1"/>
          </p:nvPr>
        </p:nvSpPr>
        <p:spPr>
          <a:xfrm>
            <a:off x="457200" y="1600200"/>
            <a:ext cx="8229600" cy="2226250"/>
          </a:xfrm>
        </p:spPr>
        <p:txBody>
          <a:bodyPr vert="horz" lIns="0" tIns="0" rIns="0" bIns="0" rtlCol="0">
            <a:spAutoFit/>
          </a:bodyPr>
          <a:lstStyle/>
          <a:p>
            <a:pPr>
              <a:spcBef>
                <a:spcPts val="500"/>
              </a:spcBef>
            </a:pPr>
            <a:r>
              <a:rPr lang="en-US" b="1" dirty="0"/>
              <a:t>Hemolytic disease of newborn</a:t>
            </a:r>
            <a:r>
              <a:rPr lang="en-US" dirty="0"/>
              <a:t>, also called </a:t>
            </a:r>
            <a:r>
              <a:rPr lang="en-US" b="1" dirty="0"/>
              <a:t>erythroblastosis fetalis </a:t>
            </a:r>
            <a:r>
              <a:rPr lang="en-US" dirty="0"/>
              <a:t>only occurs in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mom with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fetus</a:t>
            </a:r>
          </a:p>
          <a:p>
            <a:pPr>
              <a:spcBef>
                <a:spcPts val="500"/>
              </a:spcBef>
            </a:pPr>
            <a:r>
              <a:rPr lang="en-US" dirty="0"/>
              <a:t>First pregnancy: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mom exposed to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blood of fetus during delivery; first baby born healthy, but mother synthesizes anti</a:t>
            </a:r>
            <a:r>
              <a:rPr lang="en-US" dirty="0">
                <a:latin typeface="Times New Roman" panose="02020603050405020304" pitchFamily="18" charset="0"/>
                <a:cs typeface="Times New Roman" panose="02020603050405020304" pitchFamily="18" charset="0"/>
              </a:rPr>
              <a:t>-Rh</a:t>
            </a:r>
            <a:r>
              <a:rPr lang="en-US" dirty="0"/>
              <a:t> antibodies</a:t>
            </a:r>
          </a:p>
          <a:p>
            <a:pPr>
              <a:spcBef>
                <a:spcPts val="500"/>
              </a:spcBef>
            </a:pPr>
            <a:r>
              <a:rPr lang="en-US" dirty="0"/>
              <a:t>Second pregnancy: Mom’s anti</a:t>
            </a:r>
            <a:r>
              <a:rPr lang="en-US" dirty="0">
                <a:latin typeface="Times New Roman" panose="02020603050405020304" pitchFamily="18" charset="0"/>
                <a:cs typeface="Times New Roman" panose="02020603050405020304" pitchFamily="18" charset="0"/>
              </a:rPr>
              <a:t>-Rh</a:t>
            </a:r>
            <a:r>
              <a:rPr lang="en-US" dirty="0"/>
              <a:t> antibodies cross placenta and destroy RBCs of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baby</a:t>
            </a:r>
          </a:p>
          <a:p>
            <a:pPr>
              <a:spcBef>
                <a:spcPts val="500"/>
              </a:spcBef>
            </a:pPr>
            <a:r>
              <a:rPr lang="en-US" dirty="0"/>
              <a:t>Baby treated with prebirth transfusions and exchange transfusions after birth</a:t>
            </a:r>
          </a:p>
          <a:p>
            <a:pPr>
              <a:spcBef>
                <a:spcPts val="500"/>
              </a:spcBef>
            </a:pPr>
            <a:r>
              <a:rPr lang="en-US" dirty="0"/>
              <a:t>RhoGAM serum containing anti-</a:t>
            </a:r>
            <a:r>
              <a:rPr lang="en-US" dirty="0">
                <a:latin typeface="Times New Roman" panose="02020603050405020304" pitchFamily="18" charset="0"/>
                <a:cs typeface="Times New Roman" panose="02020603050405020304" pitchFamily="18" charset="0"/>
              </a:rPr>
              <a:t>Rh</a:t>
            </a:r>
            <a:r>
              <a:rPr lang="en-US" dirty="0"/>
              <a:t> can prevent </a:t>
            </a:r>
            <a:r>
              <a:rPr lang="en-US" dirty="0">
                <a:latin typeface="Times New Roman" panose="02020603050405020304" pitchFamily="18" charset="0"/>
                <a:cs typeface="Times New Roman" panose="02020603050405020304" pitchFamily="18" charset="0"/>
              </a:rPr>
              <a:t>Rh</a:t>
            </a:r>
            <a:r>
              <a:rPr lang="en-US" baseline="30000" dirty="0">
                <a:latin typeface="Times New Roman" panose="02020603050405020304" pitchFamily="18" charset="0"/>
                <a:cs typeface="Times New Roman" panose="02020603050405020304" pitchFamily="18" charset="0"/>
              </a:rPr>
              <a:t>–</a:t>
            </a:r>
            <a:r>
              <a:rPr lang="en-US" dirty="0"/>
              <a:t> mother from becoming sensitized</a:t>
            </a:r>
          </a:p>
        </p:txBody>
      </p:sp>
    </p:spTree>
    <p:extLst>
      <p:ext uri="{BB962C8B-B14F-4D97-AF65-F5344CB8AC3E}">
        <p14:creationId xmlns:p14="http://schemas.microsoft.com/office/powerpoint/2010/main" val="5725612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a:t>
            </a:r>
            <a:r>
              <a:rPr lang="en-US" sz="2800" dirty="0">
                <a:latin typeface="Times New Roman"/>
              </a:rPr>
              <a:t> </a:t>
            </a:r>
            <a:r>
              <a:rPr lang="en-US" altLang="en-US" sz="2800" dirty="0">
                <a:latin typeface="Times New Roman"/>
              </a:rPr>
              <a:t>(6 of 8)</a:t>
            </a:r>
            <a:endParaRPr lang="en-IN" sz="2800" dirty="0">
              <a:latin typeface="Times New Roman"/>
            </a:endParaRPr>
          </a:p>
        </p:txBody>
      </p:sp>
      <p:sp>
        <p:nvSpPr>
          <p:cNvPr id="3" name="Content Placeholder 2"/>
          <p:cNvSpPr>
            <a:spLocks noGrp="1"/>
          </p:cNvSpPr>
          <p:nvPr>
            <p:ph idx="1"/>
          </p:nvPr>
        </p:nvSpPr>
        <p:spPr>
          <a:xfrm>
            <a:off x="457200" y="1600200"/>
            <a:ext cx="8229600" cy="2831544"/>
          </a:xfrm>
        </p:spPr>
        <p:txBody>
          <a:bodyPr vert="horz" lIns="0" tIns="0" rIns="0" bIns="0" rtlCol="0">
            <a:spAutoFit/>
          </a:bodyPr>
          <a:lstStyle/>
          <a:p>
            <a:r>
              <a:rPr lang="en-US" b="1" dirty="0"/>
              <a:t>Transfusion reactions</a:t>
            </a:r>
          </a:p>
          <a:p>
            <a:pPr lvl="1"/>
            <a:r>
              <a:rPr lang="en-US" dirty="0"/>
              <a:t>Occur if mismatched blood is infused</a:t>
            </a:r>
          </a:p>
          <a:p>
            <a:pPr lvl="1"/>
            <a:r>
              <a:rPr lang="en-US" dirty="0"/>
              <a:t>Donor’s cells are attacked by recipient’s plasma agglutinins</a:t>
            </a:r>
          </a:p>
          <a:p>
            <a:pPr lvl="2"/>
            <a:r>
              <a:rPr lang="en-US" dirty="0"/>
              <a:t>Agglutinate and clog small vessels</a:t>
            </a:r>
          </a:p>
          <a:p>
            <a:pPr lvl="2"/>
            <a:r>
              <a:rPr lang="en-US" dirty="0"/>
              <a:t>Rupture and release hemoglobin into bloodstream </a:t>
            </a:r>
          </a:p>
          <a:p>
            <a:pPr lvl="1"/>
            <a:r>
              <a:rPr lang="en-US" dirty="0"/>
              <a:t>Result in:</a:t>
            </a:r>
          </a:p>
          <a:p>
            <a:pPr lvl="2"/>
            <a:r>
              <a:rPr lang="en-US" dirty="0"/>
              <a:t>Diminished oxygen-carrying capacity</a:t>
            </a:r>
          </a:p>
          <a:p>
            <a:pPr lvl="2"/>
            <a:r>
              <a:rPr lang="en-US" dirty="0"/>
              <a:t>Decreased blood flow beyond blocked vessel</a:t>
            </a:r>
          </a:p>
          <a:p>
            <a:pPr lvl="2"/>
            <a:r>
              <a:rPr lang="en-US" dirty="0"/>
              <a:t>Hemoglobin in kidney tubules </a:t>
            </a:r>
            <a:r>
              <a:rPr lang="en-US" dirty="0">
                <a:sym typeface="Wingdings" charset="0"/>
              </a:rPr>
              <a:t>can lead to</a:t>
            </a:r>
            <a:r>
              <a:rPr lang="en-US" dirty="0"/>
              <a:t> renal failure</a:t>
            </a:r>
          </a:p>
        </p:txBody>
      </p:sp>
    </p:spTree>
    <p:extLst>
      <p:ext uri="{BB962C8B-B14F-4D97-AF65-F5344CB8AC3E}">
        <p14:creationId xmlns:p14="http://schemas.microsoft.com/office/powerpoint/2010/main" val="5725612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(7 of 8)</a:t>
            </a:r>
            <a:endParaRPr lang="en-IN" sz="2800" dirty="0">
              <a:latin typeface="Times New Roman"/>
            </a:endParaRPr>
          </a:p>
        </p:txBody>
      </p:sp>
      <p:sp>
        <p:nvSpPr>
          <p:cNvPr id="3" name="Content Placeholder 2"/>
          <p:cNvSpPr>
            <a:spLocks noGrp="1"/>
          </p:cNvSpPr>
          <p:nvPr>
            <p:ph idx="1"/>
          </p:nvPr>
        </p:nvSpPr>
        <p:spPr>
          <a:xfrm>
            <a:off x="457200" y="1600200"/>
            <a:ext cx="8229600" cy="2769989"/>
          </a:xfrm>
        </p:spPr>
        <p:txBody>
          <a:bodyPr vert="horz" lIns="0" tIns="0" rIns="0" bIns="0" rtlCol="0">
            <a:spAutoFit/>
          </a:bodyPr>
          <a:lstStyle/>
          <a:p>
            <a:pPr marL="347472" lvl="1" indent="-347472">
              <a:spcBef>
                <a:spcPts val="400"/>
              </a:spcBef>
              <a:buFont typeface="Arial"/>
              <a:buChar char="•"/>
            </a:pPr>
            <a:r>
              <a:rPr lang="en-US" b="1" dirty="0"/>
              <a:t>Transfusion reactions (cont.)</a:t>
            </a:r>
          </a:p>
          <a:p>
            <a:pPr lvl="1">
              <a:spcBef>
                <a:spcPts val="400"/>
              </a:spcBef>
            </a:pPr>
            <a:r>
              <a:rPr lang="en-US" dirty="0"/>
              <a:t>Symptoms: fever, chills, low blood pressure, rapid heartbeat, nausea, vomiting</a:t>
            </a:r>
          </a:p>
          <a:p>
            <a:pPr lvl="1">
              <a:spcBef>
                <a:spcPts val="400"/>
              </a:spcBef>
            </a:pPr>
            <a:r>
              <a:rPr lang="en-US" dirty="0"/>
              <a:t>Treatment: preventing kidney damage with fluids and diuretics to wash out hemoglobin</a:t>
            </a:r>
          </a:p>
          <a:p>
            <a:pPr lvl="1">
              <a:spcBef>
                <a:spcPts val="400"/>
              </a:spcBef>
            </a:pPr>
            <a:r>
              <a:rPr lang="en-US" dirty="0"/>
              <a:t>Type O </a:t>
            </a:r>
            <a:r>
              <a:rPr lang="en-US" b="1" dirty="0"/>
              <a:t>universal donor</a:t>
            </a:r>
            <a:r>
              <a:rPr lang="en-US" dirty="0"/>
              <a:t>: no A or B antigens</a:t>
            </a:r>
          </a:p>
          <a:p>
            <a:pPr lvl="1">
              <a:spcBef>
                <a:spcPts val="400"/>
              </a:spcBef>
            </a:pPr>
            <a:r>
              <a:rPr lang="en-US" dirty="0"/>
              <a:t>Type AB </a:t>
            </a:r>
            <a:r>
              <a:rPr lang="en-US" b="1" dirty="0"/>
              <a:t>universal recipient</a:t>
            </a:r>
            <a:r>
              <a:rPr lang="en-US" dirty="0"/>
              <a:t>: no anti-A or anti-B antibodies</a:t>
            </a:r>
          </a:p>
          <a:p>
            <a:pPr lvl="2">
              <a:spcBef>
                <a:spcPts val="400"/>
              </a:spcBef>
            </a:pPr>
            <a:r>
              <a:rPr lang="en-US" dirty="0"/>
              <a:t>Misleading as other agglutinogens that cause transfusion reactions must also be considered</a:t>
            </a:r>
          </a:p>
          <a:p>
            <a:pPr lvl="1">
              <a:spcBef>
                <a:spcPts val="400"/>
              </a:spcBef>
            </a:pPr>
            <a:r>
              <a:rPr lang="en-US" b="1" dirty="0"/>
              <a:t>Autologous transfusions</a:t>
            </a:r>
            <a:r>
              <a:rPr lang="en-US" dirty="0"/>
              <a:t>: patient predonates own blood that is stored and available if needed</a:t>
            </a:r>
          </a:p>
        </p:txBody>
      </p:sp>
    </p:spTree>
    <p:extLst>
      <p:ext uri="{BB962C8B-B14F-4D97-AF65-F5344CB8AC3E}">
        <p14:creationId xmlns:p14="http://schemas.microsoft.com/office/powerpoint/2010/main" val="421421579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Transfusing Red Blood Cells </a:t>
            </a:r>
            <a:r>
              <a:rPr lang="en-US" altLang="en-US" sz="2800" dirty="0">
                <a:latin typeface="Times New Roman"/>
              </a:rPr>
              <a:t>(8 of 8)</a:t>
            </a:r>
            <a:endParaRPr lang="en-IN" sz="2800" dirty="0">
              <a:latin typeface="Times New Roman"/>
            </a:endParaRPr>
          </a:p>
        </p:txBody>
      </p:sp>
      <p:sp>
        <p:nvSpPr>
          <p:cNvPr id="3" name="Content Placeholder 2"/>
          <p:cNvSpPr>
            <a:spLocks noGrp="1"/>
          </p:cNvSpPr>
          <p:nvPr>
            <p:ph idx="1"/>
          </p:nvPr>
        </p:nvSpPr>
        <p:spPr>
          <a:xfrm>
            <a:off x="457200" y="1600200"/>
            <a:ext cx="8229600" cy="2185214"/>
          </a:xfrm>
        </p:spPr>
        <p:txBody>
          <a:bodyPr vert="horz" lIns="0" tIns="0" rIns="0" bIns="0" rtlCol="0">
            <a:spAutoFit/>
          </a:bodyPr>
          <a:lstStyle/>
          <a:p>
            <a:r>
              <a:rPr lang="en-US" b="1" dirty="0"/>
              <a:t>Blood typing</a:t>
            </a:r>
          </a:p>
          <a:p>
            <a:pPr lvl="1"/>
            <a:r>
              <a:rPr lang="en-US" dirty="0"/>
              <a:t>Donor blood is mixed with antibodies against common agglutinogens</a:t>
            </a:r>
          </a:p>
          <a:p>
            <a:pPr lvl="2"/>
            <a:r>
              <a:rPr lang="en-US" dirty="0"/>
              <a:t>If agglutinogen is present, clumping of RBCs will occur</a:t>
            </a:r>
          </a:p>
          <a:p>
            <a:pPr lvl="1"/>
            <a:r>
              <a:rPr lang="en-US" dirty="0"/>
              <a:t>Blood is typed for ABO and for </a:t>
            </a:r>
            <a:r>
              <a:rPr lang="en-US" dirty="0">
                <a:latin typeface="Times New Roman" panose="02020603050405020304" pitchFamily="18" charset="0"/>
                <a:cs typeface="Times New Roman" panose="02020603050405020304" pitchFamily="18" charset="0"/>
              </a:rPr>
              <a:t>Rh</a:t>
            </a:r>
            <a:r>
              <a:rPr lang="en-US" dirty="0"/>
              <a:t> factor in same manner</a:t>
            </a:r>
          </a:p>
          <a:p>
            <a:pPr lvl="1"/>
            <a:r>
              <a:rPr lang="en-US" i="1" dirty="0"/>
              <a:t>Cross matching</a:t>
            </a:r>
            <a:r>
              <a:rPr lang="en-US" dirty="0"/>
              <a:t>: typing between specific donor and specific recipient</a:t>
            </a:r>
          </a:p>
          <a:p>
            <a:pPr lvl="2"/>
            <a:r>
              <a:rPr lang="en-US" dirty="0"/>
              <a:t>Mix recipient’s serum with donor RBCs</a:t>
            </a:r>
          </a:p>
          <a:p>
            <a:pPr lvl="2"/>
            <a:r>
              <a:rPr lang="en-US" dirty="0"/>
              <a:t>Mix recipient’s RBCs with donor serum</a:t>
            </a:r>
          </a:p>
        </p:txBody>
      </p:sp>
    </p:spTree>
    <p:extLst>
      <p:ext uri="{BB962C8B-B14F-4D97-AF65-F5344CB8AC3E}">
        <p14:creationId xmlns:p14="http://schemas.microsoft.com/office/powerpoint/2010/main" val="42142157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Blood Typing of ABO Blood Types</a:t>
            </a:r>
          </a:p>
        </p:txBody>
      </p:sp>
      <p:pic>
        <p:nvPicPr>
          <p:cNvPr id="50178" name="Picture 2" descr="This figure shows the results of blood typing for the four blood types:  AB, A, B, and O. For each blood type, two samples are shown.  The sample on the left in each blood type section shows what happens when anti-A antibodies are added to a drop of blood of that type.  The sample on the right shows what happens when Anti-B antibodies are added to a drop of blood of that type:&#10; - Type AB blood contains agglutinogens A and B, so it agglutinates with both blood samples. Both the anti-A and anti-B photos show agglutinated samples in which the red blood cells clump together, forming isolated dark spots in each serum sample.&#10; - Type A blood contains agglutinogen A, so it agglutinates with anti-A only. The anti-A serum sample shows the characteristic dark clumping of red blood cells. The anti-B serum sample shows a smooth brownish-red blood sample with no visible clumping.&#10; - Type B blood contains agglutinogen B, so it agglutinates with anti-B only. In this case the anti-A serum sample is smooth and brownish-red, while the anti-B serum sample shows agglutination.  &#10; - Type O blood contains no agglutinogens, so it does not agglutinate with either serum. Both the anti-A and anti-B serum samples appear smooth and brownish-red with no visible clump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762" y="1371600"/>
            <a:ext cx="3518477" cy="428336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17.17 </a:t>
            </a:r>
            <a:r>
              <a:rPr lang="en-US" dirty="0"/>
              <a:t>Blood typing of ABO blood types.</a:t>
            </a:r>
          </a:p>
        </p:txBody>
      </p:sp>
    </p:spTree>
    <p:extLst>
      <p:ext uri="{BB962C8B-B14F-4D97-AF65-F5344CB8AC3E}">
        <p14:creationId xmlns:p14="http://schemas.microsoft.com/office/powerpoint/2010/main" val="7210176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17.8 Diagnostic Blood Tests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229600" cy="1977464"/>
          </a:xfrm>
        </p:spPr>
        <p:txBody>
          <a:bodyPr vert="horz" lIns="0" tIns="0" rIns="0" bIns="0" rtlCol="0">
            <a:spAutoFit/>
          </a:bodyPr>
          <a:lstStyle/>
          <a:p>
            <a:r>
              <a:rPr lang="en-US" dirty="0"/>
              <a:t>Examination of blood can yield information on person</a:t>
            </a:r>
            <a:r>
              <a:rPr lang="en-US" altLang="ja-JP" dirty="0"/>
              <a:t>s health:</a:t>
            </a:r>
          </a:p>
          <a:p>
            <a:pPr lvl="1"/>
            <a:r>
              <a:rPr lang="en-US" dirty="0"/>
              <a:t>Low hematocrit seen in cases of anemia</a:t>
            </a:r>
          </a:p>
          <a:p>
            <a:pPr lvl="1"/>
            <a:r>
              <a:rPr lang="en-US" dirty="0"/>
              <a:t>Blood glucose tests check for diabetes</a:t>
            </a:r>
          </a:p>
          <a:p>
            <a:pPr lvl="1"/>
            <a:r>
              <a:rPr lang="en-US" dirty="0"/>
              <a:t>Leukocytosis can signal infection</a:t>
            </a:r>
          </a:p>
          <a:p>
            <a:r>
              <a:rPr lang="en-US" dirty="0"/>
              <a:t>Microscopic examination of blood can reveal any variations in size or shape of RBCs</a:t>
            </a:r>
          </a:p>
          <a:p>
            <a:pPr lvl="1"/>
            <a:r>
              <a:rPr lang="en-US" dirty="0"/>
              <a:t>Abnormal size, shape, or color could indicate anemia</a:t>
            </a:r>
          </a:p>
        </p:txBody>
      </p:sp>
    </p:spTree>
    <p:extLst>
      <p:ext uri="{BB962C8B-B14F-4D97-AF65-F5344CB8AC3E}">
        <p14:creationId xmlns:p14="http://schemas.microsoft.com/office/powerpoint/2010/main" val="6954994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17.8 Diagnostic Blood Tests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a:xfrm>
            <a:off x="457200" y="1600200"/>
            <a:ext cx="8229600" cy="2777683"/>
          </a:xfrm>
        </p:spPr>
        <p:txBody>
          <a:bodyPr vert="horz" lIns="0" tIns="0" rIns="0" bIns="0" rtlCol="0">
            <a:spAutoFit/>
          </a:bodyPr>
          <a:lstStyle/>
          <a:p>
            <a:r>
              <a:rPr lang="en-US" b="1" dirty="0"/>
              <a:t>Differential WBC count </a:t>
            </a:r>
            <a:r>
              <a:rPr lang="en-US" dirty="0"/>
              <a:t>looks at relative proportions of each WBC</a:t>
            </a:r>
          </a:p>
          <a:p>
            <a:pPr lvl="1"/>
            <a:r>
              <a:rPr lang="en-US" dirty="0"/>
              <a:t>Increases in specific WBC can help with diagnosis</a:t>
            </a:r>
          </a:p>
          <a:p>
            <a:r>
              <a:rPr lang="en-US" b="1" dirty="0"/>
              <a:t>Prothrombin time </a:t>
            </a:r>
            <a:r>
              <a:rPr lang="en-US" dirty="0"/>
              <a:t>and </a:t>
            </a:r>
            <a:r>
              <a:rPr lang="en-US" b="1" dirty="0"/>
              <a:t>platelet counts </a:t>
            </a:r>
            <a:r>
              <a:rPr lang="en-US" dirty="0"/>
              <a:t>assess hemostasis</a:t>
            </a:r>
          </a:p>
          <a:p>
            <a:r>
              <a:rPr lang="en-US" b="1" dirty="0"/>
              <a:t>CMP (comprehensive medical panel): </a:t>
            </a:r>
            <a:r>
              <a:rPr lang="en-US" dirty="0"/>
              <a:t>blood chemistry profile that checks various blood chemical levels</a:t>
            </a:r>
          </a:p>
          <a:p>
            <a:pPr lvl="1"/>
            <a:r>
              <a:rPr lang="en-US" dirty="0"/>
              <a:t>Abnormal results could indicate liver or kidney disorders</a:t>
            </a:r>
          </a:p>
          <a:p>
            <a:r>
              <a:rPr lang="en-US" b="1" dirty="0"/>
              <a:t>Complete blood count (CBC) </a:t>
            </a:r>
            <a:r>
              <a:rPr lang="en-US" dirty="0"/>
              <a:t>checks formed elements, hematocrit, hemoglobin </a:t>
            </a:r>
          </a:p>
          <a:p>
            <a:pPr lvl="1"/>
            <a:endParaRPr lang="en-US" dirty="0"/>
          </a:p>
        </p:txBody>
      </p:sp>
    </p:spTree>
    <p:extLst>
      <p:ext uri="{BB962C8B-B14F-4D97-AF65-F5344CB8AC3E}">
        <p14:creationId xmlns:p14="http://schemas.microsoft.com/office/powerpoint/2010/main" val="18757596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Developmental Aspects of Blood</a:t>
            </a:r>
            <a:endParaRPr lang="en-IN" dirty="0">
              <a:latin typeface="Times New Roman"/>
            </a:endParaRPr>
          </a:p>
        </p:txBody>
      </p:sp>
      <p:sp>
        <p:nvSpPr>
          <p:cNvPr id="3" name="Content Placeholder 2"/>
          <p:cNvSpPr>
            <a:spLocks noGrp="1"/>
          </p:cNvSpPr>
          <p:nvPr>
            <p:ph idx="1"/>
          </p:nvPr>
        </p:nvSpPr>
        <p:spPr>
          <a:xfrm>
            <a:off x="457200" y="1600200"/>
            <a:ext cx="8229600" cy="2893100"/>
          </a:xfrm>
        </p:spPr>
        <p:txBody>
          <a:bodyPr vert="horz" lIns="0" tIns="0" rIns="0" bIns="0" rtlCol="0">
            <a:spAutoFit/>
          </a:bodyPr>
          <a:lstStyle/>
          <a:p>
            <a:r>
              <a:rPr lang="en-US" dirty="0"/>
              <a:t>Fetal blood cells form in yolk sac, liver, and spleen</a:t>
            </a:r>
          </a:p>
          <a:p>
            <a:r>
              <a:rPr lang="en-US" dirty="0"/>
              <a:t>Red bone marrow is primary hematopoietic area by seventh month </a:t>
            </a:r>
          </a:p>
          <a:p>
            <a:r>
              <a:rPr lang="en-US" dirty="0"/>
              <a:t>Blood cells develop from mesenchymal cells called blood islands</a:t>
            </a:r>
          </a:p>
          <a:p>
            <a:r>
              <a:rPr lang="en-US" dirty="0"/>
              <a:t>The fetus forms hemoglobin F, which has higher affinity for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than hemoglobin A formed after birth</a:t>
            </a:r>
          </a:p>
          <a:p>
            <a:r>
              <a:rPr lang="en-US" dirty="0"/>
              <a:t>Blood diseases of aging</a:t>
            </a:r>
          </a:p>
          <a:p>
            <a:pPr lvl="1"/>
            <a:r>
              <a:rPr lang="en-US" dirty="0"/>
              <a:t>Chronic leukemias, anemias, clotting disorders</a:t>
            </a:r>
          </a:p>
          <a:p>
            <a:pPr lvl="1"/>
            <a:r>
              <a:rPr lang="en-US" dirty="0"/>
              <a:t>Usually precipitated by disorders of heart, blood vessels, or immune system</a:t>
            </a:r>
          </a:p>
        </p:txBody>
      </p:sp>
    </p:spTree>
    <p:extLst>
      <p:ext uri="{BB962C8B-B14F-4D97-AF65-F5344CB8AC3E}">
        <p14:creationId xmlns:p14="http://schemas.microsoft.com/office/powerpoint/2010/main" val="6954994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179653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Table 17.1-2 Composition of Plasma</a:t>
            </a:r>
          </a:p>
        </p:txBody>
      </p:sp>
      <p:pic>
        <p:nvPicPr>
          <p:cNvPr id="3074" name="Picture 2" descr="Table 17.1 showing Composition of plasma. The two columns are labeled Constituent, as well as Description and importance. The row data is as follows, continuing in the “plasma protein” category from the previous slide.&#10;&#10;Constituent Nonprotein: nitrogenous substances By-products of cellular metabolism, such as urea, uric acid, creatinine, and ammonium salts.&#10;&#10;Constituent: Nutrients (organic): Materials absorbed from digestive tract and transported for use throughout body; include glucose and other simple carbohydrates, amino acids (protein digestion products), fatty acids, glycerol and triglycerides (fat digestion products), cholesterol, and vitamins.&#10;&#10;Constituent Respiratory gases Oxygen and carbon dioxide; oxygen mostly bound to hemoglobin inside RBCs; carbon dioxide transported dissolved as bicarbonate ion or CO2,  or bound to hemoglobin in RBCs &#10;Constituent Hormones: Steroid and thyroid hormones carried by plasma protei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115" y="1544145"/>
            <a:ext cx="4763770" cy="424705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Table 17.1 </a:t>
            </a:r>
            <a:r>
              <a:rPr lang="en-US" dirty="0"/>
              <a:t>Composition of Plasma.</a:t>
            </a:r>
          </a:p>
        </p:txBody>
      </p:sp>
    </p:spTree>
    <p:extLst>
      <p:ext uri="{BB962C8B-B14F-4D97-AF65-F5344CB8AC3E}">
        <p14:creationId xmlns:p14="http://schemas.microsoft.com/office/powerpoint/2010/main" val="197379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Formed </a:t>
            </a:r>
            <a:r>
              <a:rPr lang="en-IN" dirty="0"/>
              <a:t>Elements</a:t>
            </a:r>
            <a:endParaRPr lang="en-IN" dirty="0">
              <a:latin typeface="Times New Roman"/>
            </a:endParaRPr>
          </a:p>
        </p:txBody>
      </p:sp>
      <p:sp>
        <p:nvSpPr>
          <p:cNvPr id="3" name="Content Placeholder 2"/>
          <p:cNvSpPr>
            <a:spLocks noGrp="1"/>
          </p:cNvSpPr>
          <p:nvPr>
            <p:ph idx="1"/>
          </p:nvPr>
        </p:nvSpPr>
        <p:spPr>
          <a:xfrm>
            <a:off x="457581" y="1643126"/>
            <a:ext cx="8229600" cy="2208297"/>
          </a:xfrm>
        </p:spPr>
        <p:txBody>
          <a:bodyPr>
            <a:spAutoFit/>
          </a:bodyPr>
          <a:lstStyle/>
          <a:p>
            <a:r>
              <a:rPr lang="en-US" dirty="0">
                <a:latin typeface="Arial"/>
              </a:rPr>
              <a:t>Formed elements are RBCs, WBCs, and platelets</a:t>
            </a:r>
          </a:p>
          <a:p>
            <a:r>
              <a:rPr lang="en-US" dirty="0">
                <a:latin typeface="Arial"/>
              </a:rPr>
              <a:t>Only WBCs are complete cells</a:t>
            </a:r>
          </a:p>
          <a:p>
            <a:pPr lvl="1"/>
            <a:r>
              <a:rPr lang="en-US" dirty="0">
                <a:latin typeface="Arial"/>
              </a:rPr>
              <a:t>RBCs have no nuclei or other organelles</a:t>
            </a:r>
          </a:p>
          <a:p>
            <a:pPr lvl="1"/>
            <a:r>
              <a:rPr lang="en-US" dirty="0">
                <a:latin typeface="Arial"/>
              </a:rPr>
              <a:t>Platelets are cell fragments</a:t>
            </a:r>
          </a:p>
          <a:p>
            <a:r>
              <a:rPr lang="en-US" dirty="0">
                <a:latin typeface="Arial"/>
              </a:rPr>
              <a:t>Most formed elements survive in bloodstream only few days</a:t>
            </a:r>
          </a:p>
          <a:p>
            <a:r>
              <a:rPr lang="en-US" dirty="0">
                <a:latin typeface="Arial"/>
              </a:rPr>
              <a:t>Most blood cells originate in bone marrow and do not divide </a:t>
            </a:r>
          </a:p>
        </p:txBody>
      </p:sp>
    </p:spTree>
    <p:extLst>
      <p:ext uri="{BB962C8B-B14F-4D97-AF65-F5344CB8AC3E}">
        <p14:creationId xmlns:p14="http://schemas.microsoft.com/office/powerpoint/2010/main" val="129638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Blood Cells </a:t>
            </a:r>
            <a:r>
              <a:rPr lang="en-US" altLang="en-US" sz="2800" dirty="0">
                <a:latin typeface="Times New Roman"/>
              </a:rPr>
              <a:t>(1 of 3)</a:t>
            </a:r>
            <a:endParaRPr lang="en-US" sz="2800" dirty="0">
              <a:latin typeface="Times New Roman"/>
            </a:endParaRPr>
          </a:p>
        </p:txBody>
      </p:sp>
      <p:pic>
        <p:nvPicPr>
          <p:cNvPr id="4098" name="Picture 2" descr="- Part (a) of this figure is a SEM of blood (1800X) that includes erythrocytes, leukocytes, and platelets.  &#10;-Erythrocytes are biconcave discs that resemble little red doughnuts with concave centers.   &#10;- Leukocytes are small yellowish-white spheres with fuzzy-looking surfaces.&#10;- Platelets are much smaller, irregularly shaped red fragments.&#10;- Part (b) is a micrograph of a blood smear stained with Wright’s stain (610X). &#10;- Erythrocytes stain are pink and roughly spherical, with pale centers. &#10;- Platelets are tiny irregularly shaped dots of pink. &#10;- Leukocytes:  four types of leukocytes are seen:&#10;- Monocytes:  larger than erythrocytes, and stained pink with a large purple U-shaped nucleus. &#10;- Lymphocytes:  smaller than monocytes but still larger than erythrocytes; they contain a large circular purple nucleus with just a thin edge of pink cytoplasm showing.    &#10;- Neutrophils:  about twice as large as erythrocytes, with a multi-lobed nucleus in lilac-colored cytoplasm. &#10;- Eosinophils:  approximately the same size as neutrophils with two purple dumbbell-shaped lobes connected by a broad purple b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725" y="1418132"/>
            <a:ext cx="2296550" cy="440061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17.2 </a:t>
            </a:r>
            <a:r>
              <a:rPr lang="en-US" dirty="0"/>
              <a:t>Blood cells.</a:t>
            </a:r>
          </a:p>
        </p:txBody>
      </p:sp>
    </p:spTree>
    <p:extLst>
      <p:ext uri="{BB962C8B-B14F-4D97-AF65-F5344CB8AC3E}">
        <p14:creationId xmlns:p14="http://schemas.microsoft.com/office/powerpoint/2010/main" val="3396611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Blood Cells </a:t>
            </a:r>
            <a:r>
              <a:rPr lang="en-US" altLang="en-US" sz="2800" dirty="0">
                <a:latin typeface="Times New Roman"/>
              </a:rPr>
              <a:t>(2 of 3)</a:t>
            </a:r>
            <a:endParaRPr lang="en-US" sz="2800" dirty="0">
              <a:latin typeface="Times New Roman"/>
            </a:endParaRPr>
          </a:p>
        </p:txBody>
      </p:sp>
      <p:pic>
        <p:nvPicPr>
          <p:cNvPr id="5122" name="Picture 2" descr="- Part (a) of this figure is a SEM of blood (1800X) that includes erythrocytes, leukocytes, and platelets.  &#10;-Erythrocytes are biconcave discs that resemble little red doughnuts with concave centers.   &#10;- Leukocytes are small yellowish-white spheres with fuzzy-looking surfaces.&#10;- Platelets are much smaller, irregularly shaped red fragmen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975" y="1746276"/>
            <a:ext cx="4570050" cy="37210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17.2a </a:t>
            </a:r>
            <a:r>
              <a:rPr lang="en-US" dirty="0"/>
              <a:t>Blood cells.</a:t>
            </a:r>
          </a:p>
        </p:txBody>
      </p:sp>
    </p:spTree>
    <p:extLst>
      <p:ext uri="{BB962C8B-B14F-4D97-AF65-F5344CB8AC3E}">
        <p14:creationId xmlns:p14="http://schemas.microsoft.com/office/powerpoint/2010/main" val="40459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Blood Cells </a:t>
            </a:r>
            <a:r>
              <a:rPr lang="en-US" altLang="en-US" sz="2800" dirty="0">
                <a:latin typeface="Times New Roman"/>
              </a:rPr>
              <a:t>(3 of 3)</a:t>
            </a:r>
            <a:endParaRPr lang="en-US" sz="2800" dirty="0">
              <a:latin typeface="Times New Roman"/>
            </a:endParaRPr>
          </a:p>
        </p:txBody>
      </p:sp>
      <p:pic>
        <p:nvPicPr>
          <p:cNvPr id="6146" name="Picture 2" descr="- Part (b) is a micrograph of a blood smear stained with Wright’s stain (610X). &#10;- Erythrocytes stain are pink and roughly spherical, with pale centers. &#10;- Platelets are tiny irregularly shaped dots of pink. &#10;- Leukocytes:  four types of leukocytes are seen:&#10;- Monocytes:  larger than erythrocytes, and stained pink with a large purple U-shaped nucleus. &#10;- Lymphocytes:  smaller than monocytes but still larger than erythrocytes; they contain a large circular purple nucleus with just a thin edge of pink cytoplasm showing.    &#10;- Neutrophils:  about twice as large as erythrocytes, with a multi-lobed nucleus in lilac-colored cytoplasm. &#10;- Eosinophils:  approximately the same size as neutrophils with two purple dumbbell-shaped lobes connected by a broad purple b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38559"/>
            <a:ext cx="3810000" cy="41703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17.2b </a:t>
            </a:r>
            <a:r>
              <a:rPr lang="en-US" dirty="0"/>
              <a:t>Blood cells.</a:t>
            </a:r>
          </a:p>
        </p:txBody>
      </p:sp>
    </p:spTree>
    <p:extLst>
      <p:ext uri="{BB962C8B-B14F-4D97-AF65-F5344CB8AC3E}">
        <p14:creationId xmlns:p14="http://schemas.microsoft.com/office/powerpoint/2010/main" val="99846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49808"/>
            <a:ext cx="8229600" cy="523220"/>
          </a:xfrm>
        </p:spPr>
        <p:txBody>
          <a:bodyPr>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200" y="1600200"/>
            <a:ext cx="8229600" cy="492443"/>
          </a:xfrm>
        </p:spPr>
        <p:txBody>
          <a:bodyPr>
            <a:spAutoFit/>
          </a:bodyPr>
          <a:lstStyle/>
          <a:p>
            <a:r>
              <a:rPr lang="en-US" dirty="0"/>
              <a:t>Understanding the anatomy and physiology of blood helps you to advise patients on activities to prevent blood clots during hospital stays</a:t>
            </a:r>
            <a:endParaRPr lang="en-IN" dirty="0"/>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0" y="3090446"/>
            <a:ext cx="8229219" cy="677108"/>
          </a:xfrm>
        </p:spPr>
        <p:txBody>
          <a:bodyPr wrap="square">
            <a:spAutoFit/>
          </a:bodyPr>
          <a:lstStyle/>
          <a:p>
            <a:pPr algn="ctr"/>
            <a:r>
              <a:rPr lang="en-US" sz="4400" dirty="0">
                <a:latin typeface="Times New Roman"/>
              </a:rPr>
              <a:t>17.3 Erythrocytes</a:t>
            </a:r>
          </a:p>
        </p:txBody>
      </p:sp>
    </p:spTree>
    <p:extLst>
      <p:ext uri="{BB962C8B-B14F-4D97-AF65-F5344CB8AC3E}">
        <p14:creationId xmlns:p14="http://schemas.microsoft.com/office/powerpoint/2010/main" val="59858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0" indent="0"/>
            <a:r>
              <a:rPr lang="en-US" dirty="0">
                <a:latin typeface="Times New Roman"/>
              </a:rPr>
              <a:t>Structural Characteristics </a:t>
            </a:r>
            <a:r>
              <a:rPr lang="en-US" altLang="en-US" sz="2800" dirty="0">
                <a:latin typeface="Times New Roman"/>
              </a:rPr>
              <a:t>(1 of 2)</a:t>
            </a:r>
            <a:endParaRPr lang="en-US" sz="2800" dirty="0">
              <a:latin typeface="Times New Roman"/>
            </a:endParaRPr>
          </a:p>
        </p:txBody>
      </p:sp>
      <p:sp>
        <p:nvSpPr>
          <p:cNvPr id="3" name="Content Placeholder 2"/>
          <p:cNvSpPr>
            <a:spLocks noGrp="1"/>
          </p:cNvSpPr>
          <p:nvPr>
            <p:ph idx="1"/>
          </p:nvPr>
        </p:nvSpPr>
        <p:spPr>
          <a:xfrm>
            <a:off x="457200" y="1600200"/>
            <a:ext cx="8229600" cy="2323713"/>
          </a:xfrm>
        </p:spPr>
        <p:txBody>
          <a:bodyPr>
            <a:spAutoFit/>
          </a:bodyPr>
          <a:lstStyle/>
          <a:p>
            <a:r>
              <a:rPr lang="en-US" dirty="0"/>
              <a:t>Erythrocytes are small-diameter (7.5 </a:t>
            </a:r>
            <a:r>
              <a:rPr lang="el-GR" i="0" dirty="0">
                <a:latin typeface="Times New Roman" panose="02020603050405020304" pitchFamily="18" charset="0"/>
                <a:ea typeface="Cambria Math"/>
                <a:cs typeface="Times New Roman" panose="02020603050405020304" pitchFamily="18" charset="0"/>
                <a:sym typeface="Symbol" panose="05050102010706020507" pitchFamily="18" charset="2"/>
              </a:rPr>
              <a:t>μ</a:t>
            </a:r>
            <a:r>
              <a:rPr lang="en-US" b="0" i="0" dirty="0">
                <a:latin typeface="Times New Roman" panose="02020603050405020304" pitchFamily="18" charset="0"/>
                <a:ea typeface="Cambria Math"/>
                <a:cs typeface="Times New Roman" panose="02020603050405020304" pitchFamily="18" charset="0"/>
                <a:sym typeface="Symbol" panose="05050102010706020507" pitchFamily="18" charset="2"/>
              </a:rPr>
              <a:t>m</a:t>
            </a:r>
            <a:r>
              <a:rPr lang="en-US" dirty="0"/>
              <a:t>) cells that contribute to gas transport</a:t>
            </a:r>
          </a:p>
          <a:p>
            <a:r>
              <a:rPr lang="en-US" dirty="0"/>
              <a:t>Cell has biconcave disc shape, is anucleate, and essentially has no organelles</a:t>
            </a:r>
          </a:p>
          <a:p>
            <a:r>
              <a:rPr lang="en-US" dirty="0"/>
              <a:t>Filled with hemoglobin (Hb) for gas transport</a:t>
            </a:r>
          </a:p>
          <a:p>
            <a:r>
              <a:rPr lang="en-US" dirty="0"/>
              <a:t>RBC diameters are larger than some capillaries</a:t>
            </a:r>
          </a:p>
          <a:p>
            <a:r>
              <a:rPr lang="en-US" dirty="0"/>
              <a:t>Contain plasma membrane protein </a:t>
            </a:r>
            <a:r>
              <a:rPr lang="en-US" b="1" dirty="0"/>
              <a:t>spectrin</a:t>
            </a:r>
            <a:r>
              <a:rPr lang="en-US" dirty="0"/>
              <a:t> and other proteins</a:t>
            </a:r>
          </a:p>
          <a:p>
            <a:pPr lvl="1"/>
            <a:r>
              <a:rPr lang="en-US" dirty="0"/>
              <a:t>Spectrin provides flexibility to change shape</a:t>
            </a:r>
          </a:p>
        </p:txBody>
      </p:sp>
    </p:spTree>
    <p:extLst>
      <p:ext uri="{BB962C8B-B14F-4D97-AF65-F5344CB8AC3E}">
        <p14:creationId xmlns:p14="http://schemas.microsoft.com/office/powerpoint/2010/main" val="234127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Structural Characteristics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a:xfrm>
            <a:off x="457200" y="1600200"/>
            <a:ext cx="8229600" cy="1977464"/>
          </a:xfrm>
        </p:spPr>
        <p:txBody>
          <a:bodyPr>
            <a:spAutoFit/>
          </a:bodyPr>
          <a:lstStyle/>
          <a:p>
            <a:r>
              <a:rPr lang="en-US" dirty="0"/>
              <a:t>Superb example of complementarity of structure and function</a:t>
            </a:r>
          </a:p>
          <a:p>
            <a:r>
              <a:rPr lang="en-US" dirty="0"/>
              <a:t>Three features make for efficient gas transport:</a:t>
            </a:r>
          </a:p>
          <a:p>
            <a:pPr lvl="1"/>
            <a:r>
              <a:rPr lang="en-US" dirty="0"/>
              <a:t>Biconcave shape offers huge surface area relative to volume for gas exchange</a:t>
            </a:r>
          </a:p>
          <a:p>
            <a:pPr lvl="1"/>
            <a:r>
              <a:rPr lang="en-US" dirty="0"/>
              <a:t>Hemoglobin makes up 97% of cell volume (not counting water)</a:t>
            </a:r>
          </a:p>
          <a:p>
            <a:pPr lvl="1"/>
            <a:r>
              <a:rPr lang="en-US" dirty="0"/>
              <a:t>RBCs have no mitochondria</a:t>
            </a:r>
          </a:p>
          <a:p>
            <a:pPr lvl="2"/>
            <a:r>
              <a:rPr lang="en-US" dirty="0"/>
              <a:t>ATP production is anaerobic, so they do not consume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they transport</a:t>
            </a:r>
          </a:p>
        </p:txBody>
      </p:sp>
    </p:spTree>
    <p:extLst>
      <p:ext uri="{BB962C8B-B14F-4D97-AF65-F5344CB8AC3E}">
        <p14:creationId xmlns:p14="http://schemas.microsoft.com/office/powerpoint/2010/main" val="156671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753110"/>
            <a:ext cx="8229600" cy="523220"/>
          </a:xfrm>
        </p:spPr>
        <p:txBody>
          <a:bodyPr>
            <a:spAutoFit/>
          </a:bodyPr>
          <a:lstStyle/>
          <a:p>
            <a:r>
              <a:rPr lang="en-US" dirty="0">
                <a:latin typeface="Times New Roman"/>
              </a:rPr>
              <a:t>Structure of Erythrocytes (Red Blood Cells)</a:t>
            </a:r>
          </a:p>
        </p:txBody>
      </p:sp>
      <p:pic>
        <p:nvPicPr>
          <p:cNvPr id="7170" name="Picture 2" descr="This figure is a diagram illustrating the structure of a red blood cell.&#10;- Top drawing is a side view of an erythrocyte that has been cut through the middle to expose the dumbell concave shape. &#10;- Bottom drawing is a top view of a complete erythrocyte. A complete erythrocyte measures 7.5 micrometers in diameter and 2.5 µm thick around its outer circumference, but thinner in its cen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04950"/>
            <a:ext cx="289560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17.3 </a:t>
            </a:r>
            <a:r>
              <a:rPr lang="en-US" dirty="0"/>
              <a:t>Structure of erythrocytes (red blood cells).</a:t>
            </a:r>
          </a:p>
        </p:txBody>
      </p:sp>
    </p:spTree>
    <p:extLst>
      <p:ext uri="{BB962C8B-B14F-4D97-AF65-F5344CB8AC3E}">
        <p14:creationId xmlns:p14="http://schemas.microsoft.com/office/powerpoint/2010/main" val="395059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Function of Erythrocytes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229600" cy="3177793"/>
          </a:xfrm>
        </p:spPr>
        <p:txBody>
          <a:bodyPr>
            <a:spAutoFit/>
          </a:bodyPr>
          <a:lstStyle/>
          <a:p>
            <a:r>
              <a:rPr lang="en-US" dirty="0"/>
              <a:t>RBCs are dedicated to respiratory gas transport</a:t>
            </a:r>
          </a:p>
          <a:p>
            <a:r>
              <a:rPr lang="en-US" b="1" dirty="0"/>
              <a:t>Hemoglobin</a:t>
            </a:r>
            <a:r>
              <a:rPr lang="en-US" dirty="0"/>
              <a:t> binds reversibly with oxygen</a:t>
            </a:r>
          </a:p>
          <a:p>
            <a:r>
              <a:rPr lang="en-US" dirty="0"/>
              <a:t>Normal values: Males 13–18g/100ml; Females: 12–16 g/100ml</a:t>
            </a:r>
          </a:p>
          <a:p>
            <a:r>
              <a:rPr lang="en-US" dirty="0"/>
              <a:t>Hemoglobin consists of red </a:t>
            </a:r>
            <a:r>
              <a:rPr lang="en-US" b="1" dirty="0"/>
              <a:t>heme</a:t>
            </a:r>
            <a:r>
              <a:rPr lang="en-US" dirty="0"/>
              <a:t> pigment bound to the protein </a:t>
            </a:r>
            <a:r>
              <a:rPr lang="en-US" b="1" dirty="0"/>
              <a:t>globin</a:t>
            </a:r>
          </a:p>
          <a:p>
            <a:pPr lvl="1"/>
            <a:r>
              <a:rPr lang="en-US" dirty="0"/>
              <a:t>Globin is composed of four polypeptide chains</a:t>
            </a:r>
          </a:p>
          <a:p>
            <a:pPr lvl="2"/>
            <a:r>
              <a:rPr lang="en-US" dirty="0"/>
              <a:t>Two alpha and two beta chains</a:t>
            </a:r>
          </a:p>
          <a:p>
            <a:pPr lvl="1"/>
            <a:r>
              <a:rPr lang="en-US" dirty="0"/>
              <a:t>A heme pigment is bonded to each globin chain</a:t>
            </a:r>
          </a:p>
          <a:p>
            <a:pPr lvl="2"/>
            <a:r>
              <a:rPr lang="en-US" dirty="0"/>
              <a:t>Gives blood red color</a:t>
            </a:r>
          </a:p>
          <a:p>
            <a:pPr lvl="2"/>
            <a:r>
              <a:rPr lang="en-US" dirty="0"/>
              <a:t>Each heme’s central iron atom binds one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a:t>
            </a:r>
            <a:endParaRPr lang="en-US" baseline="-25000" dirty="0"/>
          </a:p>
        </p:txBody>
      </p:sp>
    </p:spTree>
    <p:extLst>
      <p:ext uri="{BB962C8B-B14F-4D97-AF65-F5344CB8AC3E}">
        <p14:creationId xmlns:p14="http://schemas.microsoft.com/office/powerpoint/2010/main" val="1733262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Structure of Hemoglobin </a:t>
            </a:r>
            <a:r>
              <a:rPr lang="en-US" altLang="en-US" sz="2800" dirty="0">
                <a:latin typeface="Times New Roman"/>
              </a:rPr>
              <a:t>(1 of 3)</a:t>
            </a:r>
            <a:endParaRPr lang="en-US" sz="2800" dirty="0">
              <a:latin typeface="Times New Roman"/>
            </a:endParaRPr>
          </a:p>
        </p:txBody>
      </p:sp>
      <p:pic>
        <p:nvPicPr>
          <p:cNvPr id="3" name="Picture 2" descr="- Part (a)  is an illustration of a hemoglobin molecule, showing it consists of globin (two alpha and two beta polypeptide chains) and four heme groups. &#10; - Hemoglobin is intricately folded with beta globin chains shown at the top of illustration and alpha globin chains at bottom. &#10;- Tucked into the folds of each globin chain is a disc-shaped heme group, making a total of four heme groups. &#10;- Each heme group is studded with a circular iron atom at its center.&#10;- Part (b) is an enlarged illustration of one of the heme groups, showing the iron-containing heme pigment in more detail.&#10;- An iron atom in the center is surrounded by four nitrogen atoms in a ringlike structure. &#10;"/>
          <p:cNvPicPr>
            <a:picLocks noChangeAspect="1"/>
          </p:cNvPicPr>
          <p:nvPr/>
        </p:nvPicPr>
        <p:blipFill rotWithShape="1">
          <a:blip r:embed="rId3">
            <a:extLst>
              <a:ext uri="{28A0092B-C50C-407E-A947-70E740481C1C}">
                <a14:useLocalDpi xmlns:a14="http://schemas.microsoft.com/office/drawing/2010/main" val="0"/>
              </a:ext>
            </a:extLst>
          </a:blip>
          <a:srcRect r="1330"/>
          <a:stretch/>
        </p:blipFill>
        <p:spPr>
          <a:xfrm>
            <a:off x="470924" y="1524000"/>
            <a:ext cx="8202152" cy="4258022"/>
          </a:xfrm>
          <a:prstGeom prst="rect">
            <a:avLst/>
          </a:prstGeom>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17.4 </a:t>
            </a:r>
            <a:r>
              <a:rPr lang="en-US" dirty="0"/>
              <a:t>Structure of hemoglobin.</a:t>
            </a:r>
          </a:p>
        </p:txBody>
      </p:sp>
    </p:spTree>
    <p:extLst>
      <p:ext uri="{BB962C8B-B14F-4D97-AF65-F5344CB8AC3E}">
        <p14:creationId xmlns:p14="http://schemas.microsoft.com/office/powerpoint/2010/main" val="218817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Structure of Hemoglobin </a:t>
            </a:r>
            <a:r>
              <a:rPr lang="en-US" altLang="en-US" sz="2800" dirty="0">
                <a:latin typeface="Times New Roman"/>
              </a:rPr>
              <a:t>(2 of 3)</a:t>
            </a:r>
            <a:endParaRPr lang="en-US" sz="2800" dirty="0">
              <a:latin typeface="Times New Roman"/>
            </a:endParaRPr>
          </a:p>
        </p:txBody>
      </p:sp>
      <p:pic>
        <p:nvPicPr>
          <p:cNvPr id="9218" name="Picture 2" descr="- Part (a)  is an illustration of a hemoglobin molecule, showing it consists of globin (two alpha and two beta polypeptide chains) and four heme groups. &#10;- Hemoglobin is intricately folded with beta globin chains shown at the top of illustration and alpha globin chains at bottom. &#10;- Tucked into the folds of each globin chain is a disc-shaped heme group, making a total of four heme groups. &#10;- Each heme group is studded with a circular iron atom at its cent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511300"/>
            <a:ext cx="3956050" cy="4127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17.4a </a:t>
            </a:r>
            <a:r>
              <a:rPr lang="en-US" dirty="0"/>
              <a:t>Structure of hemoglobin.</a:t>
            </a:r>
          </a:p>
        </p:txBody>
      </p:sp>
    </p:spTree>
    <p:extLst>
      <p:ext uri="{BB962C8B-B14F-4D97-AF65-F5344CB8AC3E}">
        <p14:creationId xmlns:p14="http://schemas.microsoft.com/office/powerpoint/2010/main" val="65255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Structure of Hemoglobin </a:t>
            </a:r>
            <a:r>
              <a:rPr lang="en-US" altLang="en-US" sz="2800" dirty="0">
                <a:latin typeface="Times New Roman"/>
              </a:rPr>
              <a:t>(3 of 3)</a:t>
            </a:r>
            <a:endParaRPr lang="en-US" sz="2800" dirty="0">
              <a:latin typeface="Times New Roman"/>
            </a:endParaRPr>
          </a:p>
        </p:txBody>
      </p:sp>
      <p:pic>
        <p:nvPicPr>
          <p:cNvPr id="1026" name="Picture 2" descr="- Part (b) is an enlarged illustration of one of the heme groups, showing the iron-containing heme pigment in more detail.&#10;- An iron atom in the center is surrounded by four nitrogen atoms in a ringlike stru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b="3482"/>
          <a:stretch/>
        </p:blipFill>
        <p:spPr bwMode="auto">
          <a:xfrm>
            <a:off x="2438400" y="1454596"/>
            <a:ext cx="4246196" cy="42976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17.4b </a:t>
            </a:r>
            <a:r>
              <a:rPr lang="en-US" dirty="0"/>
              <a:t>Structure of hemoglobin.</a:t>
            </a:r>
          </a:p>
        </p:txBody>
      </p:sp>
    </p:spTree>
    <p:extLst>
      <p:ext uri="{BB962C8B-B14F-4D97-AF65-F5344CB8AC3E}">
        <p14:creationId xmlns:p14="http://schemas.microsoft.com/office/powerpoint/2010/main" val="373407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83888"/>
            <a:ext cx="8229600" cy="523220"/>
          </a:xfrm>
        </p:spPr>
        <p:txBody>
          <a:bodyPr>
            <a:spAutoFit/>
          </a:bodyPr>
          <a:lstStyle/>
          <a:p>
            <a:r>
              <a:rPr lang="en-US" dirty="0">
                <a:latin typeface="Times New Roman"/>
              </a:rPr>
              <a:t>Function of Erythrocytes </a:t>
            </a:r>
            <a:r>
              <a:rPr lang="en-US" altLang="en-US" sz="2800" dirty="0">
                <a:latin typeface="Times New Roman"/>
              </a:rPr>
              <a:t>(2 of 2)</a:t>
            </a:r>
            <a:endParaRPr lang="en-US" sz="2800" dirty="0">
              <a:latin typeface="Times New Roman"/>
            </a:endParaRPr>
          </a:p>
        </p:txBody>
      </p:sp>
      <p:sp>
        <p:nvSpPr>
          <p:cNvPr id="36867" name="Content Placeholder 2"/>
          <p:cNvSpPr>
            <a:spLocks noGrp="1"/>
          </p:cNvSpPr>
          <p:nvPr>
            <p:ph idx="1"/>
          </p:nvPr>
        </p:nvSpPr>
        <p:spPr>
          <a:xfrm>
            <a:off x="457200" y="1600200"/>
            <a:ext cx="8229600" cy="2970044"/>
          </a:xfrm>
        </p:spPr>
        <p:txBody>
          <a:bodyPr>
            <a:spAutoFit/>
          </a:bodyPr>
          <a:lstStyle/>
          <a:p>
            <a:r>
              <a:rPr lang="en-US" dirty="0"/>
              <a:t>Each Hb molecule can transport four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p>
          <a:p>
            <a:r>
              <a:rPr lang="en-US" dirty="0"/>
              <a:t>Each RBC contains 250 million Hb molecules</a:t>
            </a:r>
          </a:p>
          <a:p>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loading in lungs</a:t>
            </a:r>
          </a:p>
          <a:p>
            <a:pPr lvl="1"/>
            <a:r>
              <a:rPr lang="en-US" dirty="0"/>
              <a:t>Produces </a:t>
            </a:r>
            <a:r>
              <a:rPr lang="en-US" b="1" dirty="0"/>
              <a:t>oxyhemoglobin</a:t>
            </a:r>
            <a:r>
              <a:rPr lang="en-US" dirty="0"/>
              <a:t> (ruby red)</a:t>
            </a:r>
          </a:p>
          <a:p>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unloading in tissues</a:t>
            </a:r>
          </a:p>
          <a:p>
            <a:pPr lvl="1"/>
            <a:r>
              <a:rPr lang="en-US" dirty="0"/>
              <a:t>Produces </a:t>
            </a:r>
            <a:r>
              <a:rPr lang="en-US" b="1" dirty="0"/>
              <a:t>deoxyhemoglobin,</a:t>
            </a:r>
            <a:r>
              <a:rPr lang="en-US" dirty="0"/>
              <a:t> or reduced hemoglobin (dark red) </a:t>
            </a:r>
          </a:p>
          <a:p>
            <a:r>
              <a:rPr lang="en-US" i="0" dirty="0">
                <a:latin typeface="Times New Roman" panose="02020603050405020304" pitchFamily="18" charset="0"/>
                <a:cs typeface="Times New Roman" panose="02020603050405020304" pitchFamily="18" charset="0"/>
              </a:rPr>
              <a:t>CO</a:t>
            </a:r>
            <a:r>
              <a:rPr lang="en-US" i="0" baseline="-25000" dirty="0">
                <a:latin typeface="Times New Roman" panose="02020603050405020304" pitchFamily="18" charset="0"/>
                <a:cs typeface="Times New Roman" panose="02020603050405020304" pitchFamily="18" charset="0"/>
              </a:rPr>
              <a:t>2</a:t>
            </a:r>
            <a:r>
              <a:rPr lang="en-US" dirty="0"/>
              <a:t> loading in tissues</a:t>
            </a:r>
          </a:p>
          <a:p>
            <a:pPr lvl="1"/>
            <a:r>
              <a:rPr lang="en-US" dirty="0"/>
              <a:t>20% of </a:t>
            </a:r>
            <a:r>
              <a:rPr lang="en-US" i="0" dirty="0">
                <a:latin typeface="Times New Roman" panose="02020603050405020304" pitchFamily="18" charset="0"/>
                <a:cs typeface="Times New Roman" panose="02020603050405020304" pitchFamily="18" charset="0"/>
              </a:rPr>
              <a:t>CO</a:t>
            </a:r>
            <a:r>
              <a:rPr lang="en-US" i="0" baseline="-25000" dirty="0">
                <a:latin typeface="Times New Roman" panose="02020603050405020304" pitchFamily="18" charset="0"/>
                <a:cs typeface="Times New Roman" panose="02020603050405020304" pitchFamily="18" charset="0"/>
              </a:rPr>
              <a:t>2</a:t>
            </a:r>
            <a:r>
              <a:rPr lang="en-US" dirty="0"/>
              <a:t> in blood binds to Hb, </a:t>
            </a:r>
            <a:r>
              <a:rPr lang="en-US" dirty="0">
                <a:sym typeface="Wingdings" charset="0"/>
              </a:rPr>
              <a:t>producing</a:t>
            </a:r>
            <a:r>
              <a:rPr lang="en-US" dirty="0"/>
              <a:t> </a:t>
            </a:r>
            <a:r>
              <a:rPr lang="en-US" b="1" dirty="0"/>
              <a:t>carbaminohemoglobin</a:t>
            </a:r>
          </a:p>
        </p:txBody>
      </p:sp>
    </p:spTree>
    <p:extLst>
      <p:ext uri="{BB962C8B-B14F-4D97-AF65-F5344CB8AC3E}">
        <p14:creationId xmlns:p14="http://schemas.microsoft.com/office/powerpoint/2010/main" val="368470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Production of Erythrocytes </a:t>
            </a:r>
            <a:r>
              <a:rPr lang="en-US" altLang="en-US" sz="2800" dirty="0">
                <a:latin typeface="Times New Roman"/>
              </a:rPr>
              <a:t>(1 of 3)</a:t>
            </a:r>
            <a:endParaRPr lang="en-US" sz="2800" dirty="0">
              <a:latin typeface="Times New Roman"/>
            </a:endParaRPr>
          </a:p>
        </p:txBody>
      </p:sp>
      <p:sp>
        <p:nvSpPr>
          <p:cNvPr id="36867" name="Content Placeholder 2"/>
          <p:cNvSpPr>
            <a:spLocks noGrp="1"/>
          </p:cNvSpPr>
          <p:nvPr>
            <p:ph idx="1"/>
          </p:nvPr>
        </p:nvSpPr>
        <p:spPr>
          <a:xfrm>
            <a:off x="457200" y="1600200"/>
            <a:ext cx="8229600" cy="3157275"/>
          </a:xfrm>
          <a:noFill/>
        </p:spPr>
        <p:txBody>
          <a:bodyPr>
            <a:spAutoFit/>
          </a:bodyPr>
          <a:lstStyle/>
          <a:p>
            <a:pPr>
              <a:spcBef>
                <a:spcPts val="500"/>
              </a:spcBef>
            </a:pPr>
            <a:r>
              <a:rPr lang="en-US" b="1" dirty="0"/>
              <a:t>Hematopoiesis</a:t>
            </a:r>
            <a:r>
              <a:rPr lang="en-US" dirty="0"/>
              <a:t>: formation of all blood cells</a:t>
            </a:r>
          </a:p>
          <a:p>
            <a:pPr>
              <a:spcBef>
                <a:spcPts val="500"/>
              </a:spcBef>
            </a:pPr>
            <a:r>
              <a:rPr lang="en-US" dirty="0"/>
              <a:t>Occurs in </a:t>
            </a:r>
            <a:r>
              <a:rPr lang="en-US" b="1" dirty="0"/>
              <a:t>red bone marrow</a:t>
            </a:r>
            <a:r>
              <a:rPr lang="en-US" dirty="0"/>
              <a:t>; composed of reticular connective tissue and blood sinusoids</a:t>
            </a:r>
          </a:p>
          <a:p>
            <a:pPr lvl="1">
              <a:spcBef>
                <a:spcPts val="500"/>
              </a:spcBef>
            </a:pPr>
            <a:r>
              <a:rPr lang="en-US" dirty="0"/>
              <a:t>In adult, found in axial skeleton, girdles, and proximal epiphyses of humerus and femur</a:t>
            </a:r>
          </a:p>
          <a:p>
            <a:pPr>
              <a:spcBef>
                <a:spcPts val="500"/>
              </a:spcBef>
            </a:pPr>
            <a:r>
              <a:rPr lang="en-US" b="1" dirty="0"/>
              <a:t>Hematopoietic stem cells </a:t>
            </a:r>
            <a:r>
              <a:rPr lang="en-US" dirty="0"/>
              <a:t>(hemocytoblasts)</a:t>
            </a:r>
          </a:p>
          <a:p>
            <a:pPr lvl="1">
              <a:spcBef>
                <a:spcPts val="500"/>
              </a:spcBef>
            </a:pPr>
            <a:r>
              <a:rPr lang="en-US" dirty="0"/>
              <a:t>Stem cell that gives rise to all formed elements</a:t>
            </a:r>
          </a:p>
          <a:p>
            <a:pPr lvl="1">
              <a:spcBef>
                <a:spcPts val="500"/>
              </a:spcBef>
            </a:pPr>
            <a:r>
              <a:rPr lang="en-US" dirty="0"/>
              <a:t>Hormones and growth factors push cell toward specific pathway of blood cell development</a:t>
            </a:r>
          </a:p>
          <a:p>
            <a:pPr lvl="1">
              <a:spcBef>
                <a:spcPts val="500"/>
              </a:spcBef>
            </a:pPr>
            <a:r>
              <a:rPr lang="en-US" dirty="0"/>
              <a:t>Committed cells cannot change</a:t>
            </a:r>
          </a:p>
          <a:p>
            <a:pPr>
              <a:spcBef>
                <a:spcPts val="500"/>
              </a:spcBef>
            </a:pPr>
            <a:r>
              <a:rPr lang="en-US" dirty="0"/>
              <a:t>New blood cells enter blood sinusoids </a:t>
            </a:r>
          </a:p>
        </p:txBody>
      </p:sp>
    </p:spTree>
    <p:extLst>
      <p:ext uri="{BB962C8B-B14F-4D97-AF65-F5344CB8AC3E}">
        <p14:creationId xmlns:p14="http://schemas.microsoft.com/office/powerpoint/2010/main" val="244480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Video: Why This Matters (Career Connection)</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US" altLang="en-US" sz="1400" b="1" dirty="0"/>
              <a:t>Why This Matters (Career Connection)</a:t>
            </a:r>
          </a:p>
          <a:p>
            <a:pPr marL="0" indent="0" algn="ctr">
              <a:spcBef>
                <a:spcPts val="0"/>
              </a:spcBef>
              <a:buNone/>
            </a:pPr>
            <a:endParaRPr lang="en-IN" sz="1400" b="1" dirty="0"/>
          </a:p>
          <a:p>
            <a:pPr marL="0" indent="0" algn="ctr">
              <a:spcBef>
                <a:spcPts val="600"/>
              </a:spcBef>
              <a:buNone/>
            </a:pPr>
            <a:r>
              <a:rPr lang="en-IN" sz="1200" u="sng" dirty="0">
                <a:solidFill>
                  <a:srgbClr val="0563C1"/>
                </a:solidFill>
                <a:hlinkClick r:id="rId2" tooltip="https://mediaplayer.pearsoncmg.com/assets/secs_wtm_ch_17_christian_v2"/>
              </a:rPr>
              <a:t>https://mediaplayer.pearsoncmg.com/assets/secs_wtm_ch_17_christian_v2</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Production of Erythrocytes </a:t>
            </a:r>
            <a:r>
              <a:rPr lang="en-US" altLang="en-US" sz="2800" dirty="0">
                <a:latin typeface="Times New Roman"/>
              </a:rPr>
              <a:t>(2 of 3)</a:t>
            </a:r>
            <a:endParaRPr lang="en-US" sz="2800" dirty="0">
              <a:latin typeface="Times New Roman"/>
            </a:endParaRPr>
          </a:p>
        </p:txBody>
      </p:sp>
      <p:sp>
        <p:nvSpPr>
          <p:cNvPr id="36867" name="Content Placeholder 2"/>
          <p:cNvSpPr>
            <a:spLocks noGrp="1"/>
          </p:cNvSpPr>
          <p:nvPr>
            <p:ph idx="1"/>
          </p:nvPr>
        </p:nvSpPr>
        <p:spPr>
          <a:xfrm>
            <a:off x="457200" y="1600200"/>
            <a:ext cx="8229600" cy="2508379"/>
          </a:xfrm>
          <a:noFill/>
        </p:spPr>
        <p:txBody>
          <a:bodyPr>
            <a:spAutoFit/>
          </a:bodyPr>
          <a:lstStyle/>
          <a:p>
            <a:r>
              <a:rPr lang="en-US" b="1" dirty="0"/>
              <a:t>Stages of erythropoiesis</a:t>
            </a:r>
          </a:p>
          <a:p>
            <a:pPr lvl="1"/>
            <a:r>
              <a:rPr lang="en-US" b="1" dirty="0"/>
              <a:t>Erythropoiesis</a:t>
            </a:r>
            <a:r>
              <a:rPr lang="en-US" dirty="0"/>
              <a:t>: process of formation of RBCs that takes about 15 days</a:t>
            </a:r>
          </a:p>
          <a:p>
            <a:pPr lvl="1"/>
            <a:r>
              <a:rPr lang="en-US" dirty="0"/>
              <a:t>Stages of transformations</a:t>
            </a:r>
          </a:p>
          <a:p>
            <a:pPr marL="1371600" lvl="2" indent="-457200">
              <a:buFont typeface="+mj-lt"/>
              <a:buAutoNum type="arabicPeriod"/>
            </a:pPr>
            <a:r>
              <a:rPr lang="en-US" dirty="0"/>
              <a:t> Hematopoietic stem cell: transforms into myeloid stem cell</a:t>
            </a:r>
          </a:p>
          <a:p>
            <a:pPr marL="1371600" lvl="2" indent="-457200">
              <a:buFont typeface="+mj-lt"/>
              <a:buAutoNum type="arabicPeriod" startAt="2"/>
            </a:pPr>
            <a:r>
              <a:rPr lang="en-US" dirty="0"/>
              <a:t> </a:t>
            </a:r>
            <a:r>
              <a:rPr lang="en-US" b="1" dirty="0"/>
              <a:t>Myeloid stem cell</a:t>
            </a:r>
            <a:r>
              <a:rPr lang="en-US" dirty="0"/>
              <a:t>: transforms into proerythroblast </a:t>
            </a:r>
          </a:p>
          <a:p>
            <a:pPr marL="1371600" lvl="2" indent="-457200">
              <a:buFont typeface="+mj-lt"/>
              <a:buAutoNum type="arabicPeriod" startAt="2"/>
            </a:pPr>
            <a:r>
              <a:rPr lang="en-US" dirty="0"/>
              <a:t> </a:t>
            </a:r>
            <a:r>
              <a:rPr lang="en-US" b="1" dirty="0"/>
              <a:t>Proerythroblast</a:t>
            </a:r>
            <a:r>
              <a:rPr lang="en-US" dirty="0"/>
              <a:t>: divides many times, transforming</a:t>
            </a:r>
            <a:r>
              <a:rPr lang="en-US" spc="-150" dirty="0"/>
              <a:t> </a:t>
            </a:r>
            <a:r>
              <a:rPr lang="en-US" dirty="0"/>
              <a:t>into basophilic</a:t>
            </a:r>
          </a:p>
          <a:p>
            <a:pPr marL="914400" lvl="2" indent="0">
              <a:buNone/>
            </a:pPr>
            <a:r>
              <a:rPr lang="en-US" dirty="0"/>
              <a:t>         erythroblasts</a:t>
            </a:r>
          </a:p>
          <a:p>
            <a:pPr marL="1371600" lvl="2" indent="-457200">
              <a:buFont typeface="+mj-lt"/>
              <a:buAutoNum type="arabicPeriod" startAt="4"/>
            </a:pPr>
            <a:r>
              <a:rPr lang="en-US" dirty="0"/>
              <a:t> </a:t>
            </a:r>
            <a:r>
              <a:rPr lang="en-US" b="1" dirty="0"/>
              <a:t>Basophilic erythroblasts</a:t>
            </a:r>
            <a:r>
              <a:rPr lang="en-US" dirty="0"/>
              <a:t>: synthesize many</a:t>
            </a:r>
            <a:r>
              <a:rPr lang="en-US" spc="-150" dirty="0"/>
              <a:t> </a:t>
            </a:r>
            <a:r>
              <a:rPr lang="en-US" dirty="0"/>
              <a:t>ribosomes, which stain blue</a:t>
            </a:r>
          </a:p>
        </p:txBody>
      </p:sp>
    </p:spTree>
    <p:extLst>
      <p:ext uri="{BB962C8B-B14F-4D97-AF65-F5344CB8AC3E}">
        <p14:creationId xmlns:p14="http://schemas.microsoft.com/office/powerpoint/2010/main" val="426191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Production of Erythrocytes </a:t>
            </a:r>
            <a:r>
              <a:rPr lang="en-US" altLang="en-US" sz="2800" dirty="0">
                <a:latin typeface="Times New Roman"/>
              </a:rPr>
              <a:t>(3 of 3)</a:t>
            </a:r>
            <a:endParaRPr lang="en-US" sz="2800" dirty="0">
              <a:latin typeface="Times New Roman"/>
            </a:endParaRPr>
          </a:p>
        </p:txBody>
      </p:sp>
      <p:sp>
        <p:nvSpPr>
          <p:cNvPr id="36867" name="Content Placeholder 2"/>
          <p:cNvSpPr>
            <a:spLocks noGrp="1"/>
          </p:cNvSpPr>
          <p:nvPr>
            <p:ph idx="1"/>
          </p:nvPr>
        </p:nvSpPr>
        <p:spPr>
          <a:xfrm>
            <a:off x="457200" y="1600200"/>
            <a:ext cx="8229600" cy="2600712"/>
          </a:xfrm>
          <a:noFill/>
        </p:spPr>
        <p:txBody>
          <a:bodyPr>
            <a:spAutoFit/>
          </a:bodyPr>
          <a:lstStyle/>
          <a:p>
            <a:pPr marL="347472" lvl="2" indent="-347472">
              <a:buFont typeface="Arial"/>
              <a:buChar char="•"/>
            </a:pPr>
            <a:r>
              <a:rPr lang="en-US" b="1" dirty="0"/>
              <a:t>Stages of erythropoiesis (cont.)</a:t>
            </a:r>
          </a:p>
          <a:p>
            <a:pPr marL="1371600" lvl="2" indent="-457200">
              <a:buFont typeface="+mj-lt"/>
              <a:buAutoNum type="arabicPeriod" startAt="5"/>
              <a:tabLst>
                <a:tab pos="1439863" algn="l"/>
              </a:tabLst>
            </a:pPr>
            <a:r>
              <a:rPr lang="en-US" dirty="0"/>
              <a:t> </a:t>
            </a:r>
            <a:r>
              <a:rPr lang="en-US" b="1" dirty="0"/>
              <a:t>Polychromatic erythroblasts</a:t>
            </a:r>
            <a:r>
              <a:rPr lang="en-US" dirty="0"/>
              <a:t>: synthesize large amounts of red-hued 	hemoglobin; cell now shows</a:t>
            </a:r>
            <a:r>
              <a:rPr lang="en-US" spc="-150" dirty="0"/>
              <a:t> </a:t>
            </a:r>
            <a:r>
              <a:rPr lang="en-US" dirty="0"/>
              <a:t>both pink and blue areas</a:t>
            </a:r>
          </a:p>
          <a:p>
            <a:pPr marL="1371600" lvl="2" indent="-457200">
              <a:buFont typeface="+mj-lt"/>
              <a:buAutoNum type="arabicPeriod" startAt="5"/>
              <a:tabLst>
                <a:tab pos="1439863" algn="l"/>
              </a:tabLst>
            </a:pPr>
            <a:r>
              <a:rPr lang="en-US" dirty="0"/>
              <a:t> </a:t>
            </a:r>
            <a:r>
              <a:rPr lang="en-US" b="1" dirty="0"/>
              <a:t>Orthochromatic erythroblasts</a:t>
            </a:r>
            <a:r>
              <a:rPr lang="en-US" dirty="0"/>
              <a:t>: contain mostly</a:t>
            </a:r>
            <a:r>
              <a:rPr lang="en-US" spc="-150" dirty="0"/>
              <a:t> </a:t>
            </a:r>
            <a:r>
              <a:rPr lang="en-US" dirty="0"/>
              <a:t>hemoglobin, so appear just  	pink; eject most</a:t>
            </a:r>
            <a:r>
              <a:rPr lang="en-US" spc="-150" dirty="0"/>
              <a:t> </a:t>
            </a:r>
            <a:r>
              <a:rPr lang="en-US" dirty="0"/>
              <a:t>organelles; nucleus degrades, causing concave</a:t>
            </a:r>
            <a:r>
              <a:rPr lang="en-US" spc="-150" dirty="0"/>
              <a:t> </a:t>
            </a:r>
            <a:r>
              <a:rPr lang="en-US" dirty="0"/>
              <a:t>shape </a:t>
            </a:r>
          </a:p>
          <a:p>
            <a:pPr marL="1371600" lvl="2" indent="-457200">
              <a:buFont typeface="+mj-lt"/>
              <a:buAutoNum type="arabicPeriod" startAt="5"/>
              <a:tabLst>
                <a:tab pos="1439863" algn="l"/>
              </a:tabLst>
            </a:pPr>
            <a:r>
              <a:rPr lang="en-US" dirty="0"/>
              <a:t> </a:t>
            </a:r>
            <a:r>
              <a:rPr lang="en-US" b="1" dirty="0"/>
              <a:t>Reticulocytes</a:t>
            </a:r>
            <a:r>
              <a:rPr lang="en-US" dirty="0"/>
              <a:t>: still contain small amount of</a:t>
            </a:r>
            <a:r>
              <a:rPr lang="en-US" spc="-150" dirty="0"/>
              <a:t> </a:t>
            </a:r>
            <a:r>
              <a:rPr lang="en-US" dirty="0"/>
              <a:t>ribosomes</a:t>
            </a:r>
          </a:p>
          <a:p>
            <a:pPr marL="1371600" lvl="2" indent="-457200">
              <a:buFont typeface="+mj-lt"/>
              <a:buAutoNum type="arabicPeriod" startAt="5"/>
              <a:tabLst>
                <a:tab pos="1439863" algn="l"/>
              </a:tabLst>
            </a:pPr>
            <a:r>
              <a:rPr lang="en-US" dirty="0"/>
              <a:t> Mature erythrocyte: in 2 days, ribosomes degrade,</a:t>
            </a:r>
            <a:r>
              <a:rPr lang="en-US" spc="-150" dirty="0"/>
              <a:t> </a:t>
            </a:r>
            <a:r>
              <a:rPr lang="en-US" dirty="0"/>
              <a:t>transforming into mature   	RBC</a:t>
            </a:r>
          </a:p>
          <a:p>
            <a:pPr lvl="1"/>
            <a:r>
              <a:rPr lang="en-US" dirty="0"/>
              <a:t>Reticulocyte count indicates rate of RBC formation</a:t>
            </a:r>
          </a:p>
        </p:txBody>
      </p:sp>
    </p:spTree>
    <p:extLst>
      <p:ext uri="{BB962C8B-B14F-4D97-AF65-F5344CB8AC3E}">
        <p14:creationId xmlns:p14="http://schemas.microsoft.com/office/powerpoint/2010/main" val="89943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0" y="753110"/>
            <a:ext cx="8534019" cy="523220"/>
          </a:xfrm>
        </p:spPr>
        <p:txBody>
          <a:bodyPr wrap="square">
            <a:spAutoFit/>
          </a:bodyPr>
          <a:lstStyle/>
          <a:p>
            <a:r>
              <a:rPr lang="en-US" dirty="0">
                <a:latin typeface="Times New Roman"/>
              </a:rPr>
              <a:t>Erythropoiesis: Formation of Red Blood Cells</a:t>
            </a:r>
            <a:endParaRPr lang="en-US" b="0" dirty="0">
              <a:latin typeface="Times New Roman"/>
            </a:endParaRPr>
          </a:p>
        </p:txBody>
      </p:sp>
      <p:pic>
        <p:nvPicPr>
          <p:cNvPr id="3" name="Picture 2" descr="This figure illustrates the 8 stages of erythropoiesis, starting with a stem cell and ending with an erythrocyte.&#10; - Stage 1:  starts with a hematopoietic stem cell called a hemocytoblast, that contains a large nucleus surrounded by irregularly shaped cytoplasm, becomes a myeloid stem cell (not illustrated) becomes a proerythroblast. &#10; - Stage 2:  proerythroblast, that is committed to developing eventually into an erythrocyte at this point, has large nucleus surrounded by a thin circle of cytoplasm.&#10; - Stage 3:  protoerythroblast enters the developmental pathway to become an erythrocyte that is shown in three phases:&#10; - Phase 1: Ribosome synthesis. The proerythroblast becomes a basophilic erythroblast that has a large nucleus and cytoplasm contains increasing numbers of ribosomes.&#10; - Phase 2: Hemoglobin accumulation. The basophilic erythroblast becomes a polychromatic erythroblast, which then becomes an orthochromatic erythroblast. Its nucleus shrinks and its cytoplasm contains increasing amounts of hemoglobin and iron.&#10; - Phase 3: Ejection of nucleus. The nucleus is pinched off and ejected from the orthochromatic erythroblast, forming a reticulocyte. The cell cytoplasm collapses inward to fill the area where the nucleus forming the characteristic biconcave shape of an erythrocyt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159431"/>
            <a:ext cx="8312727" cy="2539138"/>
          </a:xfrm>
          <a:prstGeom prst="rect">
            <a:avLst/>
          </a:prstGeom>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17.5 </a:t>
            </a:r>
            <a:r>
              <a:rPr lang="en-US" dirty="0"/>
              <a:t>Erythropoiesis: formation of red blood cells.</a:t>
            </a:r>
          </a:p>
        </p:txBody>
      </p:sp>
    </p:spTree>
    <p:extLst>
      <p:ext uri="{BB962C8B-B14F-4D97-AF65-F5344CB8AC3E}">
        <p14:creationId xmlns:p14="http://schemas.microsoft.com/office/powerpoint/2010/main" val="2222353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46888"/>
            <a:ext cx="8229600" cy="1046440"/>
          </a:xfrm>
        </p:spPr>
        <p:txBody>
          <a:bodyPr>
            <a:spAutoFit/>
          </a:bodyPr>
          <a:lstStyle/>
          <a:p>
            <a:r>
              <a:rPr lang="en-US" dirty="0">
                <a:latin typeface="Times New Roman"/>
              </a:rPr>
              <a:t>Regulation and Requirements of Erythropoiesis </a:t>
            </a:r>
            <a:r>
              <a:rPr lang="en-US" altLang="en-US" sz="2800" dirty="0">
                <a:latin typeface="Times New Roman"/>
              </a:rPr>
              <a:t>(1 of 5)</a:t>
            </a:r>
            <a:endParaRPr lang="en-US" sz="2800" dirty="0">
              <a:latin typeface="Times New Roman"/>
            </a:endParaRPr>
          </a:p>
        </p:txBody>
      </p:sp>
      <p:sp>
        <p:nvSpPr>
          <p:cNvPr id="2" name="Content Placeholder 1"/>
          <p:cNvSpPr>
            <a:spLocks noGrp="1"/>
          </p:cNvSpPr>
          <p:nvPr>
            <p:ph idx="1"/>
          </p:nvPr>
        </p:nvSpPr>
        <p:spPr>
          <a:xfrm>
            <a:off x="457200" y="1600200"/>
            <a:ext cx="8229600" cy="2208297"/>
          </a:xfrm>
        </p:spPr>
        <p:txBody>
          <a:bodyPr>
            <a:spAutoFit/>
          </a:bodyPr>
          <a:lstStyle/>
          <a:p>
            <a:r>
              <a:rPr lang="en-US" dirty="0"/>
              <a:t>Too few RBCs lead to tissue hypoxia</a:t>
            </a:r>
          </a:p>
          <a:p>
            <a:r>
              <a:rPr lang="en-US" dirty="0"/>
              <a:t>Too many RBCs increase blood viscosity</a:t>
            </a:r>
          </a:p>
          <a:p>
            <a:r>
              <a:rPr lang="en-US" dirty="0"/>
              <a:t>&gt; 2 million RBCs are made per second</a:t>
            </a:r>
          </a:p>
          <a:p>
            <a:r>
              <a:rPr lang="en-US" dirty="0"/>
              <a:t>Balance between RBC production and destruction depends on:</a:t>
            </a:r>
          </a:p>
          <a:p>
            <a:pPr lvl="1"/>
            <a:r>
              <a:rPr lang="en-US" b="1" dirty="0"/>
              <a:t>Hormonal controls </a:t>
            </a:r>
          </a:p>
          <a:p>
            <a:pPr lvl="1"/>
            <a:r>
              <a:rPr lang="en-US" b="1" dirty="0"/>
              <a:t>Dietary requirements</a:t>
            </a:r>
          </a:p>
        </p:txBody>
      </p:sp>
    </p:spTree>
    <p:extLst>
      <p:ext uri="{BB962C8B-B14F-4D97-AF65-F5344CB8AC3E}">
        <p14:creationId xmlns:p14="http://schemas.microsoft.com/office/powerpoint/2010/main" val="1250353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46888"/>
            <a:ext cx="8229600" cy="1046440"/>
          </a:xfrm>
        </p:spPr>
        <p:txBody>
          <a:bodyPr>
            <a:spAutoFit/>
          </a:bodyPr>
          <a:lstStyle/>
          <a:p>
            <a:r>
              <a:rPr lang="en-US" dirty="0">
                <a:latin typeface="Times New Roman"/>
              </a:rPr>
              <a:t>Regulation and Requirements of Erythropoiesis </a:t>
            </a:r>
            <a:r>
              <a:rPr lang="en-US" altLang="en-US" sz="2800" dirty="0">
                <a:latin typeface="Times New Roman"/>
              </a:rPr>
              <a:t>(2 of 5)</a:t>
            </a:r>
            <a:endParaRPr lang="en-US" sz="2800" dirty="0">
              <a:latin typeface="Times New Roman"/>
            </a:endParaRPr>
          </a:p>
        </p:txBody>
      </p:sp>
      <p:sp>
        <p:nvSpPr>
          <p:cNvPr id="2" name="Content Placeholder 1"/>
          <p:cNvSpPr>
            <a:spLocks noGrp="1"/>
          </p:cNvSpPr>
          <p:nvPr>
            <p:ph idx="1"/>
          </p:nvPr>
        </p:nvSpPr>
        <p:spPr>
          <a:xfrm>
            <a:off x="457200" y="1600200"/>
            <a:ext cx="8229600" cy="2108269"/>
          </a:xfrm>
        </p:spPr>
        <p:txBody>
          <a:bodyPr>
            <a:spAutoFit/>
          </a:bodyPr>
          <a:lstStyle/>
          <a:p>
            <a:r>
              <a:rPr lang="en-US" b="1" dirty="0"/>
              <a:t>Hormonal control</a:t>
            </a:r>
          </a:p>
          <a:p>
            <a:pPr lvl="1"/>
            <a:r>
              <a:rPr lang="en-US" b="1" dirty="0"/>
              <a:t>Erythropoietin </a:t>
            </a:r>
            <a:r>
              <a:rPr lang="en-US" dirty="0"/>
              <a:t>(</a:t>
            </a:r>
            <a:r>
              <a:rPr lang="en-US" b="1" dirty="0"/>
              <a:t>EPO</a:t>
            </a:r>
            <a:r>
              <a:rPr lang="en-US" dirty="0"/>
              <a:t>): hormone that stimulates formation of RBCs</a:t>
            </a:r>
          </a:p>
          <a:p>
            <a:pPr lvl="2"/>
            <a:r>
              <a:rPr lang="en-US" dirty="0"/>
              <a:t>Always small amount of EPO in blood to maintain basal rate</a:t>
            </a:r>
          </a:p>
          <a:p>
            <a:pPr lvl="2"/>
            <a:r>
              <a:rPr lang="en-US" dirty="0"/>
              <a:t>Released by kidneys (some from liver) in response to </a:t>
            </a:r>
            <a:r>
              <a:rPr lang="en-US" b="1" dirty="0"/>
              <a:t>hypoxia</a:t>
            </a:r>
          </a:p>
          <a:p>
            <a:pPr lvl="3"/>
            <a:r>
              <a:rPr lang="en-US" dirty="0"/>
              <a:t>At low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oxygen-sensitive enzymes in kidney cells cannot degrade hypoxia-inducible factor (HIF)</a:t>
            </a:r>
          </a:p>
          <a:p>
            <a:pPr lvl="3"/>
            <a:r>
              <a:rPr lang="en-US" dirty="0"/>
              <a:t>HIF can accumulate, which triggers synthesis of EPO</a:t>
            </a:r>
          </a:p>
        </p:txBody>
      </p:sp>
    </p:spTree>
    <p:extLst>
      <p:ext uri="{BB962C8B-B14F-4D97-AF65-F5344CB8AC3E}">
        <p14:creationId xmlns:p14="http://schemas.microsoft.com/office/powerpoint/2010/main" val="2055578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46888"/>
            <a:ext cx="8229600" cy="1046440"/>
          </a:xfrm>
        </p:spPr>
        <p:txBody>
          <a:bodyPr>
            <a:spAutoFit/>
          </a:bodyPr>
          <a:lstStyle/>
          <a:p>
            <a:r>
              <a:rPr lang="en-US" dirty="0">
                <a:latin typeface="Times New Roman"/>
              </a:rPr>
              <a:t>Regulation and Requirements of Erythropoiesis </a:t>
            </a:r>
            <a:r>
              <a:rPr lang="en-US" altLang="en-US" sz="2800" dirty="0">
                <a:latin typeface="Times New Roman"/>
              </a:rPr>
              <a:t>(3 of 5)</a:t>
            </a:r>
            <a:endParaRPr lang="en-US" sz="2800" dirty="0">
              <a:latin typeface="Times New Roman"/>
            </a:endParaRPr>
          </a:p>
        </p:txBody>
      </p:sp>
      <p:sp>
        <p:nvSpPr>
          <p:cNvPr id="2" name="Content Placeholder 1"/>
          <p:cNvSpPr>
            <a:spLocks noGrp="1"/>
          </p:cNvSpPr>
          <p:nvPr>
            <p:ph idx="1"/>
          </p:nvPr>
        </p:nvSpPr>
        <p:spPr>
          <a:xfrm>
            <a:off x="457200" y="1600200"/>
            <a:ext cx="8229600" cy="1785104"/>
          </a:xfrm>
        </p:spPr>
        <p:txBody>
          <a:bodyPr>
            <a:spAutoFit/>
          </a:bodyPr>
          <a:lstStyle/>
          <a:p>
            <a:r>
              <a:rPr lang="en-US" b="1" dirty="0"/>
              <a:t>Hormonal control (cont.)</a:t>
            </a:r>
          </a:p>
          <a:p>
            <a:pPr lvl="1"/>
            <a:r>
              <a:rPr lang="en-US" dirty="0"/>
              <a:t>Causes of hypoxia:</a:t>
            </a:r>
          </a:p>
          <a:p>
            <a:pPr lvl="2"/>
            <a:r>
              <a:rPr lang="en-US" dirty="0"/>
              <a:t>Decreased RBC numbers due to hemorrhage or increased destruction</a:t>
            </a:r>
          </a:p>
          <a:p>
            <a:pPr lvl="2"/>
            <a:r>
              <a:rPr lang="en-US" dirty="0"/>
              <a:t>Insufficient hemoglobin per RBC (example: iron deficiency)</a:t>
            </a:r>
          </a:p>
          <a:p>
            <a:pPr lvl="2"/>
            <a:r>
              <a:rPr lang="en-US" dirty="0"/>
              <a:t>Reduced availability of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(example: high altitudes or lung problems such as pneumonia)</a:t>
            </a:r>
          </a:p>
        </p:txBody>
      </p:sp>
    </p:spTree>
    <p:extLst>
      <p:ext uri="{BB962C8B-B14F-4D97-AF65-F5344CB8AC3E}">
        <p14:creationId xmlns:p14="http://schemas.microsoft.com/office/powerpoint/2010/main" val="221768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46888"/>
            <a:ext cx="8229600" cy="1046440"/>
          </a:xfrm>
        </p:spPr>
        <p:txBody>
          <a:bodyPr>
            <a:spAutoFit/>
          </a:bodyPr>
          <a:lstStyle/>
          <a:p>
            <a:r>
              <a:rPr lang="en-US" dirty="0">
                <a:latin typeface="Times New Roman"/>
              </a:rPr>
              <a:t>Regulation and Requirements of Erythropoiesis </a:t>
            </a:r>
            <a:r>
              <a:rPr lang="en-US" altLang="en-US" sz="2800" dirty="0">
                <a:latin typeface="Times New Roman"/>
              </a:rPr>
              <a:t>(4 of 5)</a:t>
            </a:r>
            <a:endParaRPr lang="en-US" sz="2800" dirty="0">
              <a:latin typeface="Times New Roman"/>
            </a:endParaRPr>
          </a:p>
        </p:txBody>
      </p:sp>
      <p:sp>
        <p:nvSpPr>
          <p:cNvPr id="2" name="Content Placeholder 1"/>
          <p:cNvSpPr>
            <a:spLocks noGrp="1"/>
          </p:cNvSpPr>
          <p:nvPr>
            <p:ph idx="1"/>
          </p:nvPr>
        </p:nvSpPr>
        <p:spPr>
          <a:xfrm>
            <a:off x="457200" y="1600200"/>
            <a:ext cx="8229600" cy="1461939"/>
          </a:xfrm>
        </p:spPr>
        <p:txBody>
          <a:bodyPr>
            <a:spAutoFit/>
          </a:bodyPr>
          <a:lstStyle/>
          <a:p>
            <a:r>
              <a:rPr lang="en-US" b="1" dirty="0"/>
              <a:t>Hormonal control (cont.)</a:t>
            </a:r>
          </a:p>
          <a:p>
            <a:pPr lvl="1"/>
            <a:r>
              <a:rPr lang="en-US" dirty="0"/>
              <a:t>Too many erythrocytes or high oxygen levels in blood inhibit EPO production</a:t>
            </a:r>
          </a:p>
          <a:p>
            <a:pPr lvl="1"/>
            <a:r>
              <a:rPr lang="en-US" dirty="0"/>
              <a:t>EPO causes erythrocytes to mature faster</a:t>
            </a:r>
          </a:p>
          <a:p>
            <a:pPr lvl="2"/>
            <a:r>
              <a:rPr lang="en-US" dirty="0"/>
              <a:t>Testosterone enhances EPO production, resulting in higher RBC counts in males</a:t>
            </a:r>
          </a:p>
        </p:txBody>
      </p:sp>
    </p:spTree>
    <p:extLst>
      <p:ext uri="{BB962C8B-B14F-4D97-AF65-F5344CB8AC3E}">
        <p14:creationId xmlns:p14="http://schemas.microsoft.com/office/powerpoint/2010/main" val="3975920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sz="2800" dirty="0">
                <a:latin typeface="Times New Roman"/>
              </a:rPr>
              <a:t>(1 of 6)</a:t>
            </a:r>
          </a:p>
        </p:txBody>
      </p:sp>
      <p:pic>
        <p:nvPicPr>
          <p:cNvPr id="12292" name="Picture 4"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Step 1: Stimulus: Hypoxia (inadequate oxygen delivery). Hypoxia can be due to decreased red blood cell count, decreased amount of hemoglobin, or decreased availability of 02.&#10;- Step 2: The kidney (and the liver to a smaller extent) release erythropoietin.&#10;- Step 3: Erythropoietin stimulates the red bone marrow.&#10;- Step 4: Enhanced erythropoiesis increases the red blood cell count in the blood.&#10;- Step 5: The 02-carrying ability of the blood rises. More RBCs mean more oxygen traveling in the blood, which returns blood oxygen to normal homeostatic levels. The seesaw becomes level aga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43" y="1600200"/>
            <a:ext cx="6411912" cy="3949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2869938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altLang="en-US" sz="2800" dirty="0">
                <a:latin typeface="Times New Roman"/>
              </a:rPr>
              <a:t>(2 of 6)</a:t>
            </a:r>
            <a:endParaRPr lang="en-US" sz="2800" dirty="0">
              <a:latin typeface="Times New Roman"/>
            </a:endParaRPr>
          </a:p>
        </p:txBody>
      </p:sp>
      <p:pic>
        <p:nvPicPr>
          <p:cNvPr id="13315" name="Picture 3"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 Step 1: Stimulus: Hypoxia (inadequate oxygen delivery). Hypoxia can be due to decreased red blood cell count, decreased amount of hemoglobin, or decreased availability of 0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06" y="1600200"/>
            <a:ext cx="6351588"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141250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altLang="en-US" sz="2800" dirty="0">
                <a:latin typeface="Times New Roman"/>
              </a:rPr>
              <a:t>(3 of 6)</a:t>
            </a:r>
            <a:endParaRPr lang="en-US" sz="2800" dirty="0">
              <a:latin typeface="Times New Roman"/>
            </a:endParaRPr>
          </a:p>
        </p:txBody>
      </p:sp>
      <p:pic>
        <p:nvPicPr>
          <p:cNvPr id="14339" name="Picture 3"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Step 1: Stimulus: Hypoxia (inadequate oxygen delivery). Hypoxia can be due to decreased red blood cell count, decreased amount of hemoglobin, or decreased availability of 02.&#10;- Step 2: The kidney (and the liver to a smaller extent) release erythropoie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07" y="1600200"/>
            <a:ext cx="6351587"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141250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Blood – Internal Transport System</a:t>
            </a:r>
          </a:p>
        </p:txBody>
      </p:sp>
      <p:sp>
        <p:nvSpPr>
          <p:cNvPr id="4" name="Content Placeholder 3"/>
          <p:cNvSpPr>
            <a:spLocks noGrp="1"/>
          </p:cNvSpPr>
          <p:nvPr>
            <p:ph idx="1"/>
          </p:nvPr>
        </p:nvSpPr>
        <p:spPr>
          <a:xfrm>
            <a:off x="457581" y="1643126"/>
            <a:ext cx="8229600" cy="246221"/>
          </a:xfrm>
        </p:spPr>
        <p:txBody>
          <a:bodyPr>
            <a:spAutoFit/>
          </a:bodyPr>
          <a:lstStyle/>
          <a:p>
            <a:r>
              <a:rPr lang="en-US" altLang="en-US" b="1" dirty="0">
                <a:latin typeface="Arial"/>
              </a:rPr>
              <a:t>Blood </a:t>
            </a:r>
            <a:r>
              <a:rPr lang="en-US" altLang="en-US" dirty="0">
                <a:latin typeface="Arial"/>
              </a:rPr>
              <a:t>is the life-sustaining transport vehicle of the cardiovascular system</a:t>
            </a: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altLang="en-US" sz="2800" dirty="0">
                <a:latin typeface="Times New Roman"/>
              </a:rPr>
              <a:t>(4 of 6)</a:t>
            </a:r>
            <a:endParaRPr lang="en-US" sz="2800" dirty="0">
              <a:latin typeface="Times New Roman"/>
            </a:endParaRPr>
          </a:p>
        </p:txBody>
      </p:sp>
      <p:pic>
        <p:nvPicPr>
          <p:cNvPr id="15363" name="Picture 3"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Step 1: Stimulus: Hypoxia (inadequate oxygen delivery). Hypoxia can be due to decreased red blood cell count, decreased amount of hemoglobin, or decreased availability of 02.&#10;- Step 2: The kidney (and the liver to a smaller extent) release erythropoietin.&#10;- Step 3: Erythropoietin stimulates the red bone m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07" y="1600200"/>
            <a:ext cx="6351587"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1412509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altLang="en-US" sz="2800" dirty="0">
                <a:latin typeface="Times New Roman"/>
              </a:rPr>
              <a:t>(5 of 6)</a:t>
            </a:r>
            <a:endParaRPr lang="en-US" sz="2800" dirty="0">
              <a:latin typeface="Times New Roman"/>
            </a:endParaRPr>
          </a:p>
        </p:txBody>
      </p:sp>
      <p:pic>
        <p:nvPicPr>
          <p:cNvPr id="16387" name="Picture 3"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Step 1: Stimulus: Hypoxia (inadequate oxygen delivery). Hypoxia can be due to decreased red blood cell count, decreased amount of hemoglobin, or decreased availability of 02.&#10;- Step 2: The kidney (and the liver to a smaller extent) release erythropoietin.&#10;- Step 3: Erythropoietin stimulates the red bone marrow.&#10;- Step 4: Enhanced erythropoiesis increases the red blood cell count in the bloo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207" y="1600200"/>
            <a:ext cx="6351587"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1412509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46888"/>
            <a:ext cx="8229600" cy="1046440"/>
          </a:xfrm>
        </p:spPr>
        <p:txBody>
          <a:bodyPr>
            <a:spAutoFit/>
          </a:bodyPr>
          <a:lstStyle/>
          <a:p>
            <a:r>
              <a:rPr lang="en-US" dirty="0">
                <a:latin typeface="Times New Roman"/>
              </a:rPr>
              <a:t>Erythropoietin (EPO) Mechanism for Regulating Erythropoiesis </a:t>
            </a:r>
            <a:r>
              <a:rPr lang="en-US" altLang="en-US" sz="2800" dirty="0">
                <a:latin typeface="Times New Roman"/>
              </a:rPr>
              <a:t>(6 of 6)</a:t>
            </a:r>
            <a:endParaRPr lang="en-US" sz="2800" dirty="0">
              <a:latin typeface="Times New Roman"/>
            </a:endParaRPr>
          </a:p>
        </p:txBody>
      </p:sp>
      <p:pic>
        <p:nvPicPr>
          <p:cNvPr id="17411" name="Picture 3" descr="This figure is an illustration of the homeostasis of normal blood oxygen levels shown as a seesaw. When the seesaw is level, homeostasis is maintained. If the seesaw tips to one side, this indicates falling blood levels of oxygen, creating an imbalance that triggers the erythropoietin mechanism. This response is shown as a series of five steps:&#10;- Step 1: Stimulus: Hypoxia (inadequate oxygen delivery). Hypoxia can be due to decreased red blood cell count, decreased amount of hemoglobin, or decreased availability of 02.&#10;- Step 2: The kidney (and the liver to a smaller extent) release erythropoietin.&#10;- Step 3: Erythropoietin stimulates the red bone marrow.&#10;- Step 4: Enhanced erythropoiesis increases the red blood cell count in the blood.&#10;- Step 5: The 02-carrying ability of the blood rises. More RBCs mean more oxygen traveling in the blood, which returns blood oxygen to normal homeostatic levels. The seesaw becomes level aga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43" y="1600200"/>
            <a:ext cx="6411912" cy="39497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17.6 </a:t>
            </a:r>
            <a:r>
              <a:rPr lang="en-US" dirty="0"/>
              <a:t>Erythropoietin (EPO) mechanism for regulating erythropoiesis.</a:t>
            </a:r>
          </a:p>
        </p:txBody>
      </p:sp>
    </p:spTree>
    <p:extLst>
      <p:ext uri="{BB962C8B-B14F-4D97-AF65-F5344CB8AC3E}">
        <p14:creationId xmlns:p14="http://schemas.microsoft.com/office/powerpoint/2010/main" val="141250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17.1</a:t>
            </a:r>
          </a:p>
        </p:txBody>
      </p:sp>
      <p:sp>
        <p:nvSpPr>
          <p:cNvPr id="2" name="Content Placeholder 1"/>
          <p:cNvSpPr>
            <a:spLocks noGrp="1"/>
          </p:cNvSpPr>
          <p:nvPr>
            <p:ph idx="1"/>
          </p:nvPr>
        </p:nvSpPr>
        <p:spPr>
          <a:xfrm>
            <a:off x="457200" y="1600200"/>
            <a:ext cx="8229600" cy="2146742"/>
          </a:xfrm>
        </p:spPr>
        <p:txBody>
          <a:bodyPr>
            <a:spAutoFit/>
          </a:bodyPr>
          <a:lstStyle/>
          <a:p>
            <a:r>
              <a:rPr lang="en-US" dirty="0"/>
              <a:t>Some athletes abuse artificial EPO</a:t>
            </a:r>
          </a:p>
          <a:p>
            <a:pPr lvl="1"/>
            <a:r>
              <a:rPr lang="en-US" dirty="0"/>
              <a:t>Use of EPO increases hematocrit, which allows athlete to increase stamina and performance</a:t>
            </a:r>
          </a:p>
          <a:p>
            <a:r>
              <a:rPr lang="en-US" dirty="0"/>
              <a:t>Dangerous consequences:</a:t>
            </a:r>
          </a:p>
          <a:p>
            <a:pPr lvl="1"/>
            <a:r>
              <a:rPr lang="en-US" dirty="0"/>
              <a:t>EPO can increase hematocrit from 45% up to even 65%, with dehydration concentrating blood even more</a:t>
            </a:r>
          </a:p>
          <a:p>
            <a:pPr lvl="1"/>
            <a:r>
              <a:rPr lang="en-US" dirty="0"/>
              <a:t>Blood becomes like sludge and can cause clotting, stroke, or heart failure</a:t>
            </a:r>
          </a:p>
        </p:txBody>
      </p:sp>
    </p:spTree>
    <p:extLst>
      <p:ext uri="{BB962C8B-B14F-4D97-AF65-F5344CB8AC3E}">
        <p14:creationId xmlns:p14="http://schemas.microsoft.com/office/powerpoint/2010/main" val="423097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1046440"/>
          </a:xfrm>
        </p:spPr>
        <p:txBody>
          <a:bodyPr>
            <a:spAutoFit/>
          </a:bodyPr>
          <a:lstStyle/>
          <a:p>
            <a:r>
              <a:rPr lang="en-US" dirty="0">
                <a:latin typeface="Times New Roman"/>
              </a:rPr>
              <a:t>Regulation and Requirements of Erythropoiesis </a:t>
            </a:r>
            <a:r>
              <a:rPr lang="en-US" altLang="en-US" sz="2800" dirty="0">
                <a:latin typeface="Times New Roman"/>
              </a:rPr>
              <a:t>(5 of 5)</a:t>
            </a:r>
            <a:endParaRPr lang="en-US" sz="2800" dirty="0">
              <a:latin typeface="Times New Roman"/>
            </a:endParaRPr>
          </a:p>
        </p:txBody>
      </p:sp>
      <p:sp>
        <p:nvSpPr>
          <p:cNvPr id="2" name="Content Placeholder 1"/>
          <p:cNvSpPr>
            <a:spLocks noGrp="1"/>
          </p:cNvSpPr>
          <p:nvPr>
            <p:ph idx="1"/>
          </p:nvPr>
        </p:nvSpPr>
        <p:spPr>
          <a:xfrm>
            <a:off x="457200" y="1600200"/>
            <a:ext cx="8229600" cy="3000821"/>
          </a:xfrm>
        </p:spPr>
        <p:txBody>
          <a:bodyPr>
            <a:spAutoFit/>
          </a:bodyPr>
          <a:lstStyle/>
          <a:p>
            <a:r>
              <a:rPr lang="en-US" dirty="0"/>
              <a:t>Dietary requirements for erythropoiesis</a:t>
            </a:r>
          </a:p>
          <a:p>
            <a:pPr lvl="1"/>
            <a:r>
              <a:rPr lang="en-US" dirty="0"/>
              <a:t>Amino acids, lipids, and carbohydrates</a:t>
            </a:r>
          </a:p>
          <a:p>
            <a:pPr lvl="1"/>
            <a:r>
              <a:rPr lang="en-US" dirty="0"/>
              <a:t>Iron: available from diet</a:t>
            </a:r>
          </a:p>
          <a:p>
            <a:pPr lvl="2"/>
            <a:r>
              <a:rPr lang="en-US" dirty="0"/>
              <a:t>65% of iron is found in hemoglobin, with the rest in liver, spleen, and bone marrow</a:t>
            </a:r>
          </a:p>
          <a:p>
            <a:pPr lvl="2"/>
            <a:r>
              <a:rPr lang="en-US" dirty="0"/>
              <a:t>Free iron ions are toxic so iron is bound with proteins:</a:t>
            </a:r>
          </a:p>
          <a:p>
            <a:pPr lvl="3"/>
            <a:r>
              <a:rPr lang="en-US" dirty="0"/>
              <a:t>Stored in cells as </a:t>
            </a:r>
            <a:r>
              <a:rPr lang="en-US" b="1" dirty="0"/>
              <a:t>ferritin</a:t>
            </a:r>
            <a:r>
              <a:rPr lang="en-US" dirty="0"/>
              <a:t> and </a:t>
            </a:r>
            <a:r>
              <a:rPr lang="en-US" b="1" dirty="0"/>
              <a:t>hemosiderin</a:t>
            </a:r>
          </a:p>
          <a:p>
            <a:pPr lvl="3"/>
            <a:r>
              <a:rPr lang="en-US" dirty="0"/>
              <a:t>Transported in blood bound to protein </a:t>
            </a:r>
            <a:r>
              <a:rPr lang="en-US" b="1" dirty="0"/>
              <a:t>transferrin</a:t>
            </a:r>
          </a:p>
          <a:p>
            <a:pPr lvl="1"/>
            <a:r>
              <a:rPr lang="en-US" dirty="0"/>
              <a:t>Vitamin B</a:t>
            </a:r>
            <a:r>
              <a:rPr lang="en-US" baseline="-25000" dirty="0"/>
              <a:t>12</a:t>
            </a:r>
            <a:r>
              <a:rPr lang="en-US" dirty="0"/>
              <a:t> and folic acid are necessary for DNA synthesis for rapidly dividing cells such as developing RBCs</a:t>
            </a:r>
          </a:p>
        </p:txBody>
      </p:sp>
    </p:spTree>
    <p:extLst>
      <p:ext uri="{BB962C8B-B14F-4D97-AF65-F5344CB8AC3E}">
        <p14:creationId xmlns:p14="http://schemas.microsoft.com/office/powerpoint/2010/main" val="1827608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Fate and Destruction of Erythrocytes </a:t>
            </a:r>
            <a:r>
              <a:rPr lang="en-US" altLang="en-US" sz="2800" dirty="0">
                <a:latin typeface="Times New Roman"/>
              </a:rPr>
              <a:t>(1 of 2)</a:t>
            </a:r>
            <a:endParaRPr lang="en-US" sz="2800" dirty="0">
              <a:latin typeface="Times New Roman"/>
            </a:endParaRPr>
          </a:p>
        </p:txBody>
      </p:sp>
      <p:sp>
        <p:nvSpPr>
          <p:cNvPr id="2" name="Content Placeholder 1"/>
          <p:cNvSpPr>
            <a:spLocks noGrp="1"/>
          </p:cNvSpPr>
          <p:nvPr>
            <p:ph idx="1"/>
          </p:nvPr>
        </p:nvSpPr>
        <p:spPr>
          <a:xfrm>
            <a:off x="457200" y="1600200"/>
            <a:ext cx="8229600" cy="2000548"/>
          </a:xfrm>
        </p:spPr>
        <p:txBody>
          <a:bodyPr>
            <a:spAutoFit/>
          </a:bodyPr>
          <a:lstStyle/>
          <a:p>
            <a:r>
              <a:rPr lang="en-US" dirty="0"/>
              <a:t>Life span: 100–120 days	</a:t>
            </a:r>
          </a:p>
          <a:p>
            <a:r>
              <a:rPr lang="en-US" dirty="0"/>
              <a:t>RBCs are anucleate, so cannot synthesize new proteins, or grow or divide </a:t>
            </a:r>
          </a:p>
          <a:p>
            <a:r>
              <a:rPr lang="en-US" dirty="0"/>
              <a:t>Old RBCs become fragile, and Hb begins to degenerate</a:t>
            </a:r>
          </a:p>
          <a:p>
            <a:r>
              <a:rPr lang="en-US" dirty="0"/>
              <a:t>Can get trapped in smaller circulatory channels, especially in spleen</a:t>
            </a:r>
          </a:p>
          <a:p>
            <a:r>
              <a:rPr lang="en-US" dirty="0"/>
              <a:t>Macrophages in spleen engulf and breakdown dying RBCs</a:t>
            </a:r>
          </a:p>
        </p:txBody>
      </p:sp>
    </p:spTree>
    <p:extLst>
      <p:ext uri="{BB962C8B-B14F-4D97-AF65-F5344CB8AC3E}">
        <p14:creationId xmlns:p14="http://schemas.microsoft.com/office/powerpoint/2010/main" val="1412321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Fate and Destruction of Erythrocytes </a:t>
            </a:r>
            <a:r>
              <a:rPr lang="en-US" altLang="en-US" sz="2800" dirty="0">
                <a:latin typeface="Times New Roman"/>
              </a:rPr>
              <a:t>(2 of 2)</a:t>
            </a:r>
            <a:endParaRPr lang="en-US" sz="2800" dirty="0">
              <a:latin typeface="Times New Roman"/>
            </a:endParaRPr>
          </a:p>
        </p:txBody>
      </p:sp>
      <p:sp>
        <p:nvSpPr>
          <p:cNvPr id="2" name="Content Placeholder 1"/>
          <p:cNvSpPr>
            <a:spLocks noGrp="1"/>
          </p:cNvSpPr>
          <p:nvPr>
            <p:ph idx="1"/>
          </p:nvPr>
        </p:nvSpPr>
        <p:spPr>
          <a:xfrm>
            <a:off x="457200" y="1600200"/>
            <a:ext cx="8229600" cy="2677656"/>
          </a:xfrm>
        </p:spPr>
        <p:txBody>
          <a:bodyPr>
            <a:spAutoFit/>
          </a:bodyPr>
          <a:lstStyle/>
          <a:p>
            <a:r>
              <a:rPr lang="en-US" dirty="0"/>
              <a:t>RBC breakdown: heme, iron, and globin are separated</a:t>
            </a:r>
          </a:p>
          <a:p>
            <a:pPr lvl="1"/>
            <a:r>
              <a:rPr lang="en-US" dirty="0"/>
              <a:t>Iron binds to ferridin or hemosiderin and is stored for reuse</a:t>
            </a:r>
          </a:p>
          <a:p>
            <a:pPr lvl="1"/>
            <a:r>
              <a:rPr lang="en-US" dirty="0"/>
              <a:t>Heme is degraded to yellow pigment </a:t>
            </a:r>
            <a:r>
              <a:rPr lang="en-US" b="1" dirty="0"/>
              <a:t>bilirubin</a:t>
            </a:r>
          </a:p>
          <a:p>
            <a:pPr lvl="2"/>
            <a:r>
              <a:rPr lang="en-US" dirty="0"/>
              <a:t>Liver secretes bilirubin (in bile) into intestines, where it is degraded to pigment </a:t>
            </a:r>
            <a:r>
              <a:rPr lang="en-US" b="1" dirty="0"/>
              <a:t>urobilinogen</a:t>
            </a:r>
          </a:p>
          <a:p>
            <a:pPr lvl="3"/>
            <a:r>
              <a:rPr lang="en-US" dirty="0"/>
              <a:t>Urobilinogen is transformed into brown pigment </a:t>
            </a:r>
            <a:r>
              <a:rPr lang="en-US" b="1" dirty="0"/>
              <a:t>stercobilin</a:t>
            </a:r>
            <a:r>
              <a:rPr lang="en-US" dirty="0"/>
              <a:t> that leaves body in feces</a:t>
            </a:r>
          </a:p>
          <a:p>
            <a:pPr lvl="1"/>
            <a:r>
              <a:rPr lang="en-US" dirty="0"/>
              <a:t>Globin is metabolized into amino acids</a:t>
            </a:r>
          </a:p>
          <a:p>
            <a:pPr lvl="2"/>
            <a:r>
              <a:rPr lang="en-US" dirty="0"/>
              <a:t>Released into circulation</a:t>
            </a:r>
          </a:p>
        </p:txBody>
      </p:sp>
    </p:spTree>
    <p:extLst>
      <p:ext uri="{BB962C8B-B14F-4D97-AF65-F5344CB8AC3E}">
        <p14:creationId xmlns:p14="http://schemas.microsoft.com/office/powerpoint/2010/main" val="2048272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4571619" cy="1075690"/>
          </a:xfrm>
        </p:spPr>
        <p:txBody>
          <a:bodyPr wrap="square">
            <a:spAutoFit/>
          </a:bodyPr>
          <a:lstStyle/>
          <a:p>
            <a:r>
              <a:rPr lang="en-US" dirty="0">
                <a:latin typeface="Times New Roman"/>
              </a:rPr>
              <a:t>Life Cycle of Red Blood Cells </a:t>
            </a:r>
            <a:r>
              <a:rPr lang="en-US" altLang="en-US" sz="2800" dirty="0">
                <a:latin typeface="Times New Roman"/>
              </a:rPr>
              <a:t>(1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 Step 3: Erythropoietin and necessary raw materials in the blood promote erythropoiesis in red bone marrow.&#10; - Step 4: New erythrocytes enter bloodstream, functioning for about 120 days.&#10; - Step 5: Aged or damaged red blood cells are engulfed by macrophages of the spleen, liver, and bone marrow and broken down into heme and globin.&#10; - Globin is broken down to amino acids, which are released into the blood.&#10; - Heme can take more than one path:&#10; - Path 1:  iron in heme is stored in the liver as ferritin or hemosiderin. When needed, liver binds iron to transferring and releases to blood to be used for erythropoiesis. &#10; - Path 2:  heme is broken down to bilirubin and is picked up by the liver, which can then be secreted into intestines in bile where bacteria metabolize it into stercobilin that is excreted from the body in feces.&#10; - Step 6: Raw materials are made available in the blood for erythrocyte synthesis.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481807" cy="6085332"/>
          </a:xfrm>
          <a:prstGeom prst="rect">
            <a:avLst/>
          </a:prstGeom>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944619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581" y="783768"/>
            <a:ext cx="4800219" cy="1046440"/>
          </a:xfrm>
        </p:spPr>
        <p:txBody>
          <a:bodyPr wrap="square">
            <a:spAutoFit/>
          </a:bodyPr>
          <a:lstStyle/>
          <a:p>
            <a:r>
              <a:rPr lang="en-US" dirty="0">
                <a:latin typeface="Times New Roman"/>
              </a:rPr>
              <a:t>Life Cycle of Red Blood Cells </a:t>
            </a:r>
            <a:r>
              <a:rPr lang="en-US" altLang="en-US" sz="2800" dirty="0">
                <a:latin typeface="Times New Roman"/>
              </a:rPr>
              <a:t>(2 of 7)</a:t>
            </a:r>
            <a:endParaRPr lang="en-US" sz="2800" dirty="0">
              <a:latin typeface="Times New Roman"/>
            </a:endParaRPr>
          </a:p>
        </p:txBody>
      </p:sp>
      <p:pic>
        <p:nvPicPr>
          <p:cNvPr id="2" name="Picture 1" descr="This figure illustrates the life cycle of red blood cells in a series of six steps:&#10; - Step 1: Low O2 levels in blood stimulate the kidneys to produce erythropoieti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378" y="228600"/>
            <a:ext cx="2397678" cy="6085332"/>
          </a:xfrm>
          <a:prstGeom prst="rect">
            <a:avLst/>
          </a:prstGeom>
        </p:spPr>
      </p:pic>
      <p:sp>
        <p:nvSpPr>
          <p:cNvPr id="4" name="Content Placeholder 3"/>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72592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82360"/>
            <a:ext cx="4724019" cy="1046440"/>
          </a:xfrm>
        </p:spPr>
        <p:txBody>
          <a:bodyPr wrap="square">
            <a:spAutoFit/>
          </a:bodyPr>
          <a:lstStyle/>
          <a:p>
            <a:r>
              <a:rPr lang="en-US" dirty="0">
                <a:latin typeface="Times New Roman"/>
              </a:rPr>
              <a:t>Life Cycle of Red Blood </a:t>
            </a:r>
            <a:br>
              <a:rPr lang="en-US" dirty="0">
                <a:latin typeface="Times New Roman"/>
              </a:rPr>
            </a:br>
            <a:r>
              <a:rPr lang="en-US" dirty="0">
                <a:latin typeface="Times New Roman"/>
              </a:rPr>
              <a:t>Cells </a:t>
            </a:r>
            <a:r>
              <a:rPr lang="en-US" altLang="en-US" sz="2800" dirty="0">
                <a:latin typeface="Times New Roman"/>
              </a:rPr>
              <a:t>(3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397684" cy="60853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68239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17.1 Functions of Blood</a:t>
            </a:r>
            <a:endParaRPr lang="en-IN" dirty="0">
              <a:latin typeface="Times New Roman"/>
            </a:endParaRPr>
          </a:p>
        </p:txBody>
      </p:sp>
      <p:sp>
        <p:nvSpPr>
          <p:cNvPr id="4" name="Content Placeholder 3"/>
          <p:cNvSpPr>
            <a:spLocks noGrp="1"/>
          </p:cNvSpPr>
          <p:nvPr>
            <p:ph idx="1"/>
          </p:nvPr>
        </p:nvSpPr>
        <p:spPr>
          <a:xfrm>
            <a:off x="457581" y="1643126"/>
            <a:ext cx="8229600" cy="1215717"/>
          </a:xfrm>
        </p:spPr>
        <p:txBody>
          <a:bodyPr>
            <a:spAutoFit/>
          </a:bodyPr>
          <a:lstStyle/>
          <a:p>
            <a:r>
              <a:rPr lang="en-US" dirty="0">
                <a:latin typeface="Arial"/>
              </a:rPr>
              <a:t>Functions include</a:t>
            </a:r>
          </a:p>
          <a:p>
            <a:pPr lvl="1"/>
            <a:r>
              <a:rPr lang="en-US" b="1" dirty="0">
                <a:latin typeface="Arial"/>
              </a:rPr>
              <a:t>Transport</a:t>
            </a:r>
            <a:endParaRPr lang="en-US" dirty="0">
              <a:latin typeface="Arial"/>
            </a:endParaRPr>
          </a:p>
          <a:p>
            <a:pPr lvl="1"/>
            <a:r>
              <a:rPr lang="en-US" b="1" dirty="0">
                <a:latin typeface="Arial"/>
              </a:rPr>
              <a:t>Regulation</a:t>
            </a:r>
          </a:p>
          <a:p>
            <a:pPr lvl="1"/>
            <a:r>
              <a:rPr lang="en-US" b="1" dirty="0">
                <a:latin typeface="Arial"/>
              </a:rPr>
              <a:t>Protection</a:t>
            </a:r>
          </a:p>
        </p:txBody>
      </p:sp>
    </p:spTree>
    <p:extLst>
      <p:ext uri="{BB962C8B-B14F-4D97-AF65-F5344CB8AC3E}">
        <p14:creationId xmlns:p14="http://schemas.microsoft.com/office/powerpoint/2010/main" val="2325691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82360"/>
            <a:ext cx="4724019" cy="1046440"/>
          </a:xfrm>
        </p:spPr>
        <p:txBody>
          <a:bodyPr wrap="square">
            <a:spAutoFit/>
          </a:bodyPr>
          <a:lstStyle/>
          <a:p>
            <a:r>
              <a:rPr lang="en-US" dirty="0">
                <a:latin typeface="Times New Roman"/>
              </a:rPr>
              <a:t>Life Cycle of Red Blood </a:t>
            </a:r>
            <a:br>
              <a:rPr lang="en-US" dirty="0">
                <a:latin typeface="Times New Roman"/>
              </a:rPr>
            </a:br>
            <a:r>
              <a:rPr lang="en-US" dirty="0">
                <a:latin typeface="Times New Roman"/>
              </a:rPr>
              <a:t>Cells </a:t>
            </a:r>
            <a:r>
              <a:rPr lang="en-US" altLang="en-US" sz="2800" dirty="0">
                <a:latin typeface="Times New Roman"/>
              </a:rPr>
              <a:t>(4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 Step 3: Erythropoietin and necessary raw materials in the blood promote erythropoiesis in red bone marrow.&#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397678" cy="60853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725922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82360"/>
            <a:ext cx="4647819" cy="1046440"/>
          </a:xfrm>
        </p:spPr>
        <p:txBody>
          <a:bodyPr wrap="square">
            <a:spAutoFit/>
          </a:bodyPr>
          <a:lstStyle/>
          <a:p>
            <a:r>
              <a:rPr lang="en-US" dirty="0">
                <a:latin typeface="Times New Roman"/>
              </a:rPr>
              <a:t>Life Cycle of Red Blood </a:t>
            </a:r>
            <a:br>
              <a:rPr lang="en-US" dirty="0">
                <a:latin typeface="Times New Roman"/>
              </a:rPr>
            </a:br>
            <a:r>
              <a:rPr lang="en-US" dirty="0">
                <a:latin typeface="Times New Roman"/>
              </a:rPr>
              <a:t>Cells </a:t>
            </a:r>
            <a:r>
              <a:rPr lang="en-US" altLang="en-US" sz="2800" dirty="0">
                <a:latin typeface="Times New Roman"/>
              </a:rPr>
              <a:t>(5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 Step 3: Erythropoietin and necessary raw materials in the blood promote erythropoiesis in red bone marrow.&#10; - Step 4: New erythrocytes enter bloodstream, functioning for about 120 day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397678" cy="60853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725922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82360"/>
            <a:ext cx="4495419" cy="1046440"/>
          </a:xfrm>
        </p:spPr>
        <p:txBody>
          <a:bodyPr wrap="square">
            <a:spAutoFit/>
          </a:bodyPr>
          <a:lstStyle/>
          <a:p>
            <a:r>
              <a:rPr lang="en-US" dirty="0">
                <a:latin typeface="Times New Roman"/>
              </a:rPr>
              <a:t>Life Cycle of Red Blood </a:t>
            </a:r>
            <a:br>
              <a:rPr lang="en-US" dirty="0">
                <a:latin typeface="Times New Roman"/>
              </a:rPr>
            </a:br>
            <a:r>
              <a:rPr lang="en-US" dirty="0">
                <a:latin typeface="Times New Roman"/>
              </a:rPr>
              <a:t>Cells </a:t>
            </a:r>
            <a:r>
              <a:rPr lang="en-US" altLang="en-US" sz="2800" dirty="0">
                <a:latin typeface="Times New Roman"/>
              </a:rPr>
              <a:t>(6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 Step 3: Erythropoietin and necessary raw materials in the blood promote erythropoiesis in red bone marrow.&#10; - Step 4: New erythrocytes enter bloodstream, functioning for about 120 days.&#10; - Step 5: Aged or damaged red blood cells are engulfed by macrophages of the spleen, liver, and bone marrow and broken down into heme and globin.&#10; - Globin is broken down to amino acids, which are released into the blood.&#10; - Heme can take more than one path:&#10; - Path 1:  iron in heme is stored in the liver as ferritin or hemosiderin. When needed, liver binds iron to transferring and releases to blood to be used for erythropoiesis. &#10; - Path 2:  heme is broken down to bilirubin and is picked up by the liver, which can then be secreted into intestines in bile where bacteria metabolize it into stercobilin that is excreted from the body in fec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
            <a:ext cx="2397678" cy="60853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725922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82360"/>
            <a:ext cx="8229600" cy="1046440"/>
          </a:xfrm>
        </p:spPr>
        <p:txBody>
          <a:bodyPr>
            <a:spAutoFit/>
          </a:bodyPr>
          <a:lstStyle/>
          <a:p>
            <a:r>
              <a:rPr lang="en-US" dirty="0">
                <a:latin typeface="Times New Roman"/>
              </a:rPr>
              <a:t>Life Cycle of Red Blood </a:t>
            </a:r>
            <a:br>
              <a:rPr lang="en-US" dirty="0">
                <a:latin typeface="Times New Roman"/>
              </a:rPr>
            </a:br>
            <a:r>
              <a:rPr lang="en-US" dirty="0">
                <a:latin typeface="Times New Roman"/>
              </a:rPr>
              <a:t>Cells </a:t>
            </a:r>
            <a:r>
              <a:rPr lang="en-US" altLang="en-US" sz="2800" dirty="0">
                <a:latin typeface="Times New Roman"/>
              </a:rPr>
              <a:t>(7 of 7)</a:t>
            </a:r>
            <a:endParaRPr lang="en-US" sz="2800" dirty="0">
              <a:latin typeface="Times New Roman"/>
            </a:endParaRPr>
          </a:p>
        </p:txBody>
      </p:sp>
      <p:pic>
        <p:nvPicPr>
          <p:cNvPr id="3" name="Picture 2" descr="This figure illustrates the life cycle of red blood cells in a series of six steps:&#10; - Step 1: Low O2 levels in blood stimulate the kidneys to produce erythropoietin.&#10; - Step 2: Erythropoietin levels rise in the blood.&#10; - Step 3: Erythropoietin and necessary raw materials in the blood promote erythropoiesis in red bone marrow.&#10; - Step 4: New erythrocytes enter bloodstream, functioning for about 120 days.&#10; - Step 5: Aged or damaged red blood cells are engulfed by macrophages of the spleen, liver, and bone marrow and broken down into heme and globin.&#10; - Globin is broken down to amino acids, which are released into the blood.&#10; - Heme can take more than one path:&#10; - Path 1:  iron in heme is stored in the liver as ferritin or hemosiderin. When needed, liver binds iron to transferring and releases to blood to be used for erythropoiesis. &#10; - Path 2:  heme is broken down to bilirubin and is picked up by the liver, which can then be secreted into intestines in bile where bacteria metabolize it into stercobilin that is excreted from the body in feces.&#10; - Step 6: Raw materials are made available in the blood for erythrocyte synthesis.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39268"/>
            <a:ext cx="2397678" cy="608533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17.7 </a:t>
            </a:r>
            <a:r>
              <a:rPr lang="en-US" dirty="0"/>
              <a:t>Life cycle of red blood cells.</a:t>
            </a:r>
          </a:p>
        </p:txBody>
      </p:sp>
    </p:spTree>
    <p:extLst>
      <p:ext uri="{BB962C8B-B14F-4D97-AF65-F5344CB8AC3E}">
        <p14:creationId xmlns:p14="http://schemas.microsoft.com/office/powerpoint/2010/main" val="3725922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(1 of 13)</a:t>
            </a:r>
            <a:endParaRPr lang="en-US" sz="2800" dirty="0">
              <a:latin typeface="Times New Roman"/>
            </a:endParaRPr>
          </a:p>
        </p:txBody>
      </p:sp>
      <p:sp>
        <p:nvSpPr>
          <p:cNvPr id="2" name="Content Placeholder 1"/>
          <p:cNvSpPr>
            <a:spLocks noGrp="1"/>
          </p:cNvSpPr>
          <p:nvPr>
            <p:ph idx="1"/>
          </p:nvPr>
        </p:nvSpPr>
        <p:spPr>
          <a:xfrm>
            <a:off x="457200" y="1600200"/>
            <a:ext cx="8229600" cy="3193182"/>
          </a:xfrm>
        </p:spPr>
        <p:txBody>
          <a:bodyPr>
            <a:spAutoFit/>
          </a:bodyPr>
          <a:lstStyle/>
          <a:p>
            <a:r>
              <a:rPr lang="en-US" dirty="0"/>
              <a:t>Most erythrocyte disorders are classified as either </a:t>
            </a:r>
            <a:r>
              <a:rPr lang="en-US" b="1" dirty="0"/>
              <a:t>anemia</a:t>
            </a:r>
            <a:r>
              <a:rPr lang="en-US" dirty="0"/>
              <a:t> or </a:t>
            </a:r>
            <a:r>
              <a:rPr lang="en-US" b="1" dirty="0"/>
              <a:t>polycythemia</a:t>
            </a:r>
          </a:p>
          <a:p>
            <a:r>
              <a:rPr lang="en-US" b="1" dirty="0"/>
              <a:t>Anemia</a:t>
            </a:r>
          </a:p>
          <a:p>
            <a:pPr lvl="1"/>
            <a:r>
              <a:rPr lang="en-US" dirty="0"/>
              <a:t>Blood has abnormally low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-carrying capacity that is too low to support normal metabolism</a:t>
            </a:r>
          </a:p>
          <a:p>
            <a:pPr lvl="1"/>
            <a:r>
              <a:rPr lang="en-US" dirty="0"/>
              <a:t>Sign of problem rather than disease itself</a:t>
            </a:r>
          </a:p>
          <a:p>
            <a:pPr lvl="1"/>
            <a:r>
              <a:rPr lang="en-US" dirty="0"/>
              <a:t>Symptoms: fatigue, pallor, dyspnea, and chills </a:t>
            </a:r>
          </a:p>
          <a:p>
            <a:pPr lvl="1"/>
            <a:r>
              <a:rPr lang="en-US" dirty="0"/>
              <a:t>Three groups based on cause </a:t>
            </a:r>
          </a:p>
          <a:p>
            <a:pPr lvl="2"/>
            <a:r>
              <a:rPr lang="en-US" b="1" dirty="0"/>
              <a:t>Blood loss</a:t>
            </a:r>
          </a:p>
          <a:p>
            <a:pPr lvl="2"/>
            <a:r>
              <a:rPr lang="en-US" b="1" dirty="0"/>
              <a:t>Not enough RBCs produced</a:t>
            </a:r>
          </a:p>
          <a:p>
            <a:pPr lvl="2"/>
            <a:r>
              <a:rPr lang="en-US" b="1" dirty="0"/>
              <a:t>Too many RBCs being destroyed</a:t>
            </a:r>
          </a:p>
        </p:txBody>
      </p:sp>
    </p:spTree>
    <p:extLst>
      <p:ext uri="{BB962C8B-B14F-4D97-AF65-F5344CB8AC3E}">
        <p14:creationId xmlns:p14="http://schemas.microsoft.com/office/powerpoint/2010/main" val="2968430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(2 of 13)</a:t>
            </a:r>
            <a:endParaRPr lang="en-US" sz="2800" dirty="0">
              <a:latin typeface="Times New Roman"/>
            </a:endParaRPr>
          </a:p>
        </p:txBody>
      </p:sp>
      <p:sp>
        <p:nvSpPr>
          <p:cNvPr id="2" name="Content Placeholder 1"/>
          <p:cNvSpPr>
            <a:spLocks noGrp="1"/>
          </p:cNvSpPr>
          <p:nvPr>
            <p:ph idx="1"/>
          </p:nvPr>
        </p:nvSpPr>
        <p:spPr>
          <a:xfrm>
            <a:off x="457200" y="1600200"/>
            <a:ext cx="8229600" cy="2831544"/>
          </a:xfrm>
        </p:spPr>
        <p:txBody>
          <a:bodyPr>
            <a:spAutoFit/>
          </a:bodyPr>
          <a:lstStyle/>
          <a:p>
            <a:r>
              <a:rPr lang="en-US" b="1" dirty="0"/>
              <a:t>Anemia (cont.)</a:t>
            </a:r>
          </a:p>
          <a:p>
            <a:pPr lvl="1"/>
            <a:r>
              <a:rPr lang="en-US" b="1" dirty="0"/>
              <a:t>Blood loss</a:t>
            </a:r>
          </a:p>
          <a:p>
            <a:pPr lvl="2"/>
            <a:r>
              <a:rPr lang="en-US" dirty="0"/>
              <a:t>Hemorrhagic anemia</a:t>
            </a:r>
          </a:p>
          <a:p>
            <a:pPr lvl="3"/>
            <a:r>
              <a:rPr lang="en-US" dirty="0"/>
              <a:t>Rapid blood loss (example: severe wound)</a:t>
            </a:r>
          </a:p>
          <a:p>
            <a:pPr lvl="3"/>
            <a:r>
              <a:rPr lang="en-US" dirty="0"/>
              <a:t>Treated by blood replacement</a:t>
            </a:r>
          </a:p>
          <a:p>
            <a:pPr lvl="2"/>
            <a:r>
              <a:rPr lang="en-US" dirty="0"/>
              <a:t>Chronic hemorrhagic anemia</a:t>
            </a:r>
          </a:p>
          <a:p>
            <a:pPr lvl="3"/>
            <a:r>
              <a:rPr lang="en-US" dirty="0"/>
              <a:t>Slight but persistent blood loss</a:t>
            </a:r>
          </a:p>
          <a:p>
            <a:pPr lvl="4"/>
            <a:r>
              <a:rPr lang="en-US" dirty="0"/>
              <a:t>Example: hemorrhoids, bleeding ulcer</a:t>
            </a:r>
          </a:p>
          <a:p>
            <a:pPr lvl="3"/>
            <a:r>
              <a:rPr lang="en-US" dirty="0"/>
              <a:t>Primary problem must be treated to stop blood loss</a:t>
            </a:r>
          </a:p>
        </p:txBody>
      </p:sp>
    </p:spTree>
    <p:extLst>
      <p:ext uri="{BB962C8B-B14F-4D97-AF65-F5344CB8AC3E}">
        <p14:creationId xmlns:p14="http://schemas.microsoft.com/office/powerpoint/2010/main" val="2832214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(3 of 13)</a:t>
            </a:r>
            <a:endParaRPr lang="en-US" sz="2800" dirty="0">
              <a:latin typeface="Times New Roman"/>
            </a:endParaRPr>
          </a:p>
        </p:txBody>
      </p:sp>
      <p:sp>
        <p:nvSpPr>
          <p:cNvPr id="2" name="Content Placeholder 1"/>
          <p:cNvSpPr>
            <a:spLocks noGrp="1"/>
          </p:cNvSpPr>
          <p:nvPr>
            <p:ph idx="1"/>
          </p:nvPr>
        </p:nvSpPr>
        <p:spPr>
          <a:xfrm>
            <a:off x="457200" y="1600200"/>
            <a:ext cx="8229600" cy="2754600"/>
          </a:xfrm>
        </p:spPr>
        <p:txBody>
          <a:bodyPr>
            <a:spAutoFit/>
          </a:bodyPr>
          <a:lstStyle/>
          <a:p>
            <a:r>
              <a:rPr lang="en-US" b="1" dirty="0"/>
              <a:t>Anemia (cont.)</a:t>
            </a:r>
          </a:p>
          <a:p>
            <a:pPr lvl="1"/>
            <a:r>
              <a:rPr lang="en-US" b="1" dirty="0"/>
              <a:t>Not enough RBCs being produced</a:t>
            </a:r>
          </a:p>
          <a:p>
            <a:pPr lvl="2"/>
            <a:r>
              <a:rPr lang="en-US" b="1" dirty="0"/>
              <a:t>Iron-deficiency anemia</a:t>
            </a:r>
          </a:p>
          <a:p>
            <a:pPr lvl="3"/>
            <a:r>
              <a:rPr lang="en-US" dirty="0"/>
              <a:t>Can be caused by hemorrhagic anemia, but also by low iron intake or impaired absorption</a:t>
            </a:r>
          </a:p>
          <a:p>
            <a:pPr lvl="3"/>
            <a:r>
              <a:rPr lang="en-US" dirty="0"/>
              <a:t>RBCs produced are called </a:t>
            </a:r>
            <a:r>
              <a:rPr lang="en-US" b="1" dirty="0"/>
              <a:t>microcytes</a:t>
            </a:r>
          </a:p>
          <a:p>
            <a:pPr lvl="4"/>
            <a:r>
              <a:rPr lang="en-US" dirty="0"/>
              <a:t>Small, pale in color</a:t>
            </a:r>
          </a:p>
          <a:p>
            <a:pPr lvl="4"/>
            <a:r>
              <a:rPr lang="en-US" dirty="0"/>
              <a:t>Cannot synthesize hemoglobin because there is a lack of iron</a:t>
            </a:r>
          </a:p>
          <a:p>
            <a:pPr lvl="3"/>
            <a:r>
              <a:rPr lang="en-US" dirty="0"/>
              <a:t>Treatment: iron supplements</a:t>
            </a:r>
          </a:p>
        </p:txBody>
      </p:sp>
    </p:spTree>
    <p:extLst>
      <p:ext uri="{BB962C8B-B14F-4D97-AF65-F5344CB8AC3E}">
        <p14:creationId xmlns:p14="http://schemas.microsoft.com/office/powerpoint/2010/main" val="4012203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(4 of 13)</a:t>
            </a:r>
            <a:endParaRPr lang="en-US" sz="2800" dirty="0">
              <a:latin typeface="Times New Roman"/>
            </a:endParaRPr>
          </a:p>
        </p:txBody>
      </p:sp>
      <p:sp>
        <p:nvSpPr>
          <p:cNvPr id="2" name="Content Placeholder 1"/>
          <p:cNvSpPr>
            <a:spLocks noGrp="1"/>
          </p:cNvSpPr>
          <p:nvPr>
            <p:ph idx="1"/>
          </p:nvPr>
        </p:nvSpPr>
        <p:spPr>
          <a:xfrm>
            <a:off x="457200" y="1600200"/>
            <a:ext cx="8229600" cy="3647152"/>
          </a:xfrm>
        </p:spPr>
        <p:txBody>
          <a:bodyPr>
            <a:spAutoFit/>
          </a:bodyPr>
          <a:lstStyle/>
          <a:p>
            <a:r>
              <a:rPr lang="en-US" b="1" dirty="0"/>
              <a:t>Anemia (cont.)</a:t>
            </a:r>
          </a:p>
          <a:p>
            <a:pPr lvl="1"/>
            <a:r>
              <a:rPr lang="en-US" b="1" dirty="0"/>
              <a:t>Not enough RBCs being produced (cont.)</a:t>
            </a:r>
          </a:p>
          <a:p>
            <a:pPr lvl="2"/>
            <a:r>
              <a:rPr lang="en-US" b="1" dirty="0"/>
              <a:t>Pernicious anemia</a:t>
            </a:r>
          </a:p>
          <a:p>
            <a:pPr lvl="3"/>
            <a:r>
              <a:rPr lang="en-US" dirty="0"/>
              <a:t>Autoimmune disease that destroys stomach mucosa that produces </a:t>
            </a:r>
            <a:r>
              <a:rPr lang="en-US" b="1" dirty="0"/>
              <a:t>intrinsic factor</a:t>
            </a:r>
          </a:p>
          <a:p>
            <a:pPr lvl="3"/>
            <a:r>
              <a:rPr lang="en-US" dirty="0"/>
              <a:t>Intrinsic factor needed to absorb B</a:t>
            </a:r>
            <a:r>
              <a:rPr lang="en-US" baseline="-25000" dirty="0"/>
              <a:t>12</a:t>
            </a:r>
          </a:p>
          <a:p>
            <a:pPr lvl="3"/>
            <a:r>
              <a:rPr lang="en-US" dirty="0"/>
              <a:t>B</a:t>
            </a:r>
            <a:r>
              <a:rPr lang="en-US" baseline="-25000" dirty="0"/>
              <a:t>12</a:t>
            </a:r>
            <a:r>
              <a:rPr lang="en-US" dirty="0"/>
              <a:t> is needed to help RBCs divide</a:t>
            </a:r>
          </a:p>
          <a:p>
            <a:pPr lvl="3"/>
            <a:r>
              <a:rPr lang="en-US" dirty="0">
                <a:sym typeface="Wingdings" charset="0"/>
              </a:rPr>
              <a:t>Without </a:t>
            </a:r>
            <a:r>
              <a:rPr lang="en-US" dirty="0"/>
              <a:t>B</a:t>
            </a:r>
            <a:r>
              <a:rPr lang="en-US" baseline="-25000" dirty="0"/>
              <a:t>12</a:t>
            </a:r>
            <a:r>
              <a:rPr lang="en-US" dirty="0">
                <a:sym typeface="Wingdings" charset="0"/>
              </a:rPr>
              <a:t> RBCs enlarge but cannot divide, resulting in large </a:t>
            </a:r>
            <a:r>
              <a:rPr lang="en-US" b="1" dirty="0">
                <a:sym typeface="Wingdings" charset="0"/>
              </a:rPr>
              <a:t>macrocytes</a:t>
            </a:r>
            <a:endParaRPr lang="en-US" b="1" dirty="0"/>
          </a:p>
          <a:p>
            <a:pPr lvl="3"/>
            <a:r>
              <a:rPr lang="en-US" dirty="0"/>
              <a:t>Treatment: B</a:t>
            </a:r>
            <a:r>
              <a:rPr lang="en-US" baseline="-25000" dirty="0"/>
              <a:t>12</a:t>
            </a:r>
            <a:r>
              <a:rPr lang="en-US" dirty="0"/>
              <a:t> injections or nasal gel</a:t>
            </a:r>
          </a:p>
          <a:p>
            <a:pPr lvl="3"/>
            <a:r>
              <a:rPr lang="en-US" dirty="0"/>
              <a:t>Can also be caused by low dietary intake of B</a:t>
            </a:r>
            <a:r>
              <a:rPr lang="en-US" baseline="-25000" dirty="0"/>
              <a:t>12</a:t>
            </a:r>
          </a:p>
          <a:p>
            <a:pPr lvl="4"/>
            <a:r>
              <a:rPr lang="en-US" dirty="0"/>
              <a:t>Can be a problem for vegetarians</a:t>
            </a:r>
          </a:p>
        </p:txBody>
      </p:sp>
    </p:spTree>
    <p:extLst>
      <p:ext uri="{BB962C8B-B14F-4D97-AF65-F5344CB8AC3E}">
        <p14:creationId xmlns:p14="http://schemas.microsoft.com/office/powerpoint/2010/main" val="3266256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(5 of 13)</a:t>
            </a:r>
            <a:endParaRPr lang="en-US" sz="2800" dirty="0">
              <a:latin typeface="Times New Roman"/>
            </a:endParaRPr>
          </a:p>
        </p:txBody>
      </p:sp>
      <p:sp>
        <p:nvSpPr>
          <p:cNvPr id="2" name="Content Placeholder 1"/>
          <p:cNvSpPr>
            <a:spLocks noGrp="1"/>
          </p:cNvSpPr>
          <p:nvPr>
            <p:ph idx="1"/>
          </p:nvPr>
        </p:nvSpPr>
        <p:spPr>
          <a:xfrm>
            <a:off x="457200" y="1600200"/>
            <a:ext cx="8229600" cy="2185214"/>
          </a:xfrm>
        </p:spPr>
        <p:txBody>
          <a:bodyPr>
            <a:spAutoFit/>
          </a:bodyPr>
          <a:lstStyle/>
          <a:p>
            <a:r>
              <a:rPr lang="en-US" b="1" dirty="0"/>
              <a:t>Anemia (cont.)</a:t>
            </a:r>
          </a:p>
          <a:p>
            <a:pPr lvl="1"/>
            <a:r>
              <a:rPr lang="en-US" b="1" dirty="0"/>
              <a:t>Not enough RBCs being produced (cont.)</a:t>
            </a:r>
          </a:p>
          <a:p>
            <a:pPr lvl="2"/>
            <a:r>
              <a:rPr lang="en-US" b="1" dirty="0"/>
              <a:t>Renal anemia</a:t>
            </a:r>
          </a:p>
          <a:p>
            <a:pPr lvl="3"/>
            <a:r>
              <a:rPr lang="en-US" dirty="0"/>
              <a:t>Caused by lack of EPO</a:t>
            </a:r>
          </a:p>
          <a:p>
            <a:pPr lvl="3"/>
            <a:r>
              <a:rPr lang="en-US" dirty="0"/>
              <a:t>Often accompanies renal disease</a:t>
            </a:r>
          </a:p>
          <a:p>
            <a:pPr lvl="4"/>
            <a:r>
              <a:rPr lang="en-US" dirty="0"/>
              <a:t>Kidneys cannot produce enough EPO</a:t>
            </a:r>
          </a:p>
          <a:p>
            <a:pPr lvl="3"/>
            <a:r>
              <a:rPr lang="en-US" dirty="0"/>
              <a:t>Treatment: synthetic EPO</a:t>
            </a:r>
          </a:p>
        </p:txBody>
      </p:sp>
    </p:spTree>
    <p:extLst>
      <p:ext uri="{BB962C8B-B14F-4D97-AF65-F5344CB8AC3E}">
        <p14:creationId xmlns:p14="http://schemas.microsoft.com/office/powerpoint/2010/main" val="1953993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a:t>
            </a:r>
            <a:r>
              <a:rPr lang="en-US" sz="2800" dirty="0">
                <a:latin typeface="Times New Roman"/>
              </a:rPr>
              <a:t> </a:t>
            </a:r>
            <a:r>
              <a:rPr lang="en-US" altLang="en-US" sz="2800" dirty="0">
                <a:latin typeface="Times New Roman"/>
              </a:rPr>
              <a:t>(6 of 13)</a:t>
            </a:r>
            <a:endParaRPr lang="en-US" sz="2800" dirty="0">
              <a:latin typeface="Times New Roman"/>
            </a:endParaRPr>
          </a:p>
        </p:txBody>
      </p:sp>
      <p:sp>
        <p:nvSpPr>
          <p:cNvPr id="2" name="Content Placeholder 1"/>
          <p:cNvSpPr>
            <a:spLocks noGrp="1"/>
          </p:cNvSpPr>
          <p:nvPr>
            <p:ph idx="1"/>
          </p:nvPr>
        </p:nvSpPr>
        <p:spPr>
          <a:xfrm>
            <a:off x="457200" y="1600200"/>
            <a:ext cx="8229600" cy="3077766"/>
          </a:xfrm>
        </p:spPr>
        <p:txBody>
          <a:bodyPr>
            <a:spAutoFit/>
          </a:bodyPr>
          <a:lstStyle/>
          <a:p>
            <a:r>
              <a:rPr lang="en-US" b="1" dirty="0"/>
              <a:t>Anemia (cont.)</a:t>
            </a:r>
          </a:p>
          <a:p>
            <a:pPr lvl="1"/>
            <a:r>
              <a:rPr lang="en-US" b="1" dirty="0"/>
              <a:t>Not enough RBCs being produced (cont.)</a:t>
            </a:r>
          </a:p>
          <a:p>
            <a:pPr lvl="2"/>
            <a:r>
              <a:rPr lang="en-US" b="1" dirty="0"/>
              <a:t>Aplastic anemia</a:t>
            </a:r>
          </a:p>
          <a:p>
            <a:pPr lvl="3"/>
            <a:r>
              <a:rPr lang="en-US" dirty="0"/>
              <a:t>Destruction or inhibition of red bone marrow </a:t>
            </a:r>
          </a:p>
          <a:p>
            <a:pPr lvl="3"/>
            <a:r>
              <a:rPr lang="en-US" dirty="0"/>
              <a:t>Can be caused by drugs, chemicals, radiation, or viruses</a:t>
            </a:r>
          </a:p>
          <a:p>
            <a:pPr lvl="4"/>
            <a:r>
              <a:rPr lang="en-US" dirty="0"/>
              <a:t>Usually cause is unknown</a:t>
            </a:r>
          </a:p>
          <a:p>
            <a:pPr lvl="3"/>
            <a:r>
              <a:rPr lang="en-US" dirty="0"/>
              <a:t>All formed element cell lines are affected</a:t>
            </a:r>
          </a:p>
          <a:p>
            <a:pPr lvl="4"/>
            <a:r>
              <a:rPr lang="en-US" dirty="0"/>
              <a:t>Results in anemia as well as clotting and immunity defects</a:t>
            </a:r>
          </a:p>
          <a:p>
            <a:pPr lvl="3"/>
            <a:r>
              <a:rPr lang="en-US" dirty="0"/>
              <a:t>Treatment: short-term with transfusions, long-term with transplanted stem cells</a:t>
            </a:r>
          </a:p>
        </p:txBody>
      </p:sp>
    </p:spTree>
    <p:extLst>
      <p:ext uri="{BB962C8B-B14F-4D97-AF65-F5344CB8AC3E}">
        <p14:creationId xmlns:p14="http://schemas.microsoft.com/office/powerpoint/2010/main" val="27120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Transport</a:t>
            </a:r>
            <a:endParaRPr lang="en-IN" dirty="0">
              <a:latin typeface="Times New Roman"/>
            </a:endParaRPr>
          </a:p>
        </p:txBody>
      </p:sp>
      <p:sp>
        <p:nvSpPr>
          <p:cNvPr id="4" name="Content Placeholder 3"/>
          <p:cNvSpPr>
            <a:spLocks noGrp="1"/>
          </p:cNvSpPr>
          <p:nvPr>
            <p:ph idx="1"/>
          </p:nvPr>
        </p:nvSpPr>
        <p:spPr>
          <a:xfrm>
            <a:off x="457581" y="1643126"/>
            <a:ext cx="8229600" cy="1215717"/>
          </a:xfrm>
        </p:spPr>
        <p:txBody>
          <a:bodyPr>
            <a:spAutoFit/>
          </a:bodyPr>
          <a:lstStyle/>
          <a:p>
            <a:r>
              <a:rPr lang="en-US" dirty="0">
                <a:latin typeface="Arial"/>
              </a:rPr>
              <a:t>Transport functions include:</a:t>
            </a:r>
          </a:p>
          <a:p>
            <a:pPr lvl="1"/>
            <a:r>
              <a:rPr lang="en-US" dirty="0">
                <a:latin typeface="Arial"/>
              </a:rPr>
              <a:t>Delivering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Arial"/>
              </a:rPr>
              <a:t> and nutrients to body cells</a:t>
            </a:r>
          </a:p>
          <a:p>
            <a:pPr lvl="1"/>
            <a:r>
              <a:rPr lang="en-US" dirty="0">
                <a:latin typeface="Arial"/>
              </a:rPr>
              <a:t>Transporting metabolic wastes to lungs and kidneys for elimination</a:t>
            </a:r>
          </a:p>
          <a:p>
            <a:pPr lvl="1"/>
            <a:r>
              <a:rPr lang="en-US" dirty="0">
                <a:latin typeface="Arial"/>
              </a:rPr>
              <a:t>Transporting hormones from endocrine organs to target organs</a:t>
            </a:r>
          </a:p>
        </p:txBody>
      </p:sp>
    </p:spTree>
    <p:extLst>
      <p:ext uri="{BB962C8B-B14F-4D97-AF65-F5344CB8AC3E}">
        <p14:creationId xmlns:p14="http://schemas.microsoft.com/office/powerpoint/2010/main" val="2892938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(7 of 13)</a:t>
            </a:r>
            <a:endParaRPr lang="en-US" sz="2800" dirty="0">
              <a:latin typeface="Times New Roman"/>
            </a:endParaRPr>
          </a:p>
        </p:txBody>
      </p:sp>
      <p:sp>
        <p:nvSpPr>
          <p:cNvPr id="2" name="Content Placeholder 1"/>
          <p:cNvSpPr>
            <a:spLocks noGrp="1"/>
          </p:cNvSpPr>
          <p:nvPr>
            <p:ph idx="1"/>
          </p:nvPr>
        </p:nvSpPr>
        <p:spPr>
          <a:xfrm>
            <a:off x="457200" y="1600200"/>
            <a:ext cx="8229600" cy="3077766"/>
          </a:xfrm>
        </p:spPr>
        <p:txBody>
          <a:bodyPr>
            <a:spAutoFit/>
          </a:bodyPr>
          <a:lstStyle/>
          <a:p>
            <a:r>
              <a:rPr lang="en-US" b="1" dirty="0"/>
              <a:t>Anemia (cont.)</a:t>
            </a:r>
          </a:p>
          <a:p>
            <a:pPr lvl="1"/>
            <a:r>
              <a:rPr lang="en-US" b="1" dirty="0"/>
              <a:t>Too many RBCs destroyed:</a:t>
            </a:r>
          </a:p>
          <a:p>
            <a:pPr lvl="2"/>
            <a:r>
              <a:rPr lang="en-US" dirty="0"/>
              <a:t>Premature lysis of RBCs</a:t>
            </a:r>
          </a:p>
          <a:p>
            <a:pPr lvl="3"/>
            <a:r>
              <a:rPr lang="en-US" dirty="0"/>
              <a:t>Referred to as </a:t>
            </a:r>
            <a:r>
              <a:rPr lang="en-US" i="1" dirty="0"/>
              <a:t>hemolytic anemias</a:t>
            </a:r>
          </a:p>
          <a:p>
            <a:pPr lvl="2"/>
            <a:r>
              <a:rPr lang="en-US" dirty="0"/>
              <a:t>Can be caused by: </a:t>
            </a:r>
          </a:p>
          <a:p>
            <a:pPr lvl="3"/>
            <a:r>
              <a:rPr lang="en-US" dirty="0"/>
              <a:t>Incompatible transfusions or infections</a:t>
            </a:r>
          </a:p>
          <a:p>
            <a:pPr lvl="3"/>
            <a:r>
              <a:rPr lang="en-US" dirty="0"/>
              <a:t>Hemoglobin abnormalities: usually genetic disorder resulting in abnormal globin </a:t>
            </a:r>
          </a:p>
          <a:p>
            <a:pPr lvl="4"/>
            <a:r>
              <a:rPr lang="en-US" b="1" dirty="0"/>
              <a:t>Thalassemias</a:t>
            </a:r>
          </a:p>
          <a:p>
            <a:pPr lvl="4"/>
            <a:r>
              <a:rPr lang="en-US" b="1" dirty="0"/>
              <a:t>Sickle-cell anemia</a:t>
            </a:r>
          </a:p>
        </p:txBody>
      </p:sp>
    </p:spTree>
    <p:extLst>
      <p:ext uri="{BB962C8B-B14F-4D97-AF65-F5344CB8AC3E}">
        <p14:creationId xmlns:p14="http://schemas.microsoft.com/office/powerpoint/2010/main" val="2930482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(8 of 13)</a:t>
            </a:r>
            <a:endParaRPr lang="en-US" sz="2800" dirty="0">
              <a:latin typeface="Times New Roman"/>
            </a:endParaRPr>
          </a:p>
        </p:txBody>
      </p:sp>
      <p:sp>
        <p:nvSpPr>
          <p:cNvPr id="2" name="Content Placeholder 1"/>
          <p:cNvSpPr>
            <a:spLocks noGrp="1"/>
          </p:cNvSpPr>
          <p:nvPr>
            <p:ph idx="1"/>
          </p:nvPr>
        </p:nvSpPr>
        <p:spPr>
          <a:xfrm>
            <a:off x="457200" y="1600200"/>
            <a:ext cx="8229600" cy="2508379"/>
          </a:xfrm>
        </p:spPr>
        <p:txBody>
          <a:bodyPr>
            <a:spAutoFit/>
          </a:bodyPr>
          <a:lstStyle/>
          <a:p>
            <a:r>
              <a:rPr lang="en-US" b="1" dirty="0"/>
              <a:t>Anemia (cont.)</a:t>
            </a:r>
          </a:p>
          <a:p>
            <a:pPr lvl="1"/>
            <a:r>
              <a:rPr lang="en-US" b="1" dirty="0"/>
              <a:t>Too many RBCs destroyed:</a:t>
            </a:r>
          </a:p>
          <a:p>
            <a:pPr lvl="2"/>
            <a:r>
              <a:rPr lang="en-US" b="1" dirty="0"/>
              <a:t>Thalassemias</a:t>
            </a:r>
          </a:p>
          <a:p>
            <a:pPr lvl="3"/>
            <a:r>
              <a:rPr lang="en-US" dirty="0"/>
              <a:t>Typically found in people of Mediterranean ancestry</a:t>
            </a:r>
          </a:p>
          <a:p>
            <a:pPr lvl="3"/>
            <a:r>
              <a:rPr lang="en-US" dirty="0"/>
              <a:t>One globin chain is absent or faulty</a:t>
            </a:r>
          </a:p>
          <a:p>
            <a:pPr lvl="3"/>
            <a:r>
              <a:rPr lang="en-US" dirty="0"/>
              <a:t>RBCs are thin, delicate, and deficient in hemoglobin</a:t>
            </a:r>
          </a:p>
          <a:p>
            <a:pPr lvl="3"/>
            <a:r>
              <a:rPr lang="en-US" dirty="0"/>
              <a:t>Many subtypes that range in severity from mild to extremely severe</a:t>
            </a:r>
          </a:p>
          <a:p>
            <a:pPr lvl="4"/>
            <a:r>
              <a:rPr lang="en-US" dirty="0"/>
              <a:t>Very severe cases may require monthly blood transfusions</a:t>
            </a:r>
          </a:p>
        </p:txBody>
      </p:sp>
    </p:spTree>
    <p:extLst>
      <p:ext uri="{BB962C8B-B14F-4D97-AF65-F5344CB8AC3E}">
        <p14:creationId xmlns:p14="http://schemas.microsoft.com/office/powerpoint/2010/main" val="2480006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(9 of 13)</a:t>
            </a:r>
            <a:endParaRPr lang="en-US" sz="2800" dirty="0">
              <a:latin typeface="Times New Roman"/>
            </a:endParaRPr>
          </a:p>
        </p:txBody>
      </p:sp>
      <p:sp>
        <p:nvSpPr>
          <p:cNvPr id="2" name="Content Placeholder 1"/>
          <p:cNvSpPr>
            <a:spLocks noGrp="1"/>
          </p:cNvSpPr>
          <p:nvPr>
            <p:ph idx="1"/>
          </p:nvPr>
        </p:nvSpPr>
        <p:spPr>
          <a:xfrm>
            <a:off x="457200" y="1600200"/>
            <a:ext cx="8229600" cy="3077766"/>
          </a:xfrm>
        </p:spPr>
        <p:txBody>
          <a:bodyPr>
            <a:spAutoFit/>
          </a:bodyPr>
          <a:lstStyle/>
          <a:p>
            <a:r>
              <a:rPr lang="en-US" b="1" dirty="0"/>
              <a:t>Anemia (cont.)</a:t>
            </a:r>
          </a:p>
          <a:p>
            <a:pPr lvl="1"/>
            <a:r>
              <a:rPr lang="en-US" b="1" dirty="0"/>
              <a:t>Too many RBCs destroyed:</a:t>
            </a:r>
          </a:p>
          <a:p>
            <a:pPr lvl="2"/>
            <a:r>
              <a:rPr lang="en-US" b="1" dirty="0"/>
              <a:t>Sickle-cell anemia</a:t>
            </a:r>
            <a:r>
              <a:rPr lang="en-US" dirty="0"/>
              <a:t>	</a:t>
            </a:r>
          </a:p>
          <a:p>
            <a:pPr lvl="3"/>
            <a:r>
              <a:rPr lang="en-US" i="1" dirty="0"/>
              <a:t>Hemoglobin S</a:t>
            </a:r>
            <a:r>
              <a:rPr lang="en-US" dirty="0"/>
              <a:t>: mutated hemoglobin</a:t>
            </a:r>
          </a:p>
          <a:p>
            <a:pPr lvl="4"/>
            <a:r>
              <a:rPr lang="en-US" dirty="0"/>
              <a:t>Only 1 amino acid is wrong in a globin beta chain of 146 amino acids</a:t>
            </a:r>
          </a:p>
          <a:p>
            <a:pPr lvl="3"/>
            <a:r>
              <a:rPr lang="en-US" dirty="0"/>
              <a:t>RBCs become crescent shaped when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are low</a:t>
            </a:r>
          </a:p>
          <a:p>
            <a:pPr lvl="4"/>
            <a:r>
              <a:rPr lang="en-US" dirty="0"/>
              <a:t>Example: during exercise </a:t>
            </a:r>
          </a:p>
          <a:p>
            <a:pPr lvl="3"/>
            <a:r>
              <a:rPr lang="en-US" dirty="0"/>
              <a:t>Misshaped RBCs rupture easily and block small vessels</a:t>
            </a:r>
          </a:p>
          <a:p>
            <a:pPr lvl="4"/>
            <a:r>
              <a:rPr lang="en-US" dirty="0"/>
              <a:t>Results in poor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delivery and pain</a:t>
            </a:r>
          </a:p>
        </p:txBody>
      </p:sp>
    </p:spTree>
    <p:extLst>
      <p:ext uri="{BB962C8B-B14F-4D97-AF65-F5344CB8AC3E}">
        <p14:creationId xmlns:p14="http://schemas.microsoft.com/office/powerpoint/2010/main" val="3700652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(10 of 13)</a:t>
            </a:r>
            <a:endParaRPr lang="en-US" sz="2800" dirty="0">
              <a:latin typeface="Times New Roman"/>
            </a:endParaRPr>
          </a:p>
        </p:txBody>
      </p:sp>
      <p:sp>
        <p:nvSpPr>
          <p:cNvPr id="2" name="Content Placeholder 1"/>
          <p:cNvSpPr>
            <a:spLocks noGrp="1"/>
          </p:cNvSpPr>
          <p:nvPr>
            <p:ph idx="1"/>
          </p:nvPr>
        </p:nvSpPr>
        <p:spPr>
          <a:xfrm>
            <a:off x="457200" y="1600200"/>
            <a:ext cx="8229600" cy="3000821"/>
          </a:xfrm>
        </p:spPr>
        <p:txBody>
          <a:bodyPr>
            <a:spAutoFit/>
          </a:bodyPr>
          <a:lstStyle/>
          <a:p>
            <a:r>
              <a:rPr lang="en-US" b="1" dirty="0"/>
              <a:t>Anemia (cont.)</a:t>
            </a:r>
          </a:p>
          <a:p>
            <a:pPr lvl="1"/>
            <a:r>
              <a:rPr lang="en-US" b="1" dirty="0"/>
              <a:t>Too many RBCs destroyed:</a:t>
            </a:r>
          </a:p>
          <a:p>
            <a:pPr marL="1143000" lvl="3">
              <a:buFont typeface="Arial"/>
              <a:buChar char="•"/>
            </a:pPr>
            <a:r>
              <a:rPr lang="en-US" b="1" dirty="0"/>
              <a:t>Sickle-cell anemia (cont.)</a:t>
            </a:r>
          </a:p>
          <a:p>
            <a:pPr lvl="3"/>
            <a:r>
              <a:rPr lang="en-US" dirty="0"/>
              <a:t>Prevalent in black people of the African malarial belt and their descendants</a:t>
            </a:r>
          </a:p>
          <a:p>
            <a:pPr lvl="3"/>
            <a:r>
              <a:rPr lang="en-US" dirty="0"/>
              <a:t>Possible benefit: people with sickle cell do not contract </a:t>
            </a:r>
            <a:r>
              <a:rPr lang="en-US" b="1" dirty="0"/>
              <a:t>malaria</a:t>
            </a:r>
          </a:p>
          <a:p>
            <a:pPr lvl="4"/>
            <a:r>
              <a:rPr lang="en-US" dirty="0"/>
              <a:t>Kills 1 million each year</a:t>
            </a:r>
          </a:p>
          <a:p>
            <a:pPr lvl="4"/>
            <a:r>
              <a:rPr lang="en-US" dirty="0"/>
              <a:t>Individuals with two copies </a:t>
            </a:r>
            <a:r>
              <a:rPr lang="en-US" dirty="0">
                <a:sym typeface="Wingdings" charset="0"/>
              </a:rPr>
              <a:t>of Hb-S can develop sickle-cell anemia</a:t>
            </a:r>
            <a:endParaRPr lang="en-US" dirty="0"/>
          </a:p>
          <a:p>
            <a:pPr lvl="4"/>
            <a:r>
              <a:rPr lang="en-US" dirty="0"/>
              <a:t>Individuals with only one copy</a:t>
            </a:r>
            <a:r>
              <a:rPr lang="en-US" dirty="0">
                <a:sym typeface="Wingdings" charset="0"/>
              </a:rPr>
              <a:t> have milder disease and better chance of surviving malaria</a:t>
            </a:r>
            <a:endParaRPr lang="en-US" dirty="0"/>
          </a:p>
        </p:txBody>
      </p:sp>
    </p:spTree>
    <p:extLst>
      <p:ext uri="{BB962C8B-B14F-4D97-AF65-F5344CB8AC3E}">
        <p14:creationId xmlns:p14="http://schemas.microsoft.com/office/powerpoint/2010/main" val="368497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(11 of 13)</a:t>
            </a:r>
            <a:endParaRPr lang="en-US" sz="2800" dirty="0">
              <a:latin typeface="Times New Roman"/>
            </a:endParaRPr>
          </a:p>
        </p:txBody>
      </p:sp>
      <p:sp>
        <p:nvSpPr>
          <p:cNvPr id="2" name="Content Placeholder 1"/>
          <p:cNvSpPr>
            <a:spLocks noGrp="1"/>
          </p:cNvSpPr>
          <p:nvPr>
            <p:ph idx="1"/>
          </p:nvPr>
        </p:nvSpPr>
        <p:spPr>
          <a:xfrm>
            <a:off x="457200" y="1600200"/>
            <a:ext cx="8229600" cy="3077766"/>
          </a:xfrm>
        </p:spPr>
        <p:txBody>
          <a:bodyPr>
            <a:spAutoFit/>
          </a:bodyPr>
          <a:lstStyle/>
          <a:p>
            <a:r>
              <a:rPr lang="en-US" b="1" dirty="0"/>
              <a:t>Anemia (cont.)</a:t>
            </a:r>
          </a:p>
          <a:p>
            <a:pPr lvl="1"/>
            <a:r>
              <a:rPr lang="en-US" b="1" dirty="0"/>
              <a:t>Too many RBCs destroyed:</a:t>
            </a:r>
          </a:p>
          <a:p>
            <a:pPr marL="1143000" lvl="3">
              <a:buFont typeface="Arial"/>
              <a:buChar char="•"/>
            </a:pPr>
            <a:r>
              <a:rPr lang="en-US" b="1" dirty="0"/>
              <a:t>Sickle-cell anemia (cont.)</a:t>
            </a:r>
          </a:p>
          <a:p>
            <a:pPr lvl="3"/>
            <a:r>
              <a:rPr lang="en-US" dirty="0"/>
              <a:t>Treatment: acute crisis treated with transfusions; inhaled nitric oxide</a:t>
            </a:r>
          </a:p>
          <a:p>
            <a:pPr lvl="3"/>
            <a:r>
              <a:rPr lang="en-US" dirty="0"/>
              <a:t>Prevention of sickling:</a:t>
            </a:r>
          </a:p>
          <a:p>
            <a:pPr lvl="4"/>
            <a:r>
              <a:rPr lang="en-US" i="1" dirty="0"/>
              <a:t>Hydroxyurea</a:t>
            </a:r>
            <a:r>
              <a:rPr lang="en-US" dirty="0"/>
              <a:t> induces formation of fetal hemoglobin (which does not sickle)</a:t>
            </a:r>
          </a:p>
          <a:p>
            <a:pPr lvl="4"/>
            <a:r>
              <a:rPr lang="en-US" dirty="0"/>
              <a:t>Stem cell transplants</a:t>
            </a:r>
          </a:p>
          <a:p>
            <a:pPr lvl="4"/>
            <a:r>
              <a:rPr lang="en-US" dirty="0"/>
              <a:t>Gene therapy</a:t>
            </a:r>
          </a:p>
          <a:p>
            <a:pPr lvl="4"/>
            <a:r>
              <a:rPr lang="en-US" dirty="0"/>
              <a:t>Nitric oxide for vasodilation</a:t>
            </a:r>
          </a:p>
        </p:txBody>
      </p:sp>
    </p:spTree>
    <p:extLst>
      <p:ext uri="{BB962C8B-B14F-4D97-AF65-F5344CB8AC3E}">
        <p14:creationId xmlns:p14="http://schemas.microsoft.com/office/powerpoint/2010/main" val="1735178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Sickle-Cell Anemia </a:t>
            </a:r>
            <a:r>
              <a:rPr lang="en-US" altLang="en-US" sz="2800" dirty="0">
                <a:latin typeface="Times New Roman"/>
              </a:rPr>
              <a:t>(1 of 3)</a:t>
            </a:r>
            <a:endParaRPr lang="en-US" sz="2800" dirty="0">
              <a:latin typeface="Times New Roman"/>
            </a:endParaRPr>
          </a:p>
        </p:txBody>
      </p:sp>
      <p:pic>
        <p:nvPicPr>
          <p:cNvPr id="25602" name="Picture 2" descr="This figure compares scanning electron micrographs (4950X) and the amino acid sequence of a normal erythrocyte with that of a sickled erythrocyte.&#10; &#10;- Part (a) Normal erythrocyte:  has the normal amino acid sequence in its beta chain:  &#10;Val, His, Leu, Thr, Pro, Glu, and Glu, up to a total of 146 amino acids in the sequence. The photo shows a normal erythrocyte, which looks red, round, and velvety, with a depressed center.&#10;&#10;- Part (b) Sickled erythrocyte:  results from a single amino acid change in the beta chain of hemoglobin - amino acid 6 is Glu in the normal red blood cell, but Val in the sickled cell. This one amino based error causes erythrocyte to become thin and crescent-shaped with spiky edg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699" y="1359477"/>
            <a:ext cx="1978603" cy="43555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17.8 </a:t>
            </a:r>
            <a:r>
              <a:rPr lang="en-US" dirty="0"/>
              <a:t>Sickle-cell anemia.</a:t>
            </a:r>
          </a:p>
        </p:txBody>
      </p:sp>
    </p:spTree>
    <p:extLst>
      <p:ext uri="{BB962C8B-B14F-4D97-AF65-F5344CB8AC3E}">
        <p14:creationId xmlns:p14="http://schemas.microsoft.com/office/powerpoint/2010/main" val="862049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(12 of 13)</a:t>
            </a:r>
            <a:endParaRPr lang="en-US" sz="2800" dirty="0">
              <a:latin typeface="Times New Roman"/>
            </a:endParaRPr>
          </a:p>
        </p:txBody>
      </p:sp>
      <p:sp>
        <p:nvSpPr>
          <p:cNvPr id="2" name="Content Placeholder 1"/>
          <p:cNvSpPr>
            <a:spLocks noGrp="1"/>
          </p:cNvSpPr>
          <p:nvPr>
            <p:ph idx="1"/>
          </p:nvPr>
        </p:nvSpPr>
        <p:spPr>
          <a:xfrm>
            <a:off x="457200" y="1600200"/>
            <a:ext cx="8229600" cy="2108269"/>
          </a:xfrm>
        </p:spPr>
        <p:txBody>
          <a:bodyPr>
            <a:spAutoFit/>
          </a:bodyPr>
          <a:lstStyle/>
          <a:p>
            <a:r>
              <a:rPr lang="en-US" b="1" dirty="0"/>
              <a:t>Polycythemia</a:t>
            </a:r>
          </a:p>
          <a:p>
            <a:pPr lvl="1"/>
            <a:r>
              <a:rPr lang="en-US" dirty="0"/>
              <a:t>Abnormal excess of RBCs; increases blood viscosity, causing sluggish blood flow</a:t>
            </a:r>
          </a:p>
          <a:p>
            <a:pPr lvl="1"/>
            <a:r>
              <a:rPr lang="en-US" i="1" dirty="0"/>
              <a:t>Polycythemia vera</a:t>
            </a:r>
            <a:r>
              <a:rPr lang="en-US" dirty="0"/>
              <a:t>: Bone marrow cancer leading to</a:t>
            </a:r>
            <a:r>
              <a:rPr lang="en-US" dirty="0">
                <a:sym typeface="Wingdings" charset="0"/>
              </a:rPr>
              <a:t> e</a:t>
            </a:r>
            <a:r>
              <a:rPr lang="en-US" dirty="0"/>
              <a:t>xcess RBCs</a:t>
            </a:r>
          </a:p>
          <a:p>
            <a:pPr lvl="2"/>
            <a:r>
              <a:rPr lang="en-US" dirty="0"/>
              <a:t>Hematocrit may go as high as 80%</a:t>
            </a:r>
          </a:p>
          <a:p>
            <a:pPr lvl="2"/>
            <a:r>
              <a:rPr lang="en-US" dirty="0"/>
              <a:t>Treatment: therapeutic phlebotomy</a:t>
            </a:r>
          </a:p>
          <a:p>
            <a:pPr lvl="1"/>
            <a:r>
              <a:rPr lang="en-US" i="1" dirty="0"/>
              <a:t>Secondary polycythemia</a:t>
            </a:r>
            <a:r>
              <a:rPr lang="en-US" dirty="0"/>
              <a:t>: caused by low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(example: high altitude) or increased EPO production</a:t>
            </a:r>
          </a:p>
        </p:txBody>
      </p:sp>
    </p:spTree>
    <p:extLst>
      <p:ext uri="{BB962C8B-B14F-4D97-AF65-F5344CB8AC3E}">
        <p14:creationId xmlns:p14="http://schemas.microsoft.com/office/powerpoint/2010/main" val="33852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rPr>
              <a:t>Erythrocyte Disorders </a:t>
            </a:r>
            <a:r>
              <a:rPr lang="en-US" altLang="en-US" sz="2800" dirty="0">
                <a:latin typeface="Times New Roman"/>
              </a:rPr>
              <a:t>(13 of 13)</a:t>
            </a:r>
            <a:r>
              <a:rPr lang="en-US" sz="2800" dirty="0">
                <a:latin typeface="Times New Roman"/>
              </a:rPr>
              <a:t> </a:t>
            </a:r>
          </a:p>
        </p:txBody>
      </p:sp>
      <p:sp>
        <p:nvSpPr>
          <p:cNvPr id="2" name="Content Placeholder 1"/>
          <p:cNvSpPr>
            <a:spLocks noGrp="1"/>
          </p:cNvSpPr>
          <p:nvPr>
            <p:ph idx="1"/>
          </p:nvPr>
        </p:nvSpPr>
        <p:spPr>
          <a:xfrm>
            <a:off x="457200" y="1600200"/>
            <a:ext cx="8229600" cy="815608"/>
          </a:xfrm>
        </p:spPr>
        <p:txBody>
          <a:bodyPr>
            <a:spAutoFit/>
          </a:bodyPr>
          <a:lstStyle/>
          <a:p>
            <a:r>
              <a:rPr lang="en-US" b="1" dirty="0"/>
              <a:t>Polycythemia (cont.)</a:t>
            </a:r>
          </a:p>
          <a:p>
            <a:pPr lvl="1"/>
            <a:r>
              <a:rPr lang="en-US" b="1" dirty="0"/>
              <a:t>Blood doping</a:t>
            </a:r>
            <a:r>
              <a:rPr lang="en-US" dirty="0"/>
              <a:t>: athletes remove, store, and reinfuse RBCs before an event to increase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levels for stamina</a:t>
            </a:r>
          </a:p>
        </p:txBody>
      </p:sp>
    </p:spTree>
    <p:extLst>
      <p:ext uri="{BB962C8B-B14F-4D97-AF65-F5344CB8AC3E}">
        <p14:creationId xmlns:p14="http://schemas.microsoft.com/office/powerpoint/2010/main" val="33852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391" y="3090446"/>
            <a:ext cx="8229219" cy="677108"/>
          </a:xfrm>
        </p:spPr>
        <p:txBody>
          <a:bodyPr wrap="square">
            <a:spAutoFit/>
          </a:bodyPr>
          <a:lstStyle/>
          <a:p>
            <a:pPr algn="ctr"/>
            <a:r>
              <a:rPr lang="en-US" sz="4400" dirty="0">
                <a:latin typeface="Times New Roman"/>
              </a:rPr>
              <a:t>17.4 Leukocytes</a:t>
            </a:r>
          </a:p>
        </p:txBody>
      </p:sp>
    </p:spTree>
    <p:extLst>
      <p:ext uri="{BB962C8B-B14F-4D97-AF65-F5344CB8AC3E}">
        <p14:creationId xmlns:p14="http://schemas.microsoft.com/office/powerpoint/2010/main" val="502121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1046440"/>
          </a:xfrm>
        </p:spPr>
        <p:txBody>
          <a:bodyPr>
            <a:spAutoFit/>
          </a:bodyPr>
          <a:lstStyle/>
          <a:p>
            <a:r>
              <a:rPr lang="en-US" dirty="0">
                <a:latin typeface="Times New Roman"/>
              </a:rPr>
              <a:t>General Structure and Functional Characteristics </a:t>
            </a:r>
            <a:r>
              <a:rPr lang="en-US" altLang="en-US" sz="2800" dirty="0">
                <a:latin typeface="Times New Roman"/>
              </a:rPr>
              <a:t>(1 of 2)</a:t>
            </a:r>
            <a:endParaRPr lang="en-US" sz="2800" dirty="0">
              <a:latin typeface="Times New Roman"/>
            </a:endParaRPr>
          </a:p>
        </p:txBody>
      </p:sp>
      <p:sp>
        <p:nvSpPr>
          <p:cNvPr id="2" name="Content Placeholder 1"/>
          <p:cNvSpPr>
            <a:spLocks noGrp="1"/>
          </p:cNvSpPr>
          <p:nvPr>
            <p:ph idx="1"/>
          </p:nvPr>
        </p:nvSpPr>
        <p:spPr>
          <a:xfrm>
            <a:off x="457200" y="1600200"/>
            <a:ext cx="8229600" cy="2339102"/>
          </a:xfrm>
        </p:spPr>
        <p:txBody>
          <a:bodyPr>
            <a:spAutoFit/>
          </a:bodyPr>
          <a:lstStyle/>
          <a:p>
            <a:r>
              <a:rPr lang="en-US" b="1" dirty="0"/>
              <a:t>Leukocytes</a:t>
            </a:r>
            <a:r>
              <a:rPr lang="en-US" dirty="0"/>
              <a:t>, or </a:t>
            </a:r>
            <a:r>
              <a:rPr lang="en-US" b="1" dirty="0"/>
              <a:t>WBCs</a:t>
            </a:r>
            <a:r>
              <a:rPr lang="en-US" dirty="0"/>
              <a:t>, are only formed element that is complete cell with nuclei and organelles</a:t>
            </a:r>
          </a:p>
          <a:p>
            <a:r>
              <a:rPr lang="en-US" dirty="0"/>
              <a:t>Make up &lt;1% of total blood volume</a:t>
            </a:r>
          </a:p>
          <a:p>
            <a:pPr lvl="1"/>
            <a:r>
              <a:rPr lang="en-US" dirty="0"/>
              <a:t>4800 to 10,800 WBCs per </a:t>
            </a:r>
            <a:r>
              <a:rPr lang="en-US" dirty="0">
                <a:latin typeface="Times New Roman" panose="02020603050405020304" pitchFamily="18" charset="0"/>
                <a:cs typeface="Times New Roman" panose="02020603050405020304" pitchFamily="18" charset="0"/>
                <a:sym typeface="Symbol" panose="05050102010706020507" pitchFamily="18" charset="2"/>
              </a:rPr>
              <a:t>µl</a:t>
            </a:r>
            <a:r>
              <a:rPr lang="en-US" dirty="0"/>
              <a:t> blood</a:t>
            </a:r>
          </a:p>
          <a:p>
            <a:r>
              <a:rPr lang="en-US" dirty="0"/>
              <a:t>Function in defense against disease</a:t>
            </a:r>
          </a:p>
          <a:p>
            <a:pPr lvl="1"/>
            <a:r>
              <a:rPr lang="en-US" dirty="0"/>
              <a:t>Can leave capillaries via </a:t>
            </a:r>
            <a:r>
              <a:rPr lang="en-US" b="1" dirty="0"/>
              <a:t>diapedesis</a:t>
            </a:r>
          </a:p>
          <a:p>
            <a:pPr lvl="1"/>
            <a:r>
              <a:rPr lang="en-US" dirty="0"/>
              <a:t>Move through tissue spaces by </a:t>
            </a:r>
            <a:r>
              <a:rPr lang="en-US" b="1" dirty="0"/>
              <a:t>amoeboid motion </a:t>
            </a:r>
            <a:r>
              <a:rPr lang="en-US" dirty="0"/>
              <a:t>and </a:t>
            </a:r>
            <a:r>
              <a:rPr lang="en-US" b="1" dirty="0"/>
              <a:t>positive chemotaxis</a:t>
            </a:r>
          </a:p>
        </p:txBody>
      </p:sp>
    </p:spTree>
    <p:extLst>
      <p:ext uri="{BB962C8B-B14F-4D97-AF65-F5344CB8AC3E}">
        <p14:creationId xmlns:p14="http://schemas.microsoft.com/office/powerpoint/2010/main" val="39468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Regulation</a:t>
            </a:r>
            <a:endParaRPr lang="en-IN" dirty="0">
              <a:latin typeface="Times New Roman"/>
            </a:endParaRPr>
          </a:p>
        </p:txBody>
      </p:sp>
      <p:sp>
        <p:nvSpPr>
          <p:cNvPr id="4" name="Content Placeholder 3"/>
          <p:cNvSpPr>
            <a:spLocks noGrp="1"/>
          </p:cNvSpPr>
          <p:nvPr>
            <p:ph idx="1"/>
          </p:nvPr>
        </p:nvSpPr>
        <p:spPr>
          <a:xfrm>
            <a:off x="457581" y="1643126"/>
            <a:ext cx="8229600" cy="1215717"/>
          </a:xfrm>
        </p:spPr>
        <p:txBody>
          <a:bodyPr vert="horz" lIns="0" tIns="0" rIns="0" bIns="0" rtlCol="0">
            <a:spAutoFit/>
          </a:bodyPr>
          <a:lstStyle/>
          <a:p>
            <a:r>
              <a:rPr lang="en-US" dirty="0">
                <a:latin typeface="Arial"/>
              </a:rPr>
              <a:t>Regulation functions include:</a:t>
            </a:r>
          </a:p>
          <a:p>
            <a:pPr lvl="1"/>
            <a:r>
              <a:rPr lang="en-US" dirty="0">
                <a:latin typeface="Arial"/>
              </a:rPr>
              <a:t>Maintaining body temperature by absorbing and distributing heat</a:t>
            </a:r>
          </a:p>
          <a:p>
            <a:pPr lvl="1"/>
            <a:r>
              <a:rPr lang="en-US" dirty="0">
                <a:latin typeface="Arial"/>
              </a:rPr>
              <a:t>Maintaining normal </a:t>
            </a:r>
            <a:r>
              <a:rPr lang="en-US" dirty="0">
                <a:latin typeface="Times New Roman" panose="02020603050405020304" pitchFamily="18" charset="0"/>
                <a:cs typeface="Times New Roman" panose="02020603050405020304" pitchFamily="18" charset="0"/>
              </a:rPr>
              <a:t>pH</a:t>
            </a:r>
            <a:r>
              <a:rPr lang="en-US" dirty="0">
                <a:latin typeface="Arial"/>
              </a:rPr>
              <a:t> using buffers; alkaline reserve of bicarbonate ions</a:t>
            </a:r>
          </a:p>
          <a:p>
            <a:pPr lvl="1"/>
            <a:r>
              <a:rPr lang="en-US" dirty="0">
                <a:latin typeface="Arial"/>
              </a:rPr>
              <a:t>Maintaining adequate fluid volume in circulatory system</a:t>
            </a:r>
          </a:p>
        </p:txBody>
      </p:sp>
    </p:spTree>
    <p:extLst>
      <p:ext uri="{BB962C8B-B14F-4D97-AF65-F5344CB8AC3E}">
        <p14:creationId xmlns:p14="http://schemas.microsoft.com/office/powerpoint/2010/main" val="1632422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1046440"/>
          </a:xfrm>
        </p:spPr>
        <p:txBody>
          <a:bodyPr>
            <a:spAutoFit/>
          </a:bodyPr>
          <a:lstStyle/>
          <a:p>
            <a:r>
              <a:rPr lang="en-US" dirty="0">
                <a:latin typeface="Times New Roman"/>
              </a:rPr>
              <a:t>General Structure and Functional Characteristics </a:t>
            </a:r>
            <a:r>
              <a:rPr lang="en-US" altLang="en-US" sz="2800" dirty="0">
                <a:latin typeface="Times New Roman"/>
              </a:rPr>
              <a:t>(2 of 2)</a:t>
            </a:r>
            <a:endParaRPr lang="en-US" sz="2800" dirty="0">
              <a:latin typeface="Times New Roman"/>
            </a:endParaRPr>
          </a:p>
        </p:txBody>
      </p:sp>
      <p:sp>
        <p:nvSpPr>
          <p:cNvPr id="2" name="Content Placeholder 1"/>
          <p:cNvSpPr>
            <a:spLocks noGrp="1"/>
          </p:cNvSpPr>
          <p:nvPr>
            <p:ph idx="1"/>
          </p:nvPr>
        </p:nvSpPr>
        <p:spPr>
          <a:xfrm>
            <a:off x="457200" y="1600200"/>
            <a:ext cx="8229600" cy="2536592"/>
          </a:xfrm>
        </p:spPr>
        <p:txBody>
          <a:bodyPr>
            <a:spAutoFit/>
          </a:bodyPr>
          <a:lstStyle/>
          <a:p>
            <a:pPr>
              <a:spcBef>
                <a:spcPts val="500"/>
              </a:spcBef>
            </a:pPr>
            <a:r>
              <a:rPr lang="en-US" b="1" dirty="0"/>
              <a:t>Leukocytosis</a:t>
            </a:r>
            <a:r>
              <a:rPr lang="en-US" dirty="0"/>
              <a:t>: WBC count over 11,000 per </a:t>
            </a:r>
            <a:r>
              <a:rPr lang="el-GR" i="0" dirty="0">
                <a:latin typeface="Times New Roman" panose="02020603050405020304" pitchFamily="18" charset="0"/>
                <a:ea typeface="Cambria Math"/>
                <a:cs typeface="Times New Roman" panose="02020603050405020304" pitchFamily="18" charset="0"/>
                <a:sym typeface="Symbol" panose="05050102010706020507" pitchFamily="18" charset="2"/>
              </a:rPr>
              <a:t>μ</a:t>
            </a:r>
            <a:r>
              <a:rPr lang="en-US" b="0" i="0" dirty="0">
                <a:latin typeface="Times New Roman" panose="02020603050405020304" pitchFamily="18" charset="0"/>
                <a:ea typeface="Cambria Math"/>
                <a:cs typeface="Times New Roman" panose="02020603050405020304" pitchFamily="18" charset="0"/>
                <a:sym typeface="Symbol" panose="05050102010706020507" pitchFamily="18" charset="2"/>
              </a:rPr>
              <a:t>l</a:t>
            </a:r>
            <a:endParaRPr lang="en-US" dirty="0">
              <a:latin typeface="Times New Roman" panose="02020603050405020304" pitchFamily="18" charset="0"/>
              <a:cs typeface="Times New Roman" panose="02020603050405020304" pitchFamily="18" charset="0"/>
            </a:endParaRPr>
          </a:p>
          <a:p>
            <a:pPr>
              <a:spcBef>
                <a:spcPts val="500"/>
              </a:spcBef>
            </a:pPr>
            <a:r>
              <a:rPr lang="en-US" dirty="0"/>
              <a:t>Increase is a normal response to infection</a:t>
            </a:r>
          </a:p>
          <a:p>
            <a:pPr>
              <a:spcBef>
                <a:spcPts val="500"/>
              </a:spcBef>
            </a:pPr>
            <a:r>
              <a:rPr lang="en-US" dirty="0"/>
              <a:t>Leukocytes grouped into two major categories:</a:t>
            </a:r>
          </a:p>
          <a:p>
            <a:pPr lvl="1">
              <a:spcBef>
                <a:spcPts val="500"/>
              </a:spcBef>
            </a:pPr>
            <a:r>
              <a:rPr lang="en-US" b="1" dirty="0"/>
              <a:t>Granulocytes</a:t>
            </a:r>
            <a:r>
              <a:rPr lang="en-US" dirty="0"/>
              <a:t>: contain visible cytoplasmic granules (neutrophils, eosinophils, basophils)</a:t>
            </a:r>
          </a:p>
          <a:p>
            <a:pPr lvl="1">
              <a:spcBef>
                <a:spcPts val="500"/>
              </a:spcBef>
            </a:pPr>
            <a:r>
              <a:rPr lang="en-US" b="1" dirty="0"/>
              <a:t>Agranulocytes</a:t>
            </a:r>
            <a:r>
              <a:rPr lang="en-US" dirty="0"/>
              <a:t>: do not contain visible cytoplasmic granules (lymphocytes, monocytes)</a:t>
            </a:r>
          </a:p>
          <a:p>
            <a:pPr>
              <a:spcBef>
                <a:spcPts val="500"/>
              </a:spcBef>
            </a:pPr>
            <a:r>
              <a:rPr lang="en-US" dirty="0"/>
              <a:t>Mnemonic to remember decreasing abundance in blood: </a:t>
            </a:r>
            <a:r>
              <a:rPr lang="en-US" b="1" u="sng" dirty="0"/>
              <a:t>N</a:t>
            </a:r>
            <a:r>
              <a:rPr lang="en-US" b="1" dirty="0"/>
              <a:t>ever </a:t>
            </a:r>
            <a:r>
              <a:rPr lang="en-US" b="1" u="sng" dirty="0"/>
              <a:t>l</a:t>
            </a:r>
            <a:r>
              <a:rPr lang="en-US" b="1" dirty="0"/>
              <a:t>et </a:t>
            </a:r>
            <a:r>
              <a:rPr lang="en-US" b="1" u="sng" dirty="0"/>
              <a:t>m</a:t>
            </a:r>
            <a:r>
              <a:rPr lang="en-US" b="1" dirty="0"/>
              <a:t>onkeys </a:t>
            </a:r>
            <a:r>
              <a:rPr lang="en-US" b="1" u="sng" dirty="0"/>
              <a:t>e</a:t>
            </a:r>
            <a:r>
              <a:rPr lang="en-US" b="1" dirty="0"/>
              <a:t>at </a:t>
            </a:r>
            <a:r>
              <a:rPr lang="en-US" b="1" u="sng" dirty="0"/>
              <a:t>b</a:t>
            </a:r>
            <a:r>
              <a:rPr lang="en-US" b="1" dirty="0"/>
              <a:t>ananas </a:t>
            </a:r>
            <a:r>
              <a:rPr lang="en-US" dirty="0"/>
              <a:t>(neutrophils, lymphocytes, monocytes, eosinophils, basophils)</a:t>
            </a:r>
            <a:endParaRPr lang="en-US" b="1" dirty="0"/>
          </a:p>
        </p:txBody>
      </p:sp>
    </p:spTree>
    <p:extLst>
      <p:ext uri="{BB962C8B-B14F-4D97-AF65-F5344CB8AC3E}">
        <p14:creationId xmlns:p14="http://schemas.microsoft.com/office/powerpoint/2010/main" val="120926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46440"/>
          </a:xfrm>
        </p:spPr>
        <p:txBody>
          <a:bodyPr>
            <a:spAutoFit/>
          </a:bodyPr>
          <a:lstStyle/>
          <a:p>
            <a:r>
              <a:rPr lang="en-US" dirty="0">
                <a:latin typeface="Times New Roman"/>
              </a:rPr>
              <a:t>Types and Relative Percentages of Leukocytes in Normal Blood</a:t>
            </a:r>
            <a:endParaRPr lang="en-US" b="0" dirty="0">
              <a:latin typeface="Times New Roman"/>
            </a:endParaRPr>
          </a:p>
        </p:txBody>
      </p:sp>
      <p:pic>
        <p:nvPicPr>
          <p:cNvPr id="26626" name="Picture 2" descr="This figure is a illustration of the different percentages of leukocytes seen in normal blood in bar graph form.&#10;&#10;- Left illustration:  a not-to-scale bar chart showing the 3 formed elements:  platelets, leukocytes and erythrocytes.&#10;- Right illustration:  an enlarged view of the leukocyte section of the bar chart showing the differential WBC count (that constitutes 4800-10,800 microliters) of total blood.  Shown are percentages of the 5 different white blood cells:&#10; - Granulocytes:&#10;  - Neutrophils:  50-70%&#10;  - Eosinophils:  2-4%&#10;  - Basophils:  0.5-1%&#10; - Agranulocytes:&#10;  - Lymphocytes:  25-45%&#10;  - Monocytes:  3-8%&#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943" y="1525444"/>
            <a:ext cx="5204114" cy="418955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17.9 </a:t>
            </a:r>
            <a:r>
              <a:rPr lang="en-US" dirty="0"/>
              <a:t>Types and relative percentages of leukocytes in normal blood.</a:t>
            </a:r>
          </a:p>
        </p:txBody>
      </p:sp>
    </p:spTree>
    <p:extLst>
      <p:ext uri="{BB962C8B-B14F-4D97-AF65-F5344CB8AC3E}">
        <p14:creationId xmlns:p14="http://schemas.microsoft.com/office/powerpoint/2010/main" val="2047430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(1 of 7)</a:t>
            </a:r>
            <a:endParaRPr lang="en-US" sz="2800" dirty="0">
              <a:latin typeface="Times New Roman"/>
            </a:endParaRPr>
          </a:p>
        </p:txBody>
      </p:sp>
      <p:pic>
        <p:nvPicPr>
          <p:cNvPr id="27650" name="Picture 2" descr="This figure shows micrographs (all 2100X, Wright’s stain) of the 5 different white blood cells:&#10;&#10;- Part (a) Neutrophil:  multilobed nucleus, pale red and blue cytoplasmic granules (2 shown).&#10;- Part (b) Eosinophil:  bilobed nucleus, red cytoplasmic granules.&#10;- Part (c) Basophil:  bilobed nucleus, purplish-black cytoplasmic granules&#10;- Part (d) Lymphocyte (small):  large sperhical nucleus, thin rim of pale blue cytoplasm.&#10;- Part (e) Monocyte:  kidney-shaped nucleus, abundant pale blue cytoplas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1905000"/>
            <a:ext cx="6921501" cy="28921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17.10 </a:t>
            </a:r>
            <a:r>
              <a:rPr lang="en-US" dirty="0"/>
              <a:t>Leukocytes.</a:t>
            </a:r>
          </a:p>
        </p:txBody>
      </p:sp>
    </p:spTree>
    <p:extLst>
      <p:ext uri="{BB962C8B-B14F-4D97-AF65-F5344CB8AC3E}">
        <p14:creationId xmlns:p14="http://schemas.microsoft.com/office/powerpoint/2010/main" val="10765612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Granulocytes </a:t>
            </a:r>
            <a:r>
              <a:rPr lang="en-US" altLang="en-US" sz="2800" dirty="0">
                <a:latin typeface="Times New Roman"/>
              </a:rPr>
              <a:t>(1 of 5)</a:t>
            </a:r>
            <a:endParaRPr lang="en-US" sz="2800" dirty="0">
              <a:latin typeface="Times New Roman"/>
            </a:endParaRPr>
          </a:p>
        </p:txBody>
      </p:sp>
      <p:sp>
        <p:nvSpPr>
          <p:cNvPr id="52226" name="Content Placeholder 2"/>
          <p:cNvSpPr>
            <a:spLocks noGrp="1"/>
          </p:cNvSpPr>
          <p:nvPr>
            <p:ph idx="1"/>
          </p:nvPr>
        </p:nvSpPr>
        <p:spPr>
          <a:xfrm>
            <a:off x="457200" y="1600200"/>
            <a:ext cx="8229600" cy="2323713"/>
          </a:xfrm>
        </p:spPr>
        <p:txBody>
          <a:bodyPr>
            <a:spAutoFit/>
          </a:bodyPr>
          <a:lstStyle/>
          <a:p>
            <a:r>
              <a:rPr lang="en-US" b="1" dirty="0"/>
              <a:t>Granulocytes</a:t>
            </a:r>
            <a:r>
              <a:rPr lang="en-US" dirty="0"/>
              <a:t>: three types</a:t>
            </a:r>
          </a:p>
          <a:p>
            <a:pPr lvl="1"/>
            <a:r>
              <a:rPr lang="en-US" b="1" dirty="0"/>
              <a:t>Neutrophils, eosinophils, basophils</a:t>
            </a:r>
          </a:p>
          <a:p>
            <a:r>
              <a:rPr lang="en-US" dirty="0"/>
              <a:t>Larger and shorter-lived than RBCs</a:t>
            </a:r>
          </a:p>
          <a:p>
            <a:r>
              <a:rPr lang="en-US" dirty="0"/>
              <a:t>Contain lobed, rather than circular, nuclei</a:t>
            </a:r>
          </a:p>
          <a:p>
            <a:r>
              <a:rPr lang="en-US" dirty="0"/>
              <a:t>Cytoplasmic granules stain specifically with Wright’s stain</a:t>
            </a:r>
          </a:p>
          <a:p>
            <a:r>
              <a:rPr lang="en-US" dirty="0"/>
              <a:t>All are phagocytic to some degree </a:t>
            </a:r>
          </a:p>
        </p:txBody>
      </p:sp>
    </p:spTree>
    <p:extLst>
      <p:ext uri="{BB962C8B-B14F-4D97-AF65-F5344CB8AC3E}">
        <p14:creationId xmlns:p14="http://schemas.microsoft.com/office/powerpoint/2010/main" val="40349853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Granulocytes </a:t>
            </a:r>
            <a:r>
              <a:rPr lang="en-US" altLang="en-US" sz="2800" dirty="0">
                <a:latin typeface="Times New Roman"/>
              </a:rPr>
              <a:t>(2 of 5)</a:t>
            </a:r>
            <a:endParaRPr lang="en-US" sz="2800" dirty="0">
              <a:latin typeface="Times New Roman"/>
            </a:endParaRPr>
          </a:p>
        </p:txBody>
      </p:sp>
      <p:sp>
        <p:nvSpPr>
          <p:cNvPr id="52226" name="Content Placeholder 2"/>
          <p:cNvSpPr>
            <a:spLocks noGrp="1"/>
          </p:cNvSpPr>
          <p:nvPr>
            <p:ph idx="1"/>
          </p:nvPr>
        </p:nvSpPr>
        <p:spPr>
          <a:xfrm>
            <a:off x="457200" y="1600200"/>
            <a:ext cx="8229600" cy="2754600"/>
          </a:xfrm>
        </p:spPr>
        <p:txBody>
          <a:bodyPr>
            <a:spAutoFit/>
          </a:bodyPr>
          <a:lstStyle/>
          <a:p>
            <a:r>
              <a:rPr lang="en-US" b="1" dirty="0"/>
              <a:t>Neutrophils </a:t>
            </a:r>
          </a:p>
          <a:p>
            <a:pPr lvl="1"/>
            <a:r>
              <a:rPr lang="en-US" dirty="0"/>
              <a:t>Most numerous WBCs</a:t>
            </a:r>
          </a:p>
          <a:p>
            <a:pPr lvl="2"/>
            <a:r>
              <a:rPr lang="en-US" dirty="0"/>
              <a:t>Account for 50–70% of WBCs</a:t>
            </a:r>
          </a:p>
          <a:p>
            <a:pPr lvl="1"/>
            <a:r>
              <a:rPr lang="en-US" dirty="0"/>
              <a:t>About twice the size of RBCs</a:t>
            </a:r>
          </a:p>
          <a:p>
            <a:pPr lvl="1"/>
            <a:r>
              <a:rPr lang="en-US" dirty="0"/>
              <a:t>Granules stain with both acid and basic dyes </a:t>
            </a:r>
          </a:p>
          <a:p>
            <a:pPr lvl="1"/>
            <a:r>
              <a:rPr lang="en-US" dirty="0"/>
              <a:t>Granules contain either hydrolytic enzymes or antimicrobial proteins, </a:t>
            </a:r>
            <a:r>
              <a:rPr lang="en-US" b="1" dirty="0"/>
              <a:t>defensins</a:t>
            </a:r>
            <a:r>
              <a:rPr lang="en-US" dirty="0"/>
              <a:t> </a:t>
            </a:r>
          </a:p>
          <a:p>
            <a:pPr lvl="1"/>
            <a:r>
              <a:rPr lang="en-US" dirty="0"/>
              <a:t>Also called polymorphonuclear leukocytes (PMNs or polys) because nucleus is lobular</a:t>
            </a:r>
          </a:p>
          <a:p>
            <a:pPr lvl="2"/>
            <a:r>
              <a:rPr lang="en-US" dirty="0"/>
              <a:t>Cell has anywhere from three to six lobes</a:t>
            </a:r>
          </a:p>
        </p:txBody>
      </p:sp>
    </p:spTree>
    <p:extLst>
      <p:ext uri="{BB962C8B-B14F-4D97-AF65-F5344CB8AC3E}">
        <p14:creationId xmlns:p14="http://schemas.microsoft.com/office/powerpoint/2010/main" val="1574942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Granulocytes </a:t>
            </a:r>
            <a:r>
              <a:rPr lang="en-US" altLang="en-US" sz="2800" dirty="0">
                <a:latin typeface="Times New Roman"/>
              </a:rPr>
              <a:t>(3 of 5)</a:t>
            </a:r>
            <a:endParaRPr lang="en-US" sz="2800" dirty="0">
              <a:latin typeface="Times New Roman"/>
            </a:endParaRPr>
          </a:p>
        </p:txBody>
      </p:sp>
      <p:sp>
        <p:nvSpPr>
          <p:cNvPr id="52226" name="Content Placeholder 2"/>
          <p:cNvSpPr>
            <a:spLocks noGrp="1"/>
          </p:cNvSpPr>
          <p:nvPr>
            <p:ph idx="1"/>
          </p:nvPr>
        </p:nvSpPr>
        <p:spPr>
          <a:xfrm>
            <a:off x="457200" y="1600200"/>
            <a:ext cx="8229600" cy="2431435"/>
          </a:xfrm>
        </p:spPr>
        <p:txBody>
          <a:bodyPr>
            <a:spAutoFit/>
          </a:bodyPr>
          <a:lstStyle/>
          <a:p>
            <a:pPr marL="347472" lvl="1" indent="-347472">
              <a:buFont typeface="Arial"/>
              <a:buChar char="•"/>
            </a:pPr>
            <a:r>
              <a:rPr lang="en-US" b="1" dirty="0"/>
              <a:t>Neutrophils (cont.)</a:t>
            </a:r>
          </a:p>
          <a:p>
            <a:pPr lvl="1"/>
            <a:r>
              <a:rPr lang="en-US" dirty="0"/>
              <a:t>Very phagocytic</a:t>
            </a:r>
          </a:p>
          <a:p>
            <a:pPr lvl="2"/>
            <a:r>
              <a:rPr lang="en-US" dirty="0"/>
              <a:t>Referred to as “bacteria slayers</a:t>
            </a:r>
            <a:r>
              <a:rPr lang="en-US" altLang="ja-JP" dirty="0"/>
              <a:t>”</a:t>
            </a:r>
          </a:p>
          <a:p>
            <a:pPr lvl="2"/>
            <a:r>
              <a:rPr lang="en-US" dirty="0"/>
              <a:t>Kill microbes by process called </a:t>
            </a:r>
            <a:r>
              <a:rPr lang="en-US" b="1" dirty="0"/>
              <a:t>respiratory burst</a:t>
            </a:r>
          </a:p>
          <a:p>
            <a:pPr lvl="3"/>
            <a:r>
              <a:rPr lang="en-US" dirty="0"/>
              <a:t>Cell synthesizes potent oxidizing substances (bleach or hydrogen peroxide)</a:t>
            </a:r>
          </a:p>
          <a:p>
            <a:pPr lvl="1"/>
            <a:r>
              <a:rPr lang="en-US" dirty="0"/>
              <a:t>Defensin granules merge with phagosome</a:t>
            </a:r>
          </a:p>
          <a:p>
            <a:pPr lvl="2"/>
            <a:r>
              <a:rPr lang="en-US" dirty="0"/>
              <a:t>Form </a:t>
            </a:r>
            <a:r>
              <a:rPr lang="en-US" altLang="ja-JP" dirty="0"/>
              <a:t>“spears” that pierce holes in membrane of ingested microbe </a:t>
            </a:r>
          </a:p>
        </p:txBody>
      </p:sp>
    </p:spTree>
    <p:extLst>
      <p:ext uri="{BB962C8B-B14F-4D97-AF65-F5344CB8AC3E}">
        <p14:creationId xmlns:p14="http://schemas.microsoft.com/office/powerpoint/2010/main" val="15749424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(2 of 7)</a:t>
            </a:r>
            <a:endParaRPr lang="en-US" sz="2800" dirty="0">
              <a:latin typeface="Times New Roman"/>
            </a:endParaRPr>
          </a:p>
        </p:txBody>
      </p:sp>
      <p:pic>
        <p:nvPicPr>
          <p:cNvPr id="28674" name="Picture 2" descr="This figure shows micrographs (all 2100X, Wright’s stain) of the 5 different white blood cells:&#10;&#10;- Part (a) Neutrophil:  multilobed nucleus, pale red and blue cytoplasmic granules (2 sh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778" y="1447800"/>
            <a:ext cx="1906444" cy="42400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17.10a </a:t>
            </a:r>
            <a:r>
              <a:rPr lang="en-US" dirty="0"/>
              <a:t>Leukocytes.</a:t>
            </a:r>
          </a:p>
        </p:txBody>
      </p:sp>
    </p:spTree>
    <p:extLst>
      <p:ext uri="{BB962C8B-B14F-4D97-AF65-F5344CB8AC3E}">
        <p14:creationId xmlns:p14="http://schemas.microsoft.com/office/powerpoint/2010/main" val="4055641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Granulocytes </a:t>
            </a:r>
            <a:r>
              <a:rPr lang="en-US" altLang="en-US" sz="2800" dirty="0">
                <a:latin typeface="Times New Roman"/>
              </a:rPr>
              <a:t>(4 of 5)</a:t>
            </a:r>
            <a:endParaRPr lang="en-US" sz="2800" dirty="0">
              <a:latin typeface="Times New Roman"/>
            </a:endParaRPr>
          </a:p>
        </p:txBody>
      </p:sp>
      <p:sp>
        <p:nvSpPr>
          <p:cNvPr id="52226" name="Content Placeholder 2"/>
          <p:cNvSpPr>
            <a:spLocks noGrp="1"/>
          </p:cNvSpPr>
          <p:nvPr>
            <p:ph idx="1"/>
          </p:nvPr>
        </p:nvSpPr>
        <p:spPr>
          <a:xfrm>
            <a:off x="457200" y="1600200"/>
            <a:ext cx="8229600" cy="1862048"/>
          </a:xfrm>
        </p:spPr>
        <p:txBody>
          <a:bodyPr>
            <a:spAutoFit/>
          </a:bodyPr>
          <a:lstStyle/>
          <a:p>
            <a:r>
              <a:rPr lang="en-US" b="1" dirty="0"/>
              <a:t>Eosinophils</a:t>
            </a:r>
          </a:p>
          <a:p>
            <a:pPr lvl="1"/>
            <a:r>
              <a:rPr lang="en-US" dirty="0"/>
              <a:t>Account for 2–4% of all leukocytes</a:t>
            </a:r>
          </a:p>
          <a:p>
            <a:pPr lvl="1"/>
            <a:r>
              <a:rPr lang="en-US" dirty="0"/>
              <a:t>Nucleus has two lobes connected by a broad band; resembles ear muffs</a:t>
            </a:r>
          </a:p>
          <a:p>
            <a:pPr lvl="1"/>
            <a:r>
              <a:rPr lang="en-US" dirty="0"/>
              <a:t>Red-staining granules contain digestive enzymes</a:t>
            </a:r>
          </a:p>
          <a:p>
            <a:pPr lvl="2"/>
            <a:r>
              <a:rPr lang="en-US" dirty="0"/>
              <a:t>Release enzymes on large parasitic worms, digesting their surface</a:t>
            </a:r>
          </a:p>
          <a:p>
            <a:pPr lvl="1"/>
            <a:r>
              <a:rPr lang="en-US" dirty="0"/>
              <a:t>Also play role in allergies and asthma, as well as immune response modulators</a:t>
            </a:r>
          </a:p>
        </p:txBody>
      </p:sp>
    </p:spTree>
    <p:extLst>
      <p:ext uri="{BB962C8B-B14F-4D97-AF65-F5344CB8AC3E}">
        <p14:creationId xmlns:p14="http://schemas.microsoft.com/office/powerpoint/2010/main" val="2492087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(3 of 7)</a:t>
            </a:r>
            <a:endParaRPr lang="en-US" sz="2800" dirty="0">
              <a:latin typeface="Times New Roman"/>
            </a:endParaRPr>
          </a:p>
        </p:txBody>
      </p:sp>
      <p:pic>
        <p:nvPicPr>
          <p:cNvPr id="29698" name="Picture 2" descr="- Part (b) Eosinophil:  bilobed nucleus, red cytoplasmic gran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926" y="1371600"/>
            <a:ext cx="1990148" cy="42400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17.10b </a:t>
            </a:r>
            <a:r>
              <a:rPr lang="en-US" dirty="0"/>
              <a:t>Leukocytes.</a:t>
            </a:r>
          </a:p>
        </p:txBody>
      </p:sp>
    </p:spTree>
    <p:extLst>
      <p:ext uri="{BB962C8B-B14F-4D97-AF65-F5344CB8AC3E}">
        <p14:creationId xmlns:p14="http://schemas.microsoft.com/office/powerpoint/2010/main" val="29316868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Granulocytes </a:t>
            </a:r>
            <a:r>
              <a:rPr lang="en-US" altLang="en-US" sz="2800" dirty="0">
                <a:latin typeface="Times New Roman"/>
              </a:rPr>
              <a:t>(5 of 5)</a:t>
            </a:r>
            <a:endParaRPr lang="en-US" sz="2800" dirty="0">
              <a:latin typeface="Times New Roman"/>
            </a:endParaRPr>
          </a:p>
        </p:txBody>
      </p:sp>
      <p:sp>
        <p:nvSpPr>
          <p:cNvPr id="52226" name="Content Placeholder 2"/>
          <p:cNvSpPr>
            <a:spLocks noGrp="1"/>
          </p:cNvSpPr>
          <p:nvPr>
            <p:ph idx="1"/>
          </p:nvPr>
        </p:nvSpPr>
        <p:spPr>
          <a:xfrm>
            <a:off x="457200" y="1600200"/>
            <a:ext cx="8229600" cy="2108269"/>
          </a:xfrm>
        </p:spPr>
        <p:txBody>
          <a:bodyPr>
            <a:spAutoFit/>
          </a:bodyPr>
          <a:lstStyle/>
          <a:p>
            <a:r>
              <a:rPr lang="en-US" b="1" dirty="0"/>
              <a:t>Basophils</a:t>
            </a:r>
          </a:p>
          <a:p>
            <a:pPr lvl="1"/>
            <a:r>
              <a:rPr lang="en-US" dirty="0"/>
              <a:t>Rarest WBCs, accounting for only 0.5–1% of leukocytes</a:t>
            </a:r>
          </a:p>
          <a:p>
            <a:pPr lvl="1"/>
            <a:r>
              <a:rPr lang="en-US" dirty="0"/>
              <a:t>Nucleus deep purple with one to two constrictions</a:t>
            </a:r>
          </a:p>
          <a:p>
            <a:pPr lvl="1"/>
            <a:r>
              <a:rPr lang="en-US" dirty="0"/>
              <a:t>Large, purplish black (basophilic) granules contain histamine</a:t>
            </a:r>
          </a:p>
          <a:p>
            <a:pPr lvl="2"/>
            <a:r>
              <a:rPr lang="en-US" dirty="0"/>
              <a:t>Histamine: inflammatory chemical that acts as vasodilator and attracts WBCs to inflamed sites</a:t>
            </a:r>
          </a:p>
          <a:p>
            <a:pPr lvl="1"/>
            <a:r>
              <a:rPr lang="en-US" dirty="0"/>
              <a:t>Are functionally similar to </a:t>
            </a:r>
            <a:r>
              <a:rPr lang="en-US" i="1" dirty="0"/>
              <a:t>mast cells</a:t>
            </a:r>
          </a:p>
        </p:txBody>
      </p:sp>
    </p:spTree>
    <p:extLst>
      <p:ext uri="{BB962C8B-B14F-4D97-AF65-F5344CB8AC3E}">
        <p14:creationId xmlns:p14="http://schemas.microsoft.com/office/powerpoint/2010/main" val="371636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Protection</a:t>
            </a:r>
            <a:endParaRPr lang="en-IN" dirty="0">
              <a:latin typeface="Times New Roman"/>
            </a:endParaRPr>
          </a:p>
        </p:txBody>
      </p:sp>
      <p:sp>
        <p:nvSpPr>
          <p:cNvPr id="4" name="Content Placeholder 3"/>
          <p:cNvSpPr>
            <a:spLocks noGrp="1"/>
          </p:cNvSpPr>
          <p:nvPr>
            <p:ph idx="1"/>
          </p:nvPr>
        </p:nvSpPr>
        <p:spPr>
          <a:xfrm>
            <a:off x="457581" y="1643126"/>
            <a:ext cx="8229600" cy="2508379"/>
          </a:xfrm>
        </p:spPr>
        <p:txBody>
          <a:bodyPr>
            <a:spAutoFit/>
          </a:bodyPr>
          <a:lstStyle/>
          <a:p>
            <a:r>
              <a:rPr lang="en-US" dirty="0">
                <a:latin typeface="Arial"/>
              </a:rPr>
              <a:t>Protection functions include:</a:t>
            </a:r>
          </a:p>
          <a:p>
            <a:pPr lvl="1"/>
            <a:r>
              <a:rPr lang="en-US" dirty="0">
                <a:latin typeface="Arial"/>
              </a:rPr>
              <a:t>Preventing blood loss</a:t>
            </a:r>
          </a:p>
          <a:p>
            <a:pPr lvl="2"/>
            <a:r>
              <a:rPr lang="en-US" dirty="0">
                <a:latin typeface="Arial"/>
              </a:rPr>
              <a:t>Plasma proteins and platelets in blood initiate clot formation</a:t>
            </a:r>
          </a:p>
          <a:p>
            <a:pPr lvl="1"/>
            <a:r>
              <a:rPr lang="en-US" dirty="0">
                <a:latin typeface="Arial"/>
              </a:rPr>
              <a:t>Preventing infection </a:t>
            </a:r>
          </a:p>
          <a:p>
            <a:pPr lvl="2"/>
            <a:r>
              <a:rPr lang="en-US" dirty="0">
                <a:latin typeface="Arial"/>
              </a:rPr>
              <a:t>Agents of immunity are carried in blood</a:t>
            </a:r>
          </a:p>
          <a:p>
            <a:pPr lvl="3"/>
            <a:r>
              <a:rPr lang="en-US" dirty="0">
                <a:latin typeface="Arial"/>
              </a:rPr>
              <a:t>Antibodies</a:t>
            </a:r>
          </a:p>
          <a:p>
            <a:pPr lvl="3"/>
            <a:r>
              <a:rPr lang="en-US" dirty="0">
                <a:latin typeface="Arial"/>
              </a:rPr>
              <a:t>Complement proteins</a:t>
            </a:r>
          </a:p>
          <a:p>
            <a:pPr lvl="3"/>
            <a:r>
              <a:rPr lang="en-US" dirty="0">
                <a:latin typeface="Arial"/>
              </a:rPr>
              <a:t>White blood cells</a:t>
            </a:r>
          </a:p>
        </p:txBody>
      </p:sp>
    </p:spTree>
    <p:extLst>
      <p:ext uri="{BB962C8B-B14F-4D97-AF65-F5344CB8AC3E}">
        <p14:creationId xmlns:p14="http://schemas.microsoft.com/office/powerpoint/2010/main" val="760852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(4 of 7)</a:t>
            </a:r>
            <a:endParaRPr lang="en-US" sz="2800" dirty="0">
              <a:latin typeface="Times New Roman"/>
            </a:endParaRPr>
          </a:p>
        </p:txBody>
      </p:sp>
      <p:pic>
        <p:nvPicPr>
          <p:cNvPr id="30722" name="Picture 2" descr="- Part (c) Basophil:  bilobed nucleus, purplish-black cytoplasmic granu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006" y="1447800"/>
            <a:ext cx="1917988" cy="42400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17.10c </a:t>
            </a:r>
            <a:r>
              <a:rPr lang="en-US" dirty="0"/>
              <a:t>Leukocytes.</a:t>
            </a:r>
          </a:p>
        </p:txBody>
      </p:sp>
    </p:spTree>
    <p:extLst>
      <p:ext uri="{BB962C8B-B14F-4D97-AF65-F5344CB8AC3E}">
        <p14:creationId xmlns:p14="http://schemas.microsoft.com/office/powerpoint/2010/main" val="2830694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Agranulocytes </a:t>
            </a:r>
            <a:r>
              <a:rPr lang="en-US" altLang="en-US" sz="2800" dirty="0">
                <a:latin typeface="Times New Roman"/>
              </a:rPr>
              <a:t>(1 of 3)</a:t>
            </a:r>
            <a:endParaRPr lang="en-US" sz="2800" dirty="0">
              <a:latin typeface="Times New Roman"/>
            </a:endParaRPr>
          </a:p>
        </p:txBody>
      </p:sp>
      <p:sp>
        <p:nvSpPr>
          <p:cNvPr id="52226" name="Content Placeholder 2"/>
          <p:cNvSpPr>
            <a:spLocks noGrp="1"/>
          </p:cNvSpPr>
          <p:nvPr>
            <p:ph idx="1"/>
          </p:nvPr>
        </p:nvSpPr>
        <p:spPr>
          <a:xfrm>
            <a:off x="457200" y="1600200"/>
            <a:ext cx="8229600" cy="1123384"/>
          </a:xfrm>
        </p:spPr>
        <p:txBody>
          <a:bodyPr>
            <a:spAutoFit/>
          </a:bodyPr>
          <a:lstStyle/>
          <a:p>
            <a:r>
              <a:rPr lang="en-US" b="1" dirty="0"/>
              <a:t>Agranulocytes</a:t>
            </a:r>
            <a:r>
              <a:rPr lang="en-US" dirty="0"/>
              <a:t> lack visible cytoplasmic granules</a:t>
            </a:r>
          </a:p>
          <a:p>
            <a:r>
              <a:rPr lang="en-US" dirty="0"/>
              <a:t>Two types: </a:t>
            </a:r>
            <a:r>
              <a:rPr lang="en-US" b="1" dirty="0"/>
              <a:t>lymphocytes </a:t>
            </a:r>
            <a:r>
              <a:rPr lang="en-US" dirty="0"/>
              <a:t>and</a:t>
            </a:r>
            <a:r>
              <a:rPr lang="en-US" b="1" dirty="0"/>
              <a:t> monocytes</a:t>
            </a:r>
          </a:p>
          <a:p>
            <a:r>
              <a:rPr lang="en-US" dirty="0"/>
              <a:t>Both have spherical or kidney-shaped nuclei</a:t>
            </a:r>
          </a:p>
        </p:txBody>
      </p:sp>
    </p:spTree>
    <p:extLst>
      <p:ext uri="{BB962C8B-B14F-4D97-AF65-F5344CB8AC3E}">
        <p14:creationId xmlns:p14="http://schemas.microsoft.com/office/powerpoint/2010/main" val="3716364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Agranulocytes </a:t>
            </a:r>
            <a:r>
              <a:rPr lang="en-US" altLang="en-US" sz="2800" dirty="0">
                <a:latin typeface="Times New Roman"/>
              </a:rPr>
              <a:t>(2 of 3)</a:t>
            </a:r>
            <a:endParaRPr lang="en-US" sz="2800" dirty="0">
              <a:latin typeface="Times New Roman"/>
            </a:endParaRPr>
          </a:p>
        </p:txBody>
      </p:sp>
      <p:sp>
        <p:nvSpPr>
          <p:cNvPr id="52226" name="Content Placeholder 2"/>
          <p:cNvSpPr>
            <a:spLocks noGrp="1"/>
          </p:cNvSpPr>
          <p:nvPr>
            <p:ph idx="1"/>
          </p:nvPr>
        </p:nvSpPr>
        <p:spPr>
          <a:xfrm>
            <a:off x="457200" y="1600200"/>
            <a:ext cx="8229600" cy="2446824"/>
          </a:xfrm>
        </p:spPr>
        <p:txBody>
          <a:bodyPr>
            <a:spAutoFit/>
          </a:bodyPr>
          <a:lstStyle/>
          <a:p>
            <a:pPr>
              <a:spcBef>
                <a:spcPts val="0"/>
              </a:spcBef>
            </a:pPr>
            <a:r>
              <a:rPr lang="en-US" b="1" dirty="0"/>
              <a:t>Lymphocytes</a:t>
            </a:r>
          </a:p>
          <a:p>
            <a:pPr lvl="1">
              <a:spcBef>
                <a:spcPts val="0"/>
              </a:spcBef>
            </a:pPr>
            <a:r>
              <a:rPr lang="en-US" dirty="0"/>
              <a:t>Second most numerous WBC, accounts for 25%</a:t>
            </a:r>
          </a:p>
          <a:p>
            <a:pPr lvl="1">
              <a:spcBef>
                <a:spcPts val="0"/>
              </a:spcBef>
            </a:pPr>
            <a:r>
              <a:rPr lang="en-US" dirty="0"/>
              <a:t>Large, dark purple, circular nuclei with thin rim of blue cytoplasm</a:t>
            </a:r>
          </a:p>
          <a:p>
            <a:pPr lvl="1">
              <a:spcBef>
                <a:spcPts val="0"/>
              </a:spcBef>
            </a:pPr>
            <a:r>
              <a:rPr lang="en-US" dirty="0"/>
              <a:t>Mostly found in lymphoid tissue (example: lymph nodes, spleen), but a few circulate in blood</a:t>
            </a:r>
          </a:p>
          <a:p>
            <a:pPr lvl="1">
              <a:spcBef>
                <a:spcPts val="0"/>
              </a:spcBef>
            </a:pPr>
            <a:r>
              <a:rPr lang="en-US" dirty="0"/>
              <a:t>Crucial to immunity</a:t>
            </a:r>
          </a:p>
          <a:p>
            <a:pPr lvl="1"/>
            <a:r>
              <a:rPr lang="en-US" dirty="0">
                <a:latin typeface="Arial" charset="0"/>
                <a:ea typeface="ＭＳ Ｐゴシック" charset="0"/>
              </a:rPr>
              <a:t>Two types of lymphocytes </a:t>
            </a:r>
          </a:p>
          <a:p>
            <a:pPr lvl="2"/>
            <a:r>
              <a:rPr lang="en-US" b="1" dirty="0">
                <a:latin typeface="Arial" charset="0"/>
                <a:ea typeface="ＭＳ Ｐゴシック" charset="0"/>
              </a:rPr>
              <a:t>T lymphocytes (T cells) </a:t>
            </a:r>
            <a:r>
              <a:rPr lang="en-US" dirty="0">
                <a:latin typeface="Arial" charset="0"/>
                <a:ea typeface="ＭＳ Ｐゴシック" charset="0"/>
              </a:rPr>
              <a:t>act against virus-infected cells and tumor cells</a:t>
            </a:r>
          </a:p>
          <a:p>
            <a:pPr lvl="2"/>
            <a:r>
              <a:rPr lang="en-US" b="1" dirty="0">
                <a:latin typeface="Arial" charset="0"/>
                <a:ea typeface="ＭＳ Ｐゴシック" charset="0"/>
              </a:rPr>
              <a:t>B lymphocytes (B cells)</a:t>
            </a:r>
            <a:r>
              <a:rPr lang="en-US" dirty="0">
                <a:latin typeface="Arial" charset="0"/>
                <a:ea typeface="ＭＳ Ｐゴシック" charset="0"/>
              </a:rPr>
              <a:t> give rise to plasma cells, which produce </a:t>
            </a:r>
            <a:r>
              <a:rPr lang="en-US" b="1" dirty="0">
                <a:latin typeface="Arial" charset="0"/>
                <a:ea typeface="ＭＳ Ｐゴシック" charset="0"/>
              </a:rPr>
              <a:t>antibodies</a:t>
            </a:r>
          </a:p>
        </p:txBody>
      </p:sp>
    </p:spTree>
    <p:extLst>
      <p:ext uri="{BB962C8B-B14F-4D97-AF65-F5344CB8AC3E}">
        <p14:creationId xmlns:p14="http://schemas.microsoft.com/office/powerpoint/2010/main" val="500037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(5 of 7)</a:t>
            </a:r>
            <a:endParaRPr lang="en-US" sz="2800" dirty="0">
              <a:latin typeface="Times New Roman"/>
            </a:endParaRPr>
          </a:p>
        </p:txBody>
      </p:sp>
      <p:pic>
        <p:nvPicPr>
          <p:cNvPr id="31746" name="Picture 2" descr="- Part (d) Lymphocyte (small):  large sperhical nucleus, thin rim of pale blue cytopla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006" y="1371600"/>
            <a:ext cx="1917989" cy="424006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17.10d </a:t>
            </a:r>
            <a:r>
              <a:rPr lang="en-US" dirty="0"/>
              <a:t>Leukocytes.</a:t>
            </a:r>
          </a:p>
        </p:txBody>
      </p:sp>
    </p:spTree>
    <p:extLst>
      <p:ext uri="{BB962C8B-B14F-4D97-AF65-F5344CB8AC3E}">
        <p14:creationId xmlns:p14="http://schemas.microsoft.com/office/powerpoint/2010/main" val="27733802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Agranulocytes </a:t>
            </a:r>
            <a:r>
              <a:rPr lang="en-US" altLang="en-US" sz="2800" dirty="0">
                <a:latin typeface="Times New Roman"/>
              </a:rPr>
              <a:t>(3 of 3)</a:t>
            </a:r>
            <a:endParaRPr lang="en-US" sz="2800" dirty="0">
              <a:latin typeface="Times New Roman"/>
            </a:endParaRPr>
          </a:p>
        </p:txBody>
      </p:sp>
      <p:sp>
        <p:nvSpPr>
          <p:cNvPr id="52226" name="Content Placeholder 2"/>
          <p:cNvSpPr>
            <a:spLocks noGrp="1"/>
          </p:cNvSpPr>
          <p:nvPr>
            <p:ph idx="1"/>
          </p:nvPr>
        </p:nvSpPr>
        <p:spPr>
          <a:xfrm>
            <a:off x="457200" y="1600200"/>
            <a:ext cx="8229600" cy="2431435"/>
          </a:xfrm>
        </p:spPr>
        <p:txBody>
          <a:bodyPr>
            <a:spAutoFit/>
          </a:bodyPr>
          <a:lstStyle/>
          <a:p>
            <a:r>
              <a:rPr lang="en-US" b="1" dirty="0"/>
              <a:t>Monocytes</a:t>
            </a:r>
          </a:p>
          <a:p>
            <a:pPr lvl="1"/>
            <a:r>
              <a:rPr lang="en-US" dirty="0"/>
              <a:t>Largest of all leukocytes; 3–8% of all WBCs</a:t>
            </a:r>
          </a:p>
          <a:p>
            <a:pPr lvl="1"/>
            <a:r>
              <a:rPr lang="en-US" dirty="0"/>
              <a:t>Abundant pale blue cytoplasm</a:t>
            </a:r>
          </a:p>
          <a:p>
            <a:pPr lvl="1"/>
            <a:r>
              <a:rPr lang="en-US" dirty="0"/>
              <a:t>Dark purple-staining, U- or kidney-shaped nuclei</a:t>
            </a:r>
          </a:p>
          <a:p>
            <a:pPr lvl="1"/>
            <a:r>
              <a:rPr lang="en-US" dirty="0"/>
              <a:t>Leave circulation, enter tissues, and differentiate into </a:t>
            </a:r>
            <a:r>
              <a:rPr lang="en-US" b="1" dirty="0"/>
              <a:t>macrophages</a:t>
            </a:r>
          </a:p>
          <a:p>
            <a:pPr lvl="2"/>
            <a:r>
              <a:rPr lang="en-US" dirty="0"/>
              <a:t>Actively phagocytic cells; crucial against viruses, intracellular bacterial parasites, and chronic infections</a:t>
            </a:r>
          </a:p>
          <a:p>
            <a:pPr lvl="1"/>
            <a:r>
              <a:rPr lang="en-US" dirty="0"/>
              <a:t>Activate lymphocytes to mount an immune response</a:t>
            </a:r>
          </a:p>
        </p:txBody>
      </p:sp>
    </p:spTree>
    <p:extLst>
      <p:ext uri="{BB962C8B-B14F-4D97-AF65-F5344CB8AC3E}">
        <p14:creationId xmlns:p14="http://schemas.microsoft.com/office/powerpoint/2010/main" val="33432912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(6 of 7)</a:t>
            </a:r>
            <a:endParaRPr lang="en-US" sz="2800" dirty="0">
              <a:latin typeface="Times New Roman"/>
            </a:endParaRPr>
          </a:p>
        </p:txBody>
      </p:sp>
      <p:pic>
        <p:nvPicPr>
          <p:cNvPr id="32770" name="Picture 2" descr="- Part (e) Monocyte:  kidney-shaped nucleus, abundant pale blue cytopla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892" y="1600200"/>
            <a:ext cx="1912216" cy="423429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17.10e </a:t>
            </a:r>
            <a:r>
              <a:rPr lang="en-US" dirty="0"/>
              <a:t>Leukocytes.</a:t>
            </a:r>
          </a:p>
        </p:txBody>
      </p:sp>
    </p:spTree>
    <p:extLst>
      <p:ext uri="{BB962C8B-B14F-4D97-AF65-F5344CB8AC3E}">
        <p14:creationId xmlns:p14="http://schemas.microsoft.com/office/powerpoint/2010/main" val="2561096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Leukocytes </a:t>
            </a:r>
            <a:r>
              <a:rPr lang="en-US" altLang="en-US" sz="2800" dirty="0">
                <a:latin typeface="Times New Roman"/>
              </a:rPr>
              <a:t>(7 of 7)</a:t>
            </a:r>
            <a:endParaRPr lang="en-US" sz="2800" dirty="0">
              <a:latin typeface="Times New Roman"/>
            </a:endParaRPr>
          </a:p>
        </p:txBody>
      </p:sp>
      <p:pic>
        <p:nvPicPr>
          <p:cNvPr id="33794" name="Picture 2" descr="This figure shows micrographs (all 2100X, Wright’s stain) of the 5 different white blood cells:&#10;&#10;- Part (a) Neutrophil:  multilobed nucleus, pale red and blue cytoplasmic granules (2 shown).&#10;- Part (b) Eosinophil:  bilobed nucleus, red cytoplasmic granules.&#10;- Part (c) Basophil:  bilobed nucleus, purplish-black cytoplasmic granules&#10;- Part (d) Lymphocyte (small):  large sperhical nucleus, thin rim of pale blue cytoplasm.&#10;- Part (e) Monocyte:  kidney-shaped nucleus, abundant pale blue cytoplas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1744807"/>
            <a:ext cx="6921500" cy="289213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cs typeface="Times New Roman" panose="02020603050405020304" pitchFamily="18" charset="0"/>
              </a:rPr>
              <a:t>Figure 17.10 </a:t>
            </a:r>
            <a:r>
              <a:rPr lang="en-US" dirty="0"/>
              <a:t>Leukocytes.</a:t>
            </a:r>
          </a:p>
        </p:txBody>
      </p:sp>
    </p:spTree>
    <p:extLst>
      <p:ext uri="{BB962C8B-B14F-4D97-AF65-F5344CB8AC3E}">
        <p14:creationId xmlns:p14="http://schemas.microsoft.com/office/powerpoint/2010/main" val="29737282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954107"/>
          </a:xfrm>
        </p:spPr>
        <p:txBody>
          <a:bodyPr>
            <a:spAutoFit/>
          </a:bodyPr>
          <a:lstStyle/>
          <a:p>
            <a:r>
              <a:rPr lang="en-US" dirty="0">
                <a:latin typeface="Times New Roman"/>
              </a:rPr>
              <a:t>Production and Life Span of Leukocytes </a:t>
            </a:r>
            <a:br>
              <a:rPr lang="en-US" dirty="0">
                <a:latin typeface="Times New Roman"/>
              </a:rPr>
            </a:br>
            <a:r>
              <a:rPr lang="en-US" altLang="en-US" sz="2800" dirty="0">
                <a:latin typeface="Times New Roman"/>
              </a:rPr>
              <a:t>(1 of 3)</a:t>
            </a:r>
            <a:endParaRPr lang="en-US" sz="2800" dirty="0">
              <a:latin typeface="Times New Roman"/>
            </a:endParaRPr>
          </a:p>
        </p:txBody>
      </p:sp>
      <p:sp>
        <p:nvSpPr>
          <p:cNvPr id="2" name="Content Placeholder 1"/>
          <p:cNvSpPr>
            <a:spLocks noGrp="1"/>
          </p:cNvSpPr>
          <p:nvPr>
            <p:ph idx="1"/>
          </p:nvPr>
        </p:nvSpPr>
        <p:spPr>
          <a:xfrm>
            <a:off x="457200" y="1600200"/>
            <a:ext cx="8153400" cy="2469907"/>
          </a:xfrm>
        </p:spPr>
        <p:txBody>
          <a:bodyPr wrap="square">
            <a:spAutoFit/>
          </a:bodyPr>
          <a:lstStyle/>
          <a:p>
            <a:r>
              <a:rPr lang="en-US" b="1" dirty="0"/>
              <a:t>Leukopoiesis</a:t>
            </a:r>
            <a:r>
              <a:rPr lang="en-US" dirty="0"/>
              <a:t>: production of WBCs are stimulated by two types of chemical messengers from red bone marrow and mature WBCs</a:t>
            </a:r>
          </a:p>
          <a:p>
            <a:pPr lvl="1"/>
            <a:r>
              <a:rPr lang="en-US" b="1" dirty="0"/>
              <a:t>Interleukins</a:t>
            </a:r>
            <a:r>
              <a:rPr lang="en-US" dirty="0"/>
              <a:t> are numbered (e.g., IL-3, IL-5)</a:t>
            </a:r>
          </a:p>
          <a:p>
            <a:pPr lvl="1"/>
            <a:r>
              <a:rPr lang="en-US" b="1" dirty="0"/>
              <a:t>Colony-stimulating factors </a:t>
            </a:r>
            <a:r>
              <a:rPr lang="en-US" dirty="0"/>
              <a:t>(</a:t>
            </a:r>
            <a:r>
              <a:rPr lang="en-US" b="1" dirty="0"/>
              <a:t>CSFs</a:t>
            </a:r>
            <a:r>
              <a:rPr lang="en-US" dirty="0"/>
              <a:t>) are named for WBC type they stimulate (e.g., </a:t>
            </a:r>
            <a:r>
              <a:rPr lang="en-US" i="1" dirty="0"/>
              <a:t>granulocyte-CSF </a:t>
            </a:r>
            <a:r>
              <a:rPr lang="en-US" dirty="0"/>
              <a:t>stimulates granulocytes)</a:t>
            </a:r>
          </a:p>
          <a:p>
            <a:r>
              <a:rPr lang="en-US" dirty="0"/>
              <a:t>All leukocytes originate from hemocytoblast stem cell that branches into two pathways:</a:t>
            </a:r>
          </a:p>
          <a:p>
            <a:pPr lvl="1"/>
            <a:r>
              <a:rPr lang="en-US" b="1" dirty="0"/>
              <a:t>Lymphoid stem cells </a:t>
            </a:r>
            <a:r>
              <a:rPr lang="en-US" dirty="0">
                <a:sym typeface="Wingdings" charset="0"/>
              </a:rPr>
              <a:t>produces lymphocytes</a:t>
            </a:r>
          </a:p>
          <a:p>
            <a:pPr lvl="1"/>
            <a:r>
              <a:rPr lang="en-US" b="1" dirty="0">
                <a:sym typeface="Wingdings" charset="0"/>
              </a:rPr>
              <a:t>Myeloid stem cells </a:t>
            </a:r>
            <a:r>
              <a:rPr lang="en-US" dirty="0">
                <a:sym typeface="Wingdings" charset="0"/>
              </a:rPr>
              <a:t>produce all other elements</a:t>
            </a:r>
          </a:p>
        </p:txBody>
      </p:sp>
    </p:spTree>
    <p:extLst>
      <p:ext uri="{BB962C8B-B14F-4D97-AF65-F5344CB8AC3E}">
        <p14:creationId xmlns:p14="http://schemas.microsoft.com/office/powerpoint/2010/main" val="3331334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954107"/>
          </a:xfrm>
        </p:spPr>
        <p:txBody>
          <a:bodyPr>
            <a:spAutoFit/>
          </a:bodyPr>
          <a:lstStyle/>
          <a:p>
            <a:r>
              <a:rPr lang="en-US" dirty="0">
                <a:latin typeface="Times New Roman"/>
              </a:rPr>
              <a:t>Production and Life Span of Leukocytes </a:t>
            </a:r>
            <a:br>
              <a:rPr lang="en-US" dirty="0">
                <a:latin typeface="Times New Roman"/>
              </a:rPr>
            </a:br>
            <a:r>
              <a:rPr lang="en-US" altLang="en-US" sz="2800" dirty="0">
                <a:latin typeface="Times New Roman"/>
              </a:rPr>
              <a:t>(2 of 3)</a:t>
            </a:r>
            <a:endParaRPr lang="en-US" sz="2800" dirty="0">
              <a:latin typeface="Times New Roman"/>
            </a:endParaRPr>
          </a:p>
        </p:txBody>
      </p:sp>
      <p:sp>
        <p:nvSpPr>
          <p:cNvPr id="2" name="Content Placeholder 1"/>
          <p:cNvSpPr>
            <a:spLocks noGrp="1"/>
          </p:cNvSpPr>
          <p:nvPr>
            <p:ph idx="1"/>
          </p:nvPr>
        </p:nvSpPr>
        <p:spPr>
          <a:xfrm>
            <a:off x="457200" y="1600200"/>
            <a:ext cx="8229600" cy="2754600"/>
          </a:xfrm>
        </p:spPr>
        <p:txBody>
          <a:bodyPr>
            <a:spAutoFit/>
          </a:bodyPr>
          <a:lstStyle/>
          <a:p>
            <a:r>
              <a:rPr lang="en-US" dirty="0">
                <a:sym typeface="Wingdings" charset="0"/>
              </a:rPr>
              <a:t>Granulocyte production:</a:t>
            </a:r>
          </a:p>
          <a:p>
            <a:pPr marL="914400" lvl="1" indent="-514350">
              <a:buFont typeface="+mj-lt"/>
              <a:buAutoNum type="arabicPeriod"/>
            </a:pPr>
            <a:r>
              <a:rPr lang="en-US" dirty="0">
                <a:sym typeface="Wingdings" charset="0"/>
              </a:rPr>
              <a:t> </a:t>
            </a:r>
            <a:r>
              <a:rPr lang="en-US" b="1" dirty="0">
                <a:sym typeface="Wingdings" charset="0"/>
              </a:rPr>
              <a:t>Myeloblasts</a:t>
            </a:r>
            <a:r>
              <a:rPr lang="en-US" dirty="0">
                <a:sym typeface="Wingdings" charset="0"/>
              </a:rPr>
              <a:t>: arise from myeloid line stem cells</a:t>
            </a:r>
          </a:p>
          <a:p>
            <a:pPr marL="914400" lvl="1" indent="-514350">
              <a:buFont typeface="+mj-lt"/>
              <a:buAutoNum type="arabicPeriod"/>
            </a:pPr>
            <a:r>
              <a:rPr lang="en-US" dirty="0">
                <a:sym typeface="Wingdings" charset="0"/>
              </a:rPr>
              <a:t> </a:t>
            </a:r>
            <a:r>
              <a:rPr lang="en-US" b="1" dirty="0">
                <a:sym typeface="Wingdings" charset="0"/>
              </a:rPr>
              <a:t>Promyelocytes</a:t>
            </a:r>
            <a:r>
              <a:rPr lang="en-US" dirty="0">
                <a:sym typeface="Wingdings" charset="0"/>
              </a:rPr>
              <a:t>: accumulate lysosomes</a:t>
            </a:r>
          </a:p>
          <a:p>
            <a:pPr marL="914400" lvl="1" indent="-514350">
              <a:buFont typeface="+mj-lt"/>
              <a:buAutoNum type="arabicPeriod"/>
            </a:pPr>
            <a:r>
              <a:rPr lang="en-US" dirty="0">
                <a:sym typeface="Wingdings" charset="0"/>
              </a:rPr>
              <a:t> </a:t>
            </a:r>
            <a:r>
              <a:rPr lang="en-US" b="1" dirty="0">
                <a:sym typeface="Wingdings" charset="0"/>
              </a:rPr>
              <a:t>Myelocytes</a:t>
            </a:r>
            <a:r>
              <a:rPr lang="en-US" dirty="0">
                <a:sym typeface="Wingdings" charset="0"/>
              </a:rPr>
              <a:t>: accumulate granules</a:t>
            </a:r>
          </a:p>
          <a:p>
            <a:pPr marL="914400" lvl="1" indent="-514350">
              <a:buFont typeface="+mj-lt"/>
              <a:buAutoNum type="arabicPeriod"/>
            </a:pPr>
            <a:r>
              <a:rPr lang="en-US" dirty="0">
                <a:sym typeface="Wingdings" charset="0"/>
              </a:rPr>
              <a:t> </a:t>
            </a:r>
            <a:r>
              <a:rPr lang="en-US" b="1" dirty="0">
                <a:sym typeface="Wingdings" charset="0"/>
              </a:rPr>
              <a:t>Band cells</a:t>
            </a:r>
            <a:r>
              <a:rPr lang="en-US" dirty="0">
                <a:sym typeface="Wingdings" charset="0"/>
              </a:rPr>
              <a:t>: nuclei form curved arc</a:t>
            </a:r>
          </a:p>
          <a:p>
            <a:pPr marL="914400" lvl="1" indent="-514350">
              <a:buFont typeface="+mj-lt"/>
              <a:buAutoNum type="arabicPeriod"/>
            </a:pPr>
            <a:r>
              <a:rPr lang="en-US" dirty="0">
                <a:sym typeface="Wingdings" charset="0"/>
              </a:rPr>
              <a:t> Mature granulocyte: nuclei become segmented before being released in blood</a:t>
            </a:r>
          </a:p>
          <a:p>
            <a:pPr lvl="2"/>
            <a:r>
              <a:rPr lang="en-US" dirty="0">
                <a:sym typeface="Wingdings" charset="0"/>
              </a:rPr>
              <a:t>10× more are stored in bone marrow than in blood</a:t>
            </a:r>
          </a:p>
          <a:p>
            <a:pPr lvl="2"/>
            <a:r>
              <a:rPr lang="en-US" dirty="0">
                <a:sym typeface="Wingdings" charset="0"/>
              </a:rPr>
              <a:t>3× more WBCs are formed than RBCs, because WBCs have a shorter life, cut short by fighting microbes</a:t>
            </a:r>
          </a:p>
        </p:txBody>
      </p:sp>
    </p:spTree>
    <p:extLst>
      <p:ext uri="{BB962C8B-B14F-4D97-AF65-F5344CB8AC3E}">
        <p14:creationId xmlns:p14="http://schemas.microsoft.com/office/powerpoint/2010/main" val="150550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246888"/>
            <a:ext cx="8229600" cy="954107"/>
          </a:xfrm>
        </p:spPr>
        <p:txBody>
          <a:bodyPr>
            <a:spAutoFit/>
          </a:bodyPr>
          <a:lstStyle/>
          <a:p>
            <a:r>
              <a:rPr lang="en-US" dirty="0">
                <a:latin typeface="Times New Roman"/>
              </a:rPr>
              <a:t>Production and Life Span of Leukocytes </a:t>
            </a:r>
            <a:br>
              <a:rPr lang="en-US" dirty="0">
                <a:latin typeface="Times New Roman"/>
              </a:rPr>
            </a:br>
            <a:r>
              <a:rPr lang="en-US" altLang="en-US" sz="2800" dirty="0">
                <a:latin typeface="Times New Roman"/>
              </a:rPr>
              <a:t>(3 of 3)</a:t>
            </a:r>
            <a:endParaRPr lang="en-US" sz="2800" dirty="0">
              <a:latin typeface="Times New Roman"/>
            </a:endParaRPr>
          </a:p>
        </p:txBody>
      </p:sp>
      <p:sp>
        <p:nvSpPr>
          <p:cNvPr id="2" name="Content Placeholder 1"/>
          <p:cNvSpPr>
            <a:spLocks noGrp="1"/>
          </p:cNvSpPr>
          <p:nvPr>
            <p:ph idx="1"/>
          </p:nvPr>
        </p:nvSpPr>
        <p:spPr>
          <a:xfrm>
            <a:off x="457200" y="1600200"/>
            <a:ext cx="8229600" cy="3323987"/>
          </a:xfrm>
        </p:spPr>
        <p:txBody>
          <a:bodyPr>
            <a:spAutoFit/>
          </a:bodyPr>
          <a:lstStyle/>
          <a:p>
            <a:r>
              <a:rPr lang="en-US" dirty="0"/>
              <a:t>Agranulocyte production:</a:t>
            </a:r>
          </a:p>
          <a:p>
            <a:pPr lvl="1"/>
            <a:r>
              <a:rPr lang="en-US" dirty="0"/>
              <a:t>Monocytes: derived from myeloid line</a:t>
            </a:r>
          </a:p>
          <a:p>
            <a:pPr lvl="2"/>
            <a:r>
              <a:rPr lang="en-US" b="1" dirty="0"/>
              <a:t>Monoblast</a:t>
            </a:r>
            <a:r>
              <a:rPr lang="en-US" dirty="0"/>
              <a:t> </a:t>
            </a:r>
            <a:r>
              <a:rPr lang="en-US" dirty="0">
                <a:latin typeface="Times New Roman"/>
                <a:cs typeface="Times New Roman"/>
                <a:sym typeface="Symbol" panose="05050102010706020507" pitchFamily="18" charset="2"/>
              </a:rPr>
              <a:t>→ </a:t>
            </a:r>
            <a:r>
              <a:rPr lang="en-US" b="1" dirty="0">
                <a:sym typeface="Wingdings" charset="0"/>
              </a:rPr>
              <a:t>promonocyte</a:t>
            </a:r>
            <a:r>
              <a:rPr lang="en-US" dirty="0">
                <a:latin typeface="Times New Roman"/>
                <a:cs typeface="Times New Roman"/>
                <a:sym typeface="Symbol" panose="05050102010706020507" pitchFamily="18" charset="2"/>
              </a:rPr>
              <a:t> → </a:t>
            </a:r>
            <a:r>
              <a:rPr lang="en-US" dirty="0">
                <a:sym typeface="Wingdings" charset="0"/>
              </a:rPr>
              <a:t>monocyte</a:t>
            </a:r>
          </a:p>
          <a:p>
            <a:pPr lvl="2"/>
            <a:r>
              <a:rPr lang="en-US" dirty="0"/>
              <a:t>Share common precursor with neutrophils</a:t>
            </a:r>
          </a:p>
          <a:p>
            <a:pPr lvl="2"/>
            <a:r>
              <a:rPr lang="en-US" dirty="0"/>
              <a:t>Can live for several months</a:t>
            </a:r>
            <a:endParaRPr lang="en-US" dirty="0">
              <a:sym typeface="Wingdings" charset="0"/>
            </a:endParaRPr>
          </a:p>
          <a:p>
            <a:pPr lvl="1"/>
            <a:r>
              <a:rPr lang="en-US" dirty="0"/>
              <a:t>Lymphocytes: derived from lymphoid line</a:t>
            </a:r>
          </a:p>
          <a:p>
            <a:pPr lvl="2"/>
            <a:r>
              <a:rPr lang="en-US" b="1" dirty="0"/>
              <a:t>T lymphocyte precursors </a:t>
            </a:r>
            <a:r>
              <a:rPr lang="en-US" dirty="0"/>
              <a:t>give rise to immature T lymphocytes that mature in thymus</a:t>
            </a:r>
          </a:p>
          <a:p>
            <a:pPr lvl="2"/>
            <a:r>
              <a:rPr lang="en-US" b="1" dirty="0"/>
              <a:t>B</a:t>
            </a:r>
            <a:r>
              <a:rPr lang="en-US" dirty="0"/>
              <a:t> </a:t>
            </a:r>
            <a:r>
              <a:rPr lang="en-US" b="1" dirty="0"/>
              <a:t>lymphocyte</a:t>
            </a:r>
            <a:r>
              <a:rPr lang="en-US" dirty="0"/>
              <a:t> </a:t>
            </a:r>
            <a:r>
              <a:rPr lang="en-US" b="1" dirty="0"/>
              <a:t>precursors</a:t>
            </a:r>
            <a:r>
              <a:rPr lang="en-US" dirty="0"/>
              <a:t> give rise to immature B lymphocytes that mature within bone marrow</a:t>
            </a:r>
          </a:p>
          <a:p>
            <a:pPr lvl="2"/>
            <a:r>
              <a:rPr lang="en-US" dirty="0"/>
              <a:t>Lymphocytes live from a few hours to decades</a:t>
            </a:r>
          </a:p>
        </p:txBody>
      </p:sp>
    </p:spTree>
    <p:extLst>
      <p:ext uri="{BB962C8B-B14F-4D97-AF65-F5344CB8AC3E}">
        <p14:creationId xmlns:p14="http://schemas.microsoft.com/office/powerpoint/2010/main" val="12181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17.2 Composition of Blood</a:t>
            </a:r>
            <a:r>
              <a:rPr lang="en-US" altLang="en-US" dirty="0">
                <a:latin typeface="Times New Roman"/>
              </a:rPr>
              <a:t> </a:t>
            </a:r>
            <a:r>
              <a:rPr lang="en-US" alt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581" y="1643126"/>
            <a:ext cx="8229600" cy="2946961"/>
          </a:xfrm>
        </p:spPr>
        <p:txBody>
          <a:bodyPr>
            <a:spAutoFit/>
          </a:bodyPr>
          <a:lstStyle/>
          <a:p>
            <a:r>
              <a:rPr lang="en-US" dirty="0">
                <a:latin typeface="Arial"/>
              </a:rPr>
              <a:t>Blood is the only fluid tissue in body</a:t>
            </a:r>
          </a:p>
          <a:p>
            <a:r>
              <a:rPr lang="en-US" dirty="0">
                <a:latin typeface="Arial"/>
              </a:rPr>
              <a:t>Type of connective tissue</a:t>
            </a:r>
          </a:p>
          <a:p>
            <a:pPr lvl="1"/>
            <a:r>
              <a:rPr lang="en-US" dirty="0">
                <a:latin typeface="Arial"/>
              </a:rPr>
              <a:t>Matrix is nonliving fluid called </a:t>
            </a:r>
            <a:r>
              <a:rPr lang="en-US" b="1" dirty="0">
                <a:latin typeface="Arial"/>
              </a:rPr>
              <a:t>plasma</a:t>
            </a:r>
          </a:p>
          <a:p>
            <a:pPr lvl="1"/>
            <a:r>
              <a:rPr lang="en-US" dirty="0">
                <a:latin typeface="Arial"/>
              </a:rPr>
              <a:t>Cells are living blood cells called </a:t>
            </a:r>
            <a:r>
              <a:rPr lang="en-US" b="1" dirty="0">
                <a:latin typeface="Arial"/>
              </a:rPr>
              <a:t>formed elements </a:t>
            </a:r>
          </a:p>
          <a:p>
            <a:pPr lvl="2"/>
            <a:r>
              <a:rPr lang="en-US" dirty="0">
                <a:latin typeface="Arial"/>
              </a:rPr>
              <a:t>Cells are suspended in plasma</a:t>
            </a:r>
          </a:p>
          <a:p>
            <a:pPr lvl="2"/>
            <a:r>
              <a:rPr lang="en-US" dirty="0">
                <a:latin typeface="Arial"/>
              </a:rPr>
              <a:t>Formed elements</a:t>
            </a:r>
          </a:p>
          <a:p>
            <a:pPr lvl="3"/>
            <a:r>
              <a:rPr lang="en-US" dirty="0">
                <a:latin typeface="Arial"/>
              </a:rPr>
              <a:t>Erythrocytes (red blood cells, or RBCs) </a:t>
            </a:r>
          </a:p>
          <a:p>
            <a:pPr lvl="3"/>
            <a:r>
              <a:rPr lang="en-US" dirty="0">
                <a:latin typeface="Arial"/>
              </a:rPr>
              <a:t>Leukocytes (white blood cells, or WBCs) </a:t>
            </a:r>
          </a:p>
          <a:p>
            <a:pPr lvl="3"/>
            <a:r>
              <a:rPr lang="en-US" dirty="0">
                <a:latin typeface="Arial"/>
              </a:rPr>
              <a:t>Platelets</a:t>
            </a:r>
          </a:p>
        </p:txBody>
      </p:sp>
    </p:spTree>
    <p:extLst>
      <p:ext uri="{BB962C8B-B14F-4D97-AF65-F5344CB8AC3E}">
        <p14:creationId xmlns:p14="http://schemas.microsoft.com/office/powerpoint/2010/main" val="1644152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29890"/>
            <a:ext cx="2742819" cy="1046440"/>
          </a:xfrm>
        </p:spPr>
        <p:txBody>
          <a:bodyPr wrap="square">
            <a:spAutoFit/>
          </a:bodyPr>
          <a:lstStyle/>
          <a:p>
            <a:r>
              <a:rPr lang="en-US" dirty="0">
                <a:latin typeface="Times New Roman"/>
              </a:rPr>
              <a:t>Leukocyte </a:t>
            </a:r>
            <a:br>
              <a:rPr lang="en-US" dirty="0">
                <a:latin typeface="Times New Roman"/>
              </a:rPr>
            </a:br>
            <a:r>
              <a:rPr lang="en-US" dirty="0">
                <a:latin typeface="Times New Roman"/>
              </a:rPr>
              <a:t>Formation</a:t>
            </a:r>
            <a:endParaRPr lang="en-US" b="0" dirty="0">
              <a:latin typeface="Times New Roman"/>
            </a:endParaRPr>
          </a:p>
        </p:txBody>
      </p:sp>
      <p:pic>
        <p:nvPicPr>
          <p:cNvPr id="1026" name="Picture 2" descr="This figure illustrates four levels of leukocyte formation, starting with an ancestral hematopoietic stem cell (hemocytoblast) and ending with specific leukocytes.&#10;&#10;- Level (1) Stem Cells: Hematopoietic stem cell (hemocytoblast) differentiates into either a lymphoid stem cell or a myeloid stem cell. Lymphoid stem cells ultimately produce all lymphocytes. Myeloid stem cells ultimately produce all other formed elements.&#10;- Level (2) Committed cells:  &#10; - Myeloid stem cell can differentiate into a myeloblast or monoblast.&#10; - Lymphoid stem cell can differentiate into a B lymphocyte precursor or a T lymphocyte precursor.&#10;- Level (3) Developmental Pathway.  Each of the 2 committed cells can develop further into one of the 5 white blood cells:&#10; - Myeloid stem cells give rise to:&#10; - Granular leukocytes:&#10; - Part (a) Eosinophils:  myeloblast develops into a promyelocyte, then an eosinophilic myelocyte, then an eosinophilic band cell, and finally an eosinophil.&#10; - Part (b) Basophils:  myeloblast develops into a promyelocyte, then a basophilic myelocyte, then a basophilic band cell and finally a basophil.&#10; - Part (c) Neutrophils:   myeloblast develops into a promyelocyte, then a neutrophilic myelocyte, then a neutrophilic band cell and finally a neutrophil.&#10; - Agranular leukocytes:&#10; - Part (d) Monocytes:  monoblast develops into promonocyte when then develops into a monocyte with some becoming macrophages found in tissue.&#10; - Lymphoid stem cells give rise to:&#10; - Part (e) B lymphocytes:  B lymphocyte precursor develops into a B lymphocyte some of which can then develop into plasma cells when activated.&#10; - Part (f) T lymphocytes:  T lymphocyte precursor develops into T lymphocyte, some of which can go on to become Effector T cells when activate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673" y="228600"/>
            <a:ext cx="5256727" cy="610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17.11 </a:t>
            </a:r>
            <a:r>
              <a:rPr lang="en-US" dirty="0"/>
              <a:t>Leukocyte formation.</a:t>
            </a:r>
          </a:p>
        </p:txBody>
      </p:sp>
    </p:spTree>
    <p:extLst>
      <p:ext uri="{BB962C8B-B14F-4D97-AF65-F5344CB8AC3E}">
        <p14:creationId xmlns:p14="http://schemas.microsoft.com/office/powerpoint/2010/main" val="33960451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17.2</a:t>
            </a:r>
          </a:p>
        </p:txBody>
      </p:sp>
      <p:sp>
        <p:nvSpPr>
          <p:cNvPr id="55298" name="Content Placeholder 2"/>
          <p:cNvSpPr>
            <a:spLocks noGrp="1"/>
          </p:cNvSpPr>
          <p:nvPr>
            <p:ph idx="1"/>
          </p:nvPr>
        </p:nvSpPr>
        <p:spPr>
          <a:xfrm>
            <a:off x="457200" y="1600200"/>
            <a:ext cx="8229600" cy="1369606"/>
          </a:xfrm>
        </p:spPr>
        <p:txBody>
          <a:bodyPr>
            <a:spAutoFit/>
          </a:bodyPr>
          <a:lstStyle/>
          <a:p>
            <a:r>
              <a:rPr lang="en-US" dirty="0"/>
              <a:t>Many hematopoietic hormones (EPO and CSFs) are used clinically</a:t>
            </a:r>
          </a:p>
          <a:p>
            <a:r>
              <a:rPr lang="en-US" dirty="0"/>
              <a:t>Can stimulate bone marrow of cancer patients receiving chemotherapy or stem cell transplants</a:t>
            </a:r>
          </a:p>
          <a:p>
            <a:r>
              <a:rPr lang="en-US" dirty="0"/>
              <a:t>Also used to increase protective immune responses of AIDS patients</a:t>
            </a:r>
          </a:p>
        </p:txBody>
      </p:sp>
    </p:spTree>
    <p:extLst>
      <p:ext uri="{BB962C8B-B14F-4D97-AF65-F5344CB8AC3E}">
        <p14:creationId xmlns:p14="http://schemas.microsoft.com/office/powerpoint/2010/main" val="1179381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 Disorders </a:t>
            </a:r>
            <a:r>
              <a:rPr lang="en-US" altLang="en-US" sz="2800" dirty="0">
                <a:latin typeface="Times New Roman"/>
              </a:rPr>
              <a:t>(1 of 5)</a:t>
            </a:r>
            <a:endParaRPr lang="en-IN" sz="2800" dirty="0">
              <a:latin typeface="Times New Roman"/>
            </a:endParaRPr>
          </a:p>
        </p:txBody>
      </p:sp>
      <p:sp>
        <p:nvSpPr>
          <p:cNvPr id="3" name="Content Placeholder 2"/>
          <p:cNvSpPr>
            <a:spLocks noGrp="1"/>
          </p:cNvSpPr>
          <p:nvPr>
            <p:ph idx="1"/>
          </p:nvPr>
        </p:nvSpPr>
        <p:spPr>
          <a:xfrm>
            <a:off x="457200" y="1600200"/>
            <a:ext cx="8229600" cy="1007968"/>
          </a:xfrm>
        </p:spPr>
        <p:txBody>
          <a:bodyPr>
            <a:spAutoFit/>
          </a:bodyPr>
          <a:lstStyle/>
          <a:p>
            <a:r>
              <a:rPr lang="en-US" dirty="0">
                <a:sym typeface="Wingdings" charset="0"/>
              </a:rPr>
              <a:t>Overproduction of abnormal </a:t>
            </a:r>
            <a:r>
              <a:rPr lang="en-US" dirty="0"/>
              <a:t>WBC: </a:t>
            </a:r>
            <a:r>
              <a:rPr lang="en-US" b="1" dirty="0"/>
              <a:t>leukemias</a:t>
            </a:r>
            <a:r>
              <a:rPr lang="en-US" dirty="0"/>
              <a:t> and </a:t>
            </a:r>
            <a:r>
              <a:rPr lang="en-US" b="1" dirty="0"/>
              <a:t>infectious mononucleosis</a:t>
            </a:r>
          </a:p>
          <a:p>
            <a:r>
              <a:rPr lang="en-US" dirty="0"/>
              <a:t>Abnormally low WBC count: </a:t>
            </a:r>
            <a:r>
              <a:rPr lang="en-US" b="1" dirty="0"/>
              <a:t>leukopenia</a:t>
            </a:r>
          </a:p>
          <a:p>
            <a:pPr lvl="1"/>
            <a:r>
              <a:rPr lang="en-US" dirty="0"/>
              <a:t>Can be drug induced, particularly by anticancer drugs or glucocorticoids</a:t>
            </a:r>
          </a:p>
        </p:txBody>
      </p:sp>
    </p:spTree>
    <p:extLst>
      <p:ext uri="{BB962C8B-B14F-4D97-AF65-F5344CB8AC3E}">
        <p14:creationId xmlns:p14="http://schemas.microsoft.com/office/powerpoint/2010/main" val="6635055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 Disorders </a:t>
            </a:r>
            <a:r>
              <a:rPr lang="en-US" altLang="en-US" sz="2800" dirty="0">
                <a:latin typeface="Times New Roman"/>
              </a:rPr>
              <a:t>(2 of 5)</a:t>
            </a:r>
            <a:endParaRPr lang="en-IN" sz="2800" dirty="0">
              <a:latin typeface="Times New Roman"/>
            </a:endParaRPr>
          </a:p>
        </p:txBody>
      </p:sp>
      <p:sp>
        <p:nvSpPr>
          <p:cNvPr id="3" name="Content Placeholder 2"/>
          <p:cNvSpPr>
            <a:spLocks noGrp="1"/>
          </p:cNvSpPr>
          <p:nvPr>
            <p:ph idx="1"/>
          </p:nvPr>
        </p:nvSpPr>
        <p:spPr>
          <a:xfrm>
            <a:off x="457200" y="1600200"/>
            <a:ext cx="8229600" cy="1862048"/>
          </a:xfrm>
        </p:spPr>
        <p:txBody>
          <a:bodyPr>
            <a:spAutoFit/>
          </a:bodyPr>
          <a:lstStyle/>
          <a:p>
            <a:r>
              <a:rPr lang="en-US" b="1" dirty="0"/>
              <a:t>Leukemias</a:t>
            </a:r>
          </a:p>
          <a:p>
            <a:pPr lvl="1"/>
            <a:r>
              <a:rPr lang="en-US" dirty="0"/>
              <a:t>Cancerous condition involving overproduction of abnormal WBCs</a:t>
            </a:r>
          </a:p>
          <a:p>
            <a:pPr lvl="2"/>
            <a:r>
              <a:rPr lang="en-US" dirty="0"/>
              <a:t>Usually involve clones of single abnormal cell</a:t>
            </a:r>
          </a:p>
          <a:p>
            <a:pPr lvl="1"/>
            <a:r>
              <a:rPr lang="en-US" dirty="0"/>
              <a:t>Named according to abnormal WBC clone involved</a:t>
            </a:r>
          </a:p>
          <a:p>
            <a:pPr lvl="2"/>
            <a:r>
              <a:rPr lang="en-US" dirty="0"/>
              <a:t>Myeloid leukemia involves myeloblast descendants</a:t>
            </a:r>
          </a:p>
          <a:p>
            <a:pPr lvl="2"/>
            <a:r>
              <a:rPr lang="en-US" dirty="0"/>
              <a:t>Lymphocytic leukemia involves lymphocytes</a:t>
            </a:r>
          </a:p>
        </p:txBody>
      </p:sp>
    </p:spTree>
    <p:extLst>
      <p:ext uri="{BB962C8B-B14F-4D97-AF65-F5344CB8AC3E}">
        <p14:creationId xmlns:p14="http://schemas.microsoft.com/office/powerpoint/2010/main" val="11807246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 Disorders </a:t>
            </a:r>
            <a:r>
              <a:rPr lang="en-US" altLang="en-US" sz="2800" dirty="0">
                <a:latin typeface="Times New Roman"/>
              </a:rPr>
              <a:t>(3 of 5)</a:t>
            </a:r>
            <a:endParaRPr lang="en-IN" sz="2800" dirty="0">
              <a:latin typeface="Times New Roman"/>
            </a:endParaRPr>
          </a:p>
        </p:txBody>
      </p:sp>
      <p:sp>
        <p:nvSpPr>
          <p:cNvPr id="3" name="Content Placeholder 2"/>
          <p:cNvSpPr>
            <a:spLocks noGrp="1"/>
          </p:cNvSpPr>
          <p:nvPr>
            <p:ph idx="1"/>
          </p:nvPr>
        </p:nvSpPr>
        <p:spPr>
          <a:xfrm>
            <a:off x="457200" y="1600200"/>
            <a:ext cx="8229600" cy="1538883"/>
          </a:xfrm>
        </p:spPr>
        <p:txBody>
          <a:bodyPr>
            <a:spAutoFit/>
          </a:bodyPr>
          <a:lstStyle/>
          <a:p>
            <a:pPr marL="347472" lvl="1" indent="-347472">
              <a:buFont typeface="Arial"/>
              <a:buChar char="•"/>
            </a:pPr>
            <a:r>
              <a:rPr lang="en-US" b="1" dirty="0"/>
              <a:t>Leukemias (cont.)</a:t>
            </a:r>
          </a:p>
          <a:p>
            <a:pPr lvl="1"/>
            <a:r>
              <a:rPr lang="en-US" dirty="0"/>
              <a:t>Acute (quickly advancing) leukemia derives from stem cells</a:t>
            </a:r>
          </a:p>
          <a:p>
            <a:pPr lvl="2"/>
            <a:r>
              <a:rPr lang="en-US" dirty="0"/>
              <a:t>Primarily affects children</a:t>
            </a:r>
          </a:p>
          <a:p>
            <a:pPr lvl="1"/>
            <a:r>
              <a:rPr lang="en-US" dirty="0"/>
              <a:t>Chronic (slowly advancing) leukemia involves proliferation of later cell stages</a:t>
            </a:r>
          </a:p>
          <a:p>
            <a:pPr lvl="2"/>
            <a:r>
              <a:rPr lang="en-US" dirty="0"/>
              <a:t>More prevalent in older people</a:t>
            </a:r>
          </a:p>
        </p:txBody>
      </p:sp>
    </p:spTree>
    <p:extLst>
      <p:ext uri="{BB962C8B-B14F-4D97-AF65-F5344CB8AC3E}">
        <p14:creationId xmlns:p14="http://schemas.microsoft.com/office/powerpoint/2010/main" val="16573443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 Disorders </a:t>
            </a:r>
            <a:r>
              <a:rPr lang="en-US" altLang="en-US" sz="2800" dirty="0">
                <a:latin typeface="Times New Roman"/>
              </a:rPr>
              <a:t>(4 of 5)</a:t>
            </a:r>
            <a:endParaRPr lang="en-IN" sz="2800" dirty="0">
              <a:latin typeface="Times New Roman"/>
            </a:endParaRPr>
          </a:p>
        </p:txBody>
      </p:sp>
      <p:sp>
        <p:nvSpPr>
          <p:cNvPr id="3" name="Content Placeholder 2"/>
          <p:cNvSpPr>
            <a:spLocks noGrp="1"/>
          </p:cNvSpPr>
          <p:nvPr>
            <p:ph idx="1"/>
          </p:nvPr>
        </p:nvSpPr>
        <p:spPr>
          <a:xfrm>
            <a:off x="457200" y="1600200"/>
            <a:ext cx="8229600" cy="2185214"/>
          </a:xfrm>
        </p:spPr>
        <p:txBody>
          <a:bodyPr>
            <a:spAutoFit/>
          </a:bodyPr>
          <a:lstStyle/>
          <a:p>
            <a:pPr marL="342900" lvl="1" indent="-342900">
              <a:buFontTx/>
              <a:buChar char="•"/>
            </a:pPr>
            <a:r>
              <a:rPr lang="en-US" b="1" dirty="0"/>
              <a:t>Leukemias (cont.)</a:t>
            </a:r>
          </a:p>
          <a:p>
            <a:pPr lvl="1"/>
            <a:r>
              <a:rPr lang="en-US" dirty="0"/>
              <a:t>Without treatment, all leukemias are fatal</a:t>
            </a:r>
          </a:p>
          <a:p>
            <a:pPr lvl="1"/>
            <a:r>
              <a:rPr lang="en-US" dirty="0"/>
              <a:t>Immature, nonfunctional WBCs flood bloodstream </a:t>
            </a:r>
          </a:p>
          <a:p>
            <a:pPr lvl="1"/>
            <a:r>
              <a:rPr lang="en-US" dirty="0"/>
              <a:t>Cancerous cells fill red bone marrow, crowding out other cell lines</a:t>
            </a:r>
          </a:p>
          <a:p>
            <a:pPr lvl="2"/>
            <a:r>
              <a:rPr lang="en-US" dirty="0">
                <a:sym typeface="Wingdings" charset="0"/>
              </a:rPr>
              <a:t>Leads to anemia and bleeding</a:t>
            </a:r>
            <a:endParaRPr lang="en-US" dirty="0"/>
          </a:p>
          <a:p>
            <a:pPr lvl="1"/>
            <a:r>
              <a:rPr lang="en-US" dirty="0"/>
              <a:t>Death is usually from internal hemorrhage or overwhelming infections</a:t>
            </a:r>
          </a:p>
          <a:p>
            <a:pPr lvl="1"/>
            <a:r>
              <a:rPr lang="en-US" dirty="0"/>
              <a:t>Treatments: irradiation, antileukemic drugs; stem cell transplants</a:t>
            </a:r>
          </a:p>
        </p:txBody>
      </p:sp>
    </p:spTree>
    <p:extLst>
      <p:ext uri="{BB962C8B-B14F-4D97-AF65-F5344CB8AC3E}">
        <p14:creationId xmlns:p14="http://schemas.microsoft.com/office/powerpoint/2010/main" val="1657344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Leukocyte Disorders </a:t>
            </a:r>
            <a:r>
              <a:rPr lang="en-US" altLang="en-US" sz="2800" dirty="0">
                <a:latin typeface="Times New Roman"/>
              </a:rPr>
              <a:t>(5 of 5)</a:t>
            </a:r>
            <a:endParaRPr lang="en-IN" sz="2800" dirty="0">
              <a:latin typeface="Times New Roman"/>
            </a:endParaRPr>
          </a:p>
        </p:txBody>
      </p:sp>
      <p:sp>
        <p:nvSpPr>
          <p:cNvPr id="3" name="Content Placeholder 2"/>
          <p:cNvSpPr>
            <a:spLocks noGrp="1"/>
          </p:cNvSpPr>
          <p:nvPr>
            <p:ph idx="1"/>
          </p:nvPr>
        </p:nvSpPr>
        <p:spPr>
          <a:xfrm>
            <a:off x="457200" y="1600200"/>
            <a:ext cx="8229600" cy="3154710"/>
          </a:xfrm>
        </p:spPr>
        <p:txBody>
          <a:bodyPr>
            <a:spAutoFit/>
          </a:bodyPr>
          <a:lstStyle/>
          <a:p>
            <a:r>
              <a:rPr lang="en-US" b="1" dirty="0"/>
              <a:t>Infectious mononucleosis</a:t>
            </a:r>
          </a:p>
          <a:p>
            <a:pPr lvl="1"/>
            <a:r>
              <a:rPr lang="en-US" dirty="0"/>
              <a:t>Highly contagious viral disease (</a:t>
            </a:r>
            <a:r>
              <a:rPr lang="en-US" altLang="ja-JP" dirty="0"/>
              <a:t>“kissing disease”)</a:t>
            </a:r>
          </a:p>
          <a:p>
            <a:pPr lvl="2"/>
            <a:r>
              <a:rPr lang="en-US" dirty="0"/>
              <a:t>Usually seen in young adults</a:t>
            </a:r>
          </a:p>
          <a:p>
            <a:pPr lvl="1"/>
            <a:r>
              <a:rPr lang="en-US" dirty="0"/>
              <a:t>Caused by Epstein-Barr virus</a:t>
            </a:r>
          </a:p>
          <a:p>
            <a:pPr lvl="1"/>
            <a:r>
              <a:rPr lang="en-US" dirty="0"/>
              <a:t>Results in high numbers of typical agranulocytes</a:t>
            </a:r>
          </a:p>
          <a:p>
            <a:pPr lvl="2"/>
            <a:r>
              <a:rPr lang="en-US" dirty="0"/>
              <a:t>Involve lymphocytes that become enlarged</a:t>
            </a:r>
          </a:p>
          <a:p>
            <a:pPr lvl="2"/>
            <a:r>
              <a:rPr lang="en-US" dirty="0"/>
              <a:t>Originally thought cells were monocytes, so disease named mononucleosis</a:t>
            </a:r>
          </a:p>
          <a:p>
            <a:pPr lvl="1"/>
            <a:r>
              <a:rPr lang="en-US" dirty="0"/>
              <a:t>Symptoms</a:t>
            </a:r>
          </a:p>
          <a:p>
            <a:pPr lvl="2"/>
            <a:r>
              <a:rPr lang="en-US" dirty="0"/>
              <a:t>Tired, achy, chronic sore throat, low fever</a:t>
            </a:r>
          </a:p>
          <a:p>
            <a:pPr lvl="1"/>
            <a:r>
              <a:rPr lang="en-US" dirty="0"/>
              <a:t>Runs course with rest in 4–6 weeks</a:t>
            </a:r>
          </a:p>
        </p:txBody>
      </p:sp>
    </p:spTree>
    <p:extLst>
      <p:ext uri="{BB962C8B-B14F-4D97-AF65-F5344CB8AC3E}">
        <p14:creationId xmlns:p14="http://schemas.microsoft.com/office/powerpoint/2010/main" val="16573443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17.5 Platelets </a:t>
            </a:r>
            <a:r>
              <a:rPr lang="en-US" altLang="en-US" sz="2800" dirty="0">
                <a:latin typeface="Times New Roman"/>
              </a:rPr>
              <a:t>(1 of 2)</a:t>
            </a:r>
            <a:endParaRPr lang="en-IN" sz="2800" dirty="0">
              <a:latin typeface="Times New Roman"/>
            </a:endParaRPr>
          </a:p>
        </p:txBody>
      </p:sp>
      <p:sp>
        <p:nvSpPr>
          <p:cNvPr id="3" name="Content Placeholder 2"/>
          <p:cNvSpPr>
            <a:spLocks noGrp="1"/>
          </p:cNvSpPr>
          <p:nvPr>
            <p:ph idx="1"/>
          </p:nvPr>
        </p:nvSpPr>
        <p:spPr>
          <a:xfrm>
            <a:off x="457200" y="1600200"/>
            <a:ext cx="8229600" cy="2569934"/>
          </a:xfrm>
        </p:spPr>
        <p:txBody>
          <a:bodyPr vert="horz" lIns="0" tIns="0" rIns="0" bIns="0" rtlCol="0">
            <a:spAutoFit/>
          </a:bodyPr>
          <a:lstStyle/>
          <a:p>
            <a:r>
              <a:rPr lang="en-US" b="1" dirty="0"/>
              <a:t>Platelet</a:t>
            </a:r>
            <a:r>
              <a:rPr lang="en-US" dirty="0"/>
              <a:t>: fragments of larger </a:t>
            </a:r>
            <a:r>
              <a:rPr lang="en-US" dirty="0">
                <a:sym typeface="Wingdings" charset="0"/>
              </a:rPr>
              <a:t>megakaryocyte</a:t>
            </a:r>
          </a:p>
          <a:p>
            <a:r>
              <a:rPr lang="en-US" dirty="0"/>
              <a:t>Blue-staining outer region; purple granules</a:t>
            </a:r>
            <a:endParaRPr lang="en-US" b="1" dirty="0"/>
          </a:p>
          <a:p>
            <a:r>
              <a:rPr lang="en-US" dirty="0"/>
              <a:t>Contain several chemicals involved in clotting process</a:t>
            </a:r>
          </a:p>
          <a:p>
            <a:pPr lvl="1"/>
            <a:r>
              <a:rPr lang="en-US" dirty="0"/>
              <a:t>Serotonin, calcium, enzymes, ADP, platelet-derived growth factor</a:t>
            </a:r>
          </a:p>
          <a:p>
            <a:r>
              <a:rPr lang="en-US" dirty="0"/>
              <a:t>Function: form temporary platelet plug that helps seal breaks in blood vessels</a:t>
            </a:r>
          </a:p>
          <a:p>
            <a:r>
              <a:rPr lang="en-US" dirty="0"/>
              <a:t>Circulating platelets are kept inactive and mobile by nitric oxide (</a:t>
            </a:r>
            <a:r>
              <a:rPr lang="en-US" dirty="0">
                <a:latin typeface="Times New Roman" panose="02020603050405020304" pitchFamily="18" charset="0"/>
                <a:cs typeface="Times New Roman" panose="02020603050405020304" pitchFamily="18" charset="0"/>
              </a:rPr>
              <a:t>NO</a:t>
            </a:r>
            <a:r>
              <a:rPr lang="en-US" dirty="0"/>
              <a:t>) and prostacyclin from endothelial cells lining blood vessels</a:t>
            </a:r>
          </a:p>
        </p:txBody>
      </p:sp>
    </p:spTree>
    <p:extLst>
      <p:ext uri="{BB962C8B-B14F-4D97-AF65-F5344CB8AC3E}">
        <p14:creationId xmlns:p14="http://schemas.microsoft.com/office/powerpoint/2010/main" val="1918281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dirty="0">
                <a:latin typeface="Times New Roman"/>
              </a:rPr>
              <a:t>17.5 Platelets </a:t>
            </a:r>
            <a:r>
              <a:rPr lang="en-US" altLang="en-US" sz="2800" dirty="0">
                <a:latin typeface="Times New Roman"/>
              </a:rPr>
              <a:t>(2 of 2)</a:t>
            </a:r>
            <a:endParaRPr lang="en-IN" sz="2800" dirty="0">
              <a:latin typeface="Times New Roman"/>
            </a:endParaRPr>
          </a:p>
        </p:txBody>
      </p:sp>
      <p:sp>
        <p:nvSpPr>
          <p:cNvPr id="3" name="Content Placeholder 2"/>
          <p:cNvSpPr>
            <a:spLocks noGrp="1"/>
          </p:cNvSpPr>
          <p:nvPr>
            <p:ph idx="1"/>
          </p:nvPr>
        </p:nvSpPr>
        <p:spPr>
          <a:xfrm>
            <a:off x="457200" y="1600200"/>
            <a:ext cx="8229600" cy="2893100"/>
          </a:xfrm>
        </p:spPr>
        <p:txBody>
          <a:bodyPr vert="horz" lIns="0" tIns="0" rIns="0" bIns="0" rtlCol="0">
            <a:spAutoFit/>
          </a:bodyPr>
          <a:lstStyle/>
          <a:p>
            <a:r>
              <a:rPr lang="en-US" dirty="0"/>
              <a:t>Platelet formation is regulated by </a:t>
            </a:r>
            <a:r>
              <a:rPr lang="en-US" b="1" dirty="0"/>
              <a:t>thrombopoietin</a:t>
            </a:r>
          </a:p>
          <a:p>
            <a:r>
              <a:rPr lang="en-US" dirty="0"/>
              <a:t>Formed in myeloid line from </a:t>
            </a:r>
            <a:r>
              <a:rPr lang="en-US" b="1" dirty="0"/>
              <a:t>megakaryoblast</a:t>
            </a:r>
            <a:r>
              <a:rPr lang="en-US" dirty="0"/>
              <a:t> (stage I megakaryocyte)</a:t>
            </a:r>
          </a:p>
          <a:p>
            <a:pPr lvl="1"/>
            <a:r>
              <a:rPr lang="en-US" dirty="0"/>
              <a:t>Mitosis occurs but no cytokinesis, resulting in </a:t>
            </a:r>
            <a:r>
              <a:rPr lang="en-US" dirty="0">
                <a:sym typeface="Wingdings" charset="0"/>
              </a:rPr>
              <a:t>large stage IV cell with multilobed nucleus </a:t>
            </a:r>
          </a:p>
          <a:p>
            <a:r>
              <a:rPr lang="en-US" dirty="0">
                <a:sym typeface="Wingdings" charset="0"/>
              </a:rPr>
              <a:t>Stage IV megakaryocyte sends cytoplasmic projections into lumen of capillary</a:t>
            </a:r>
          </a:p>
          <a:p>
            <a:pPr lvl="1"/>
            <a:r>
              <a:rPr lang="en-US" dirty="0">
                <a:sym typeface="Wingdings" charset="0"/>
              </a:rPr>
              <a:t>Projections break off into platelet fragments</a:t>
            </a:r>
          </a:p>
          <a:p>
            <a:r>
              <a:rPr lang="en-US" dirty="0"/>
              <a:t>Platelets age quickly and degenerate in about 10 days</a:t>
            </a:r>
          </a:p>
          <a:p>
            <a:r>
              <a:rPr lang="en-US" dirty="0"/>
              <a:t>Normal </a:t>
            </a:r>
            <a:r>
              <a:rPr lang="en-US" dirty="0">
                <a:sym typeface="Symbol" panose="05050102010706020507" pitchFamily="18" charset="2"/>
              </a:rPr>
              <a:t></a:t>
            </a:r>
            <a:r>
              <a:rPr lang="en-US" dirty="0"/>
              <a:t> 150,000–</a:t>
            </a:r>
            <a:r>
              <a:rPr lang="en-US" spc="-300" dirty="0"/>
              <a:t> </a:t>
            </a:r>
            <a:r>
              <a:rPr lang="en-US" dirty="0"/>
              <a:t>400,000 platelets/ml of blood</a:t>
            </a:r>
          </a:p>
        </p:txBody>
      </p:sp>
    </p:spTree>
    <p:extLst>
      <p:ext uri="{BB962C8B-B14F-4D97-AF65-F5344CB8AC3E}">
        <p14:creationId xmlns:p14="http://schemas.microsoft.com/office/powerpoint/2010/main" val="2369175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Formation of Platelets</a:t>
            </a:r>
          </a:p>
        </p:txBody>
      </p:sp>
      <p:pic>
        <p:nvPicPr>
          <p:cNvPr id="35842" name="Picture 2" descr="This figure illustrates the developmental pathway for platelets, starting with a hematopoietic stem cell and ending with platelets.&#10; - Level (1) Stem cell:  hematopoietic stem cell called a hemocytoblast shown with large nucleus surrounded by irregularly shaped cytoplasm. &#10; - Level (2) Developmental Pathway&#10;  - Stage I:   hemocytoblast becomes a stage I megakaryocyte, called a megakaryoblast that is smaller than the original stem cell, but still has a defined nucleus and irregularly shaped cytoplasm. &#10;  - Stage II and III:  megakaryoblast becomes a stage II megakaryocyte and then a stage III megakaryocyte. During stages II and III the megakaryocyte enlarges and its nucleus becomes large and multilobed. &#10;  - Stage IV:  megakaryocyte develops into a stage IV megakaryocyte, a large cell with numerous cytoplasmic extensions. These extensions break off, forming numerous tiny irregularly shaped platelet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64" y="2133600"/>
            <a:ext cx="6992872" cy="22015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a:xfrm>
            <a:off x="457200" y="5926123"/>
            <a:ext cx="8229600" cy="246221"/>
          </a:xfrm>
        </p:spPr>
        <p:txBody>
          <a:bodyPr/>
          <a:lstStyle/>
          <a:p>
            <a:r>
              <a:rPr lang="en-US" b="1" dirty="0">
                <a:solidFill>
                  <a:srgbClr val="007FA3"/>
                </a:solidFill>
                <a:ea typeface="+mj-ea"/>
                <a:cs typeface="Times New Roman" panose="02020603050405020304" pitchFamily="18" charset="0"/>
              </a:rPr>
              <a:t>Figure 17.12 </a:t>
            </a:r>
            <a:r>
              <a:rPr lang="en-US" dirty="0"/>
              <a:t>Formation of platelets.</a:t>
            </a:r>
          </a:p>
        </p:txBody>
      </p:sp>
    </p:spTree>
    <p:extLst>
      <p:ext uri="{BB962C8B-B14F-4D97-AF65-F5344CB8AC3E}">
        <p14:creationId xmlns:p14="http://schemas.microsoft.com/office/powerpoint/2010/main" val="293771380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1748</TotalTime>
  <Words>6938</Words>
  <Application>Microsoft Office PowerPoint</Application>
  <PresentationFormat>On-screen Show (4:3)</PresentationFormat>
  <Paragraphs>1023</Paragraphs>
  <Slides>149</Slides>
  <Notes>139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149</vt:i4>
      </vt:variant>
    </vt:vector>
  </HeadingPairs>
  <TitlesOfParts>
    <vt:vector size="158" baseType="lpstr">
      <vt:lpstr>Arial</vt:lpstr>
      <vt:lpstr>Arial (Body)</vt:lpstr>
      <vt:lpstr>Cambria Math</vt:lpstr>
      <vt:lpstr>Tahoma</vt:lpstr>
      <vt:lpstr>Times</vt:lpstr>
      <vt:lpstr>Times New Roman</vt:lpstr>
      <vt:lpstr>Verdana</vt:lpstr>
      <vt:lpstr>Wingdings</vt:lpstr>
      <vt:lpstr>508 Lecture</vt:lpstr>
      <vt:lpstr>Human Anatomy and Physiology</vt:lpstr>
      <vt:lpstr>Why This Matters</vt:lpstr>
      <vt:lpstr>Video: Why This Matters (Career Connection)</vt:lpstr>
      <vt:lpstr>Blood – Internal Transport System</vt:lpstr>
      <vt:lpstr>17.1 Functions of Blood</vt:lpstr>
      <vt:lpstr>Transport</vt:lpstr>
      <vt:lpstr>Regulation</vt:lpstr>
      <vt:lpstr>Protection</vt:lpstr>
      <vt:lpstr>17.2 Composition of Blood (1 of 2)</vt:lpstr>
      <vt:lpstr>17.2 Composition of Blood (2 of 2)</vt:lpstr>
      <vt:lpstr>The Major Components of Whole Blood</vt:lpstr>
      <vt:lpstr>Physical Characteristics and Volume</vt:lpstr>
      <vt:lpstr>Blood Plasma</vt:lpstr>
      <vt:lpstr>Table 17.1-1 Composition of Plasma</vt:lpstr>
      <vt:lpstr>Table 17.1-2 Composition of Plasma</vt:lpstr>
      <vt:lpstr>Formed Elements</vt:lpstr>
      <vt:lpstr>Blood Cells (1 of 3)</vt:lpstr>
      <vt:lpstr>Blood Cells (2 of 3)</vt:lpstr>
      <vt:lpstr>Blood Cells (3 of 3)</vt:lpstr>
      <vt:lpstr>17.3 Erythrocytes</vt:lpstr>
      <vt:lpstr>Structural Characteristics (1 of 2)</vt:lpstr>
      <vt:lpstr>Structural Characteristics (2 of 2)</vt:lpstr>
      <vt:lpstr>Structure of Erythrocytes (Red Blood Cells)</vt:lpstr>
      <vt:lpstr>Function of Erythrocytes (1 of 2)</vt:lpstr>
      <vt:lpstr>Structure of Hemoglobin (1 of 3)</vt:lpstr>
      <vt:lpstr>Structure of Hemoglobin (2 of 3)</vt:lpstr>
      <vt:lpstr>Structure of Hemoglobin (3 of 3)</vt:lpstr>
      <vt:lpstr>Function of Erythrocytes (2 of 2)</vt:lpstr>
      <vt:lpstr>Production of Erythrocytes (1 of 3)</vt:lpstr>
      <vt:lpstr>Production of Erythrocytes (2 of 3)</vt:lpstr>
      <vt:lpstr>Production of Erythrocytes (3 of 3)</vt:lpstr>
      <vt:lpstr>Erythropoiesis: Formation of Red Blood Cells</vt:lpstr>
      <vt:lpstr>Regulation and Requirements of Erythropoiesis (1 of 5)</vt:lpstr>
      <vt:lpstr>Regulation and Requirements of Erythropoiesis (2 of 5)</vt:lpstr>
      <vt:lpstr>Regulation and Requirements of Erythropoiesis (3 of 5)</vt:lpstr>
      <vt:lpstr>Regulation and Requirements of Erythropoiesis (4 of 5)</vt:lpstr>
      <vt:lpstr>Erythropoietin (EPO) Mechanism for Regulating Erythropoiesis (1 of 6)</vt:lpstr>
      <vt:lpstr>Erythropoietin (EPO) Mechanism for Regulating Erythropoiesis (2 of 6)</vt:lpstr>
      <vt:lpstr>Erythropoietin (EPO) Mechanism for Regulating Erythropoiesis (3 of 6)</vt:lpstr>
      <vt:lpstr>Erythropoietin (EPO) Mechanism for Regulating Erythropoiesis (4 of 6)</vt:lpstr>
      <vt:lpstr>Erythropoietin (EPO) Mechanism for Regulating Erythropoiesis (5 of 6)</vt:lpstr>
      <vt:lpstr>Erythropoietin (EPO) Mechanism for Regulating Erythropoiesis (6 of 6)</vt:lpstr>
      <vt:lpstr>Clinical – Homeostatic Imbalance 17.1</vt:lpstr>
      <vt:lpstr>Regulation and Requirements of Erythropoiesis (5 of 5)</vt:lpstr>
      <vt:lpstr>Fate and Destruction of Erythrocytes (1 of 2)</vt:lpstr>
      <vt:lpstr>Fate and Destruction of Erythrocytes (2 of 2)</vt:lpstr>
      <vt:lpstr>Life Cycle of Red Blood Cells (1 of 7)</vt:lpstr>
      <vt:lpstr>Life Cycle of Red Blood Cells (2 of 7)</vt:lpstr>
      <vt:lpstr>Life Cycle of Red Blood  Cells (3 of 7)</vt:lpstr>
      <vt:lpstr>Life Cycle of Red Blood  Cells (4 of 7)</vt:lpstr>
      <vt:lpstr>Life Cycle of Red Blood  Cells (5 of 7)</vt:lpstr>
      <vt:lpstr>Life Cycle of Red Blood  Cells (6 of 7)</vt:lpstr>
      <vt:lpstr>Life Cycle of Red Blood  Cells (7 of 7)</vt:lpstr>
      <vt:lpstr>Erythrocyte Disorders (1 of 13)</vt:lpstr>
      <vt:lpstr>Erythrocyte Disorders (2 of 13)</vt:lpstr>
      <vt:lpstr>Erythrocyte Disorders (3 of 13)</vt:lpstr>
      <vt:lpstr>Erythrocyte Disorders (4 of 13)</vt:lpstr>
      <vt:lpstr>Erythrocyte Disorders (5 of 13)</vt:lpstr>
      <vt:lpstr>Erythrocyte Disorders (6 of 13)</vt:lpstr>
      <vt:lpstr>Erythrocyte Disorders (7 of 13)</vt:lpstr>
      <vt:lpstr>Erythrocyte Disorders (8 of 13)</vt:lpstr>
      <vt:lpstr>Erythrocyte Disorders (9 of 13)</vt:lpstr>
      <vt:lpstr>Erythrocyte Disorders (10 of 13)</vt:lpstr>
      <vt:lpstr>Erythrocyte Disorders (11 of 13)</vt:lpstr>
      <vt:lpstr>Sickle-Cell Anemia (1 of 3)</vt:lpstr>
      <vt:lpstr>Erythrocyte Disorders (12 of 13)</vt:lpstr>
      <vt:lpstr>Erythrocyte Disorders (13 of 13) </vt:lpstr>
      <vt:lpstr>17.4 Leukocytes</vt:lpstr>
      <vt:lpstr>General Structure and Functional Characteristics (1 of 2)</vt:lpstr>
      <vt:lpstr>General Structure and Functional Characteristics (2 of 2)</vt:lpstr>
      <vt:lpstr>Types and Relative Percentages of Leukocytes in Normal Blood</vt:lpstr>
      <vt:lpstr>Leukocytes (1 of 7)</vt:lpstr>
      <vt:lpstr>Granulocytes (1 of 5)</vt:lpstr>
      <vt:lpstr>Granulocytes (2 of 5)</vt:lpstr>
      <vt:lpstr>Granulocytes (3 of 5)</vt:lpstr>
      <vt:lpstr>Leukocytes (2 of 7)</vt:lpstr>
      <vt:lpstr>Granulocytes (4 of 5)</vt:lpstr>
      <vt:lpstr>Leukocytes (3 of 7)</vt:lpstr>
      <vt:lpstr>Granulocytes (5 of 5)</vt:lpstr>
      <vt:lpstr>Leukocytes (4 of 7)</vt:lpstr>
      <vt:lpstr>Agranulocytes (1 of 3)</vt:lpstr>
      <vt:lpstr>Agranulocytes (2 of 3)</vt:lpstr>
      <vt:lpstr>Leukocytes (5 of 7)</vt:lpstr>
      <vt:lpstr>Agranulocytes (3 of 3)</vt:lpstr>
      <vt:lpstr>Leukocytes (6 of 7)</vt:lpstr>
      <vt:lpstr>Leukocytes (7 of 7)</vt:lpstr>
      <vt:lpstr>Production and Life Span of Leukocytes  (1 of 3)</vt:lpstr>
      <vt:lpstr>Production and Life Span of Leukocytes  (2 of 3)</vt:lpstr>
      <vt:lpstr>Production and Life Span of Leukocytes  (3 of 3)</vt:lpstr>
      <vt:lpstr>Leukocyte  Formation</vt:lpstr>
      <vt:lpstr>Clinical – Homeostatic Imbalance 17.2</vt:lpstr>
      <vt:lpstr>Leukocyte Disorders (1 of 5)</vt:lpstr>
      <vt:lpstr>Leukocyte Disorders (2 of 5)</vt:lpstr>
      <vt:lpstr>Leukocyte Disorders (3 of 5)</vt:lpstr>
      <vt:lpstr>Leukocyte Disorders (4 of 5)</vt:lpstr>
      <vt:lpstr>Leukocyte Disorders (5 of 5)</vt:lpstr>
      <vt:lpstr>17.5 Platelets (1 of 2)</vt:lpstr>
      <vt:lpstr>17.5 Platelets (2 of 2)</vt:lpstr>
      <vt:lpstr>Formation of Platelets</vt:lpstr>
      <vt:lpstr>Table 17.2 Summary of Formed Elements of the Blood (2 of 2)</vt:lpstr>
      <vt:lpstr>17.6 Hemostasis</vt:lpstr>
      <vt:lpstr>Step 1: Vascular Spasm</vt:lpstr>
      <vt:lpstr>Step 2: Platelet Plug Formation (1 of 2)</vt:lpstr>
      <vt:lpstr>Step 2: Platelet Plug Formation (2 of 2)</vt:lpstr>
      <vt:lpstr>Step 3: Coagulation (1 of 5)</vt:lpstr>
      <vt:lpstr>Events of Hemostasis (1 of 4)</vt:lpstr>
      <vt:lpstr>Events of Hemostasis (2 of 4)</vt:lpstr>
      <vt:lpstr>Events of Hemostasis (3 of 4)</vt:lpstr>
      <vt:lpstr>Events of Hemostasis (4 of 4)</vt:lpstr>
      <vt:lpstr>Step 3: Coagulation (2 of 5)</vt:lpstr>
      <vt:lpstr>Step 3: Coagulation (3 of 5)</vt:lpstr>
      <vt:lpstr>The Intrinsic and Extrinsic Pathways of Blood Clotting (Coagulation) (1 of 4)</vt:lpstr>
      <vt:lpstr>Step 3: Coagulation (4 of 5)</vt:lpstr>
      <vt:lpstr>The Intrinsic and Extrinsic Pathways of Blood Clotting (Coagulation) (2 of 4)</vt:lpstr>
      <vt:lpstr>Step 3: Coagulation (5 of 5)</vt:lpstr>
      <vt:lpstr>The Intrinsic and Extrinsic Pathways of Blood Clotting (Coagulation) (3 of 4)</vt:lpstr>
      <vt:lpstr>The Intrinsic and Extrinsic Pathways of Blood Clotting (Coagulation) (4 of 4)</vt:lpstr>
      <vt:lpstr>Scanning Electron Micrograph of Erythrocytes Trapped in a Fibrin Mesh</vt:lpstr>
      <vt:lpstr>Table 17.3 Blood Clotting Factors (Procoagulants)</vt:lpstr>
      <vt:lpstr>Clot Retraction and Fibrinolysis (1 of 3)</vt:lpstr>
      <vt:lpstr>Clot Retraction and Fibrinolysis (2 of 3)</vt:lpstr>
      <vt:lpstr>Clot Retraction and Fibrinolysis (3 of 3)</vt:lpstr>
      <vt:lpstr>Factors Limiting Clot Growth or Formation (1 of 2)</vt:lpstr>
      <vt:lpstr>Factors Limiting Clot Growth or Formation (2 of 3)</vt:lpstr>
      <vt:lpstr>Disorders of Hemostasis (1 of 7)</vt:lpstr>
      <vt:lpstr>Disorders of Hemostasis (2 of 7)</vt:lpstr>
      <vt:lpstr>Disorders of Hemostasis (3 of 7)</vt:lpstr>
      <vt:lpstr>Disorders of Hemostasis (4 of 7)</vt:lpstr>
      <vt:lpstr>Petechiae</vt:lpstr>
      <vt:lpstr>Disorders of Hemostasis (5 of 7)</vt:lpstr>
      <vt:lpstr>Disorders of Hemostasis (6 of 7)</vt:lpstr>
      <vt:lpstr>Disorders of Hemostasis (7 of 7)</vt:lpstr>
      <vt:lpstr>17.7 Blood Transfusions</vt:lpstr>
      <vt:lpstr>Restoring Blood Volume </vt:lpstr>
      <vt:lpstr>Transfusing Red Blood Cells (1 of 8)</vt:lpstr>
      <vt:lpstr>Transfusing Red Blood Cells (2 of 8)</vt:lpstr>
      <vt:lpstr>Transfusing Red Blood Cells (3 of 8)</vt:lpstr>
      <vt:lpstr>Transfusing Red Blood Cells (4 of 8)</vt:lpstr>
      <vt:lpstr>Table 17.4 ABO Blood Groups</vt:lpstr>
      <vt:lpstr>Transfusing Red Blood Cells (5 of 8)</vt:lpstr>
      <vt:lpstr>Clinical – Homeostatic Imbalance 17.3 </vt:lpstr>
      <vt:lpstr>Transfusing Red Blood Cells (6 of 8)</vt:lpstr>
      <vt:lpstr>Transfusing Red Blood Cells (7 of 8)</vt:lpstr>
      <vt:lpstr>Transfusing Red Blood Cells (8 of 8)</vt:lpstr>
      <vt:lpstr>Blood Typing of ABO Blood Types</vt:lpstr>
      <vt:lpstr>17.8 Diagnostic Blood Tests (1 of 2)</vt:lpstr>
      <vt:lpstr>17.8 Diagnostic Blood Tests (2 of 2)</vt:lpstr>
      <vt:lpstr>Developmental Aspects of Blood</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Chellapandi Murugan</cp:lastModifiedBy>
  <cp:revision>406</cp:revision>
  <dcterms:created xsi:type="dcterms:W3CDTF">2014-07-14T20:04:21Z</dcterms:created>
  <dcterms:modified xsi:type="dcterms:W3CDTF">2021-06-02T18:30:55Z</dcterms:modified>
</cp:coreProperties>
</file>