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0" r:id="rId1"/>
  </p:sldMasterIdLst>
  <p:notesMasterIdLst>
    <p:notesMasterId r:id="rId57"/>
  </p:notesMasterIdLst>
  <p:handoutMasterIdLst>
    <p:handoutMasterId r:id="rId58"/>
  </p:handoutMasterIdLst>
  <p:sldIdLst>
    <p:sldId id="952" r:id="rId2"/>
    <p:sldId id="951" r:id="rId3"/>
    <p:sldId id="916" r:id="rId4"/>
    <p:sldId id="919" r:id="rId5"/>
    <p:sldId id="920" r:id="rId6"/>
    <p:sldId id="792" r:id="rId7"/>
    <p:sldId id="587" r:id="rId8"/>
    <p:sldId id="615" r:id="rId9"/>
    <p:sldId id="793" r:id="rId10"/>
    <p:sldId id="872" r:id="rId11"/>
    <p:sldId id="873" r:id="rId12"/>
    <p:sldId id="591" r:id="rId13"/>
    <p:sldId id="879" r:id="rId14"/>
    <p:sldId id="797" r:id="rId15"/>
    <p:sldId id="949" r:id="rId16"/>
    <p:sldId id="798" r:id="rId17"/>
    <p:sldId id="799" r:id="rId18"/>
    <p:sldId id="921" r:id="rId19"/>
    <p:sldId id="889" r:id="rId20"/>
    <p:sldId id="800" r:id="rId21"/>
    <p:sldId id="891" r:id="rId22"/>
    <p:sldId id="801" r:id="rId23"/>
    <p:sldId id="892" r:id="rId24"/>
    <p:sldId id="802" r:id="rId25"/>
    <p:sldId id="803" r:id="rId26"/>
    <p:sldId id="898" r:id="rId27"/>
    <p:sldId id="805" r:id="rId28"/>
    <p:sldId id="922" r:id="rId29"/>
    <p:sldId id="923" r:id="rId30"/>
    <p:sldId id="924" r:id="rId31"/>
    <p:sldId id="925" r:id="rId32"/>
    <p:sldId id="926" r:id="rId33"/>
    <p:sldId id="806" r:id="rId34"/>
    <p:sldId id="902" r:id="rId35"/>
    <p:sldId id="903" r:id="rId36"/>
    <p:sldId id="904" r:id="rId37"/>
    <p:sldId id="907" r:id="rId38"/>
    <p:sldId id="908" r:id="rId39"/>
    <p:sldId id="927" r:id="rId40"/>
    <p:sldId id="928" r:id="rId41"/>
    <p:sldId id="929" r:id="rId42"/>
    <p:sldId id="930" r:id="rId43"/>
    <p:sldId id="931" r:id="rId44"/>
    <p:sldId id="932" r:id="rId45"/>
    <p:sldId id="933" r:id="rId46"/>
    <p:sldId id="934" r:id="rId47"/>
    <p:sldId id="935" r:id="rId48"/>
    <p:sldId id="936" r:id="rId49"/>
    <p:sldId id="938" r:id="rId50"/>
    <p:sldId id="939" r:id="rId51"/>
    <p:sldId id="940" r:id="rId52"/>
    <p:sldId id="941" r:id="rId53"/>
    <p:sldId id="945" r:id="rId54"/>
    <p:sldId id="946" r:id="rId55"/>
    <p:sldId id="950" r:id="rId56"/>
  </p:sldIdLst>
  <p:sldSz cx="9144000" cy="6858000" type="screen4x3"/>
  <p:notesSz cx="6858000" cy="9144000"/>
  <p:custDataLst>
    <p:tags r:id="rId59"/>
  </p:custDataLst>
  <p:defaultTextStyle>
    <a:defPPr>
      <a:defRPr lang="en-CA"/>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40">
          <p15:clr>
            <a:srgbClr val="A4A3A4"/>
          </p15:clr>
        </p15:guide>
        <p15:guide id="2" pos="2880">
          <p15:clr>
            <a:srgbClr val="A4A3A4"/>
          </p15:clr>
        </p15:guide>
        <p15:guide id="3" orient="horz" pos="432">
          <p15:clr>
            <a:srgbClr val="A4A3A4"/>
          </p15:clr>
        </p15:guide>
        <p15:guide id="4" orient="horz" pos="720">
          <p15:clr>
            <a:srgbClr val="A4A3A4"/>
          </p15:clr>
        </p15:guide>
        <p15:guide id="5" orient="horz" pos="912">
          <p15:clr>
            <a:srgbClr val="A4A3A4"/>
          </p15:clr>
        </p15:guide>
        <p15:guide id="6" orient="horz" pos="2016">
          <p15:clr>
            <a:srgbClr val="A4A3A4"/>
          </p15:clr>
        </p15:guide>
        <p15:guide id="7" pos="288">
          <p15:clr>
            <a:srgbClr val="A4A3A4"/>
          </p15:clr>
        </p15:guide>
        <p15:guide id="8" pos="5472">
          <p15:clr>
            <a:srgbClr val="A4A3A4"/>
          </p15:clr>
        </p15:guide>
        <p15:guide id="9" pos="2928">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FA3"/>
    <a:srgbClr val="00468F"/>
    <a:srgbClr val="000000"/>
    <a:srgbClr val="FF6600"/>
    <a:srgbClr val="E50030"/>
    <a:srgbClr val="3333CC"/>
    <a:srgbClr val="FF3300"/>
    <a:srgbClr val="0066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9" autoAdjust="0"/>
    <p:restoredTop sz="75223" autoAdjust="0"/>
  </p:normalViewPr>
  <p:slideViewPr>
    <p:cSldViewPr snapToGrid="0">
      <p:cViewPr varScale="1">
        <p:scale>
          <a:sx n="82" d="100"/>
          <a:sy n="82" d="100"/>
        </p:scale>
        <p:origin x="1974" y="84"/>
      </p:cViewPr>
      <p:guideLst>
        <p:guide orient="horz" pos="240"/>
        <p:guide pos="2880"/>
        <p:guide orient="horz" pos="432"/>
        <p:guide orient="horz" pos="720"/>
        <p:guide orient="horz" pos="912"/>
        <p:guide orient="horz" pos="2016"/>
        <p:guide pos="288"/>
        <p:guide pos="5472"/>
        <p:guide pos="2928"/>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Lst>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83" d="100"/>
          <a:sy n="83" d="100"/>
        </p:scale>
        <p:origin x="393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gs" Target="tags/tag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_rels/viewProps.xml.rels><?xml version="1.0" encoding="UTF-8" standalone="yes"?>
<Relationships xmlns="http://schemas.openxmlformats.org/package/2006/relationships"><Relationship Id="rId8" Type="http://schemas.openxmlformats.org/officeDocument/2006/relationships/slide" Target="slides/slide26.xml"/><Relationship Id="rId13" Type="http://schemas.openxmlformats.org/officeDocument/2006/relationships/slide" Target="slides/slide32.xml"/><Relationship Id="rId18" Type="http://schemas.openxmlformats.org/officeDocument/2006/relationships/slide" Target="slides/slide41.xml"/><Relationship Id="rId3" Type="http://schemas.openxmlformats.org/officeDocument/2006/relationships/slide" Target="slides/slide10.xml"/><Relationship Id="rId7" Type="http://schemas.openxmlformats.org/officeDocument/2006/relationships/slide" Target="slides/slide23.xml"/><Relationship Id="rId12" Type="http://schemas.openxmlformats.org/officeDocument/2006/relationships/slide" Target="slides/slide31.xml"/><Relationship Id="rId17" Type="http://schemas.openxmlformats.org/officeDocument/2006/relationships/slide" Target="slides/slide40.xml"/><Relationship Id="rId2" Type="http://schemas.openxmlformats.org/officeDocument/2006/relationships/slide" Target="slides/slide5.xml"/><Relationship Id="rId16" Type="http://schemas.openxmlformats.org/officeDocument/2006/relationships/slide" Target="slides/slide39.xml"/><Relationship Id="rId1" Type="http://schemas.openxmlformats.org/officeDocument/2006/relationships/slide" Target="slides/slide4.xml"/><Relationship Id="rId6" Type="http://schemas.openxmlformats.org/officeDocument/2006/relationships/slide" Target="slides/slide21.xml"/><Relationship Id="rId11" Type="http://schemas.openxmlformats.org/officeDocument/2006/relationships/slide" Target="slides/slide30.xml"/><Relationship Id="rId5" Type="http://schemas.openxmlformats.org/officeDocument/2006/relationships/slide" Target="slides/slide13.xml"/><Relationship Id="rId15" Type="http://schemas.openxmlformats.org/officeDocument/2006/relationships/slide" Target="slides/slide38.xml"/><Relationship Id="rId10" Type="http://schemas.openxmlformats.org/officeDocument/2006/relationships/slide" Target="slides/slide29.xml"/><Relationship Id="rId19" Type="http://schemas.openxmlformats.org/officeDocument/2006/relationships/slide" Target="slides/slide50.xml"/><Relationship Id="rId4" Type="http://schemas.openxmlformats.org/officeDocument/2006/relationships/slide" Target="slides/slide11.xml"/><Relationship Id="rId9" Type="http://schemas.openxmlformats.org/officeDocument/2006/relationships/slide" Target="slides/slide28.xml"/><Relationship Id="rId14"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Tahoma" pitchFamily="34" charset="0"/>
                <a:ea typeface="+mn-ea"/>
                <a:cs typeface="+mn-cs"/>
              </a:defRPr>
            </a:lvl1pPr>
          </a:lstStyle>
          <a:p>
            <a:pPr>
              <a:defRPr/>
            </a:pPr>
            <a:endParaRPr lang="en-CA" altLang="en-US" dirty="0"/>
          </a:p>
        </p:txBody>
      </p:sp>
      <p:sp>
        <p:nvSpPr>
          <p:cNvPr id="60419"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Tahoma" pitchFamily="34" charset="0"/>
                <a:ea typeface="+mn-ea"/>
                <a:cs typeface="+mn-cs"/>
              </a:defRPr>
            </a:lvl1pPr>
          </a:lstStyle>
          <a:p>
            <a:pPr>
              <a:defRPr/>
            </a:pPr>
            <a:endParaRPr lang="en-CA" altLang="en-US" dirty="0"/>
          </a:p>
        </p:txBody>
      </p:sp>
      <p:sp>
        <p:nvSpPr>
          <p:cNvPr id="60420"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Tahoma" pitchFamily="34" charset="0"/>
                <a:ea typeface="+mn-ea"/>
                <a:cs typeface="+mn-cs"/>
              </a:defRPr>
            </a:lvl1pPr>
          </a:lstStyle>
          <a:p>
            <a:pPr>
              <a:defRPr/>
            </a:pPr>
            <a:endParaRPr lang="en-CA" altLang="en-US" dirty="0"/>
          </a:p>
        </p:txBody>
      </p:sp>
      <p:sp>
        <p:nvSpPr>
          <p:cNvPr id="60421"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Tahoma" panose="020B0604030504040204" pitchFamily="34" charset="0"/>
              </a:defRPr>
            </a:lvl1pPr>
          </a:lstStyle>
          <a:p>
            <a:pPr>
              <a:defRPr/>
            </a:pPr>
            <a:fld id="{EB33537D-EEB2-48D4-9565-F76AAC13D700}" type="slidenum">
              <a:rPr lang="en-CA" altLang="en-US"/>
              <a:pPr>
                <a:defRPr/>
              </a:pPr>
              <a:t>‹#›</a:t>
            </a:fld>
            <a:endParaRPr lang="en-CA" altLang="en-US" dirty="0"/>
          </a:p>
        </p:txBody>
      </p:sp>
    </p:spTree>
    <p:extLst>
      <p:ext uri="{BB962C8B-B14F-4D97-AF65-F5344CB8AC3E}">
        <p14:creationId xmlns:p14="http://schemas.microsoft.com/office/powerpoint/2010/main" val="36171842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Tahoma" pitchFamily="34" charset="0"/>
                <a:ea typeface="+mn-ea"/>
                <a:cs typeface="+mn-cs"/>
              </a:defRPr>
            </a:lvl1pPr>
          </a:lstStyle>
          <a:p>
            <a:pPr>
              <a:defRPr/>
            </a:pPr>
            <a:endParaRPr lang="en-CA" altLang="en-US" dirty="0"/>
          </a:p>
        </p:txBody>
      </p:sp>
      <p:sp>
        <p:nvSpPr>
          <p:cNvPr id="61443"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Tahoma" pitchFamily="34" charset="0"/>
                <a:ea typeface="+mn-ea"/>
                <a:cs typeface="+mn-cs"/>
              </a:defRPr>
            </a:lvl1pPr>
          </a:lstStyle>
          <a:p>
            <a:pPr>
              <a:defRPr/>
            </a:pPr>
            <a:endParaRPr lang="en-CA" altLang="en-US" dirty="0"/>
          </a:p>
        </p:txBody>
      </p:sp>
      <p:sp>
        <p:nvSpPr>
          <p:cNvPr id="7782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 uri="{FAA26D3D-D897-4be2-8F04-BA451C77F1D7}"/>
          </a:extLst>
        </p:spPr>
      </p:sp>
      <p:sp>
        <p:nvSpPr>
          <p:cNvPr id="61445"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CA" altLang="en-US" noProof="0"/>
              <a:t>Click to edit Master text styles</a:t>
            </a:r>
          </a:p>
          <a:p>
            <a:pPr lvl="1"/>
            <a:r>
              <a:rPr lang="en-CA" altLang="en-US" noProof="0"/>
              <a:t>Second level</a:t>
            </a:r>
          </a:p>
          <a:p>
            <a:pPr lvl="2"/>
            <a:r>
              <a:rPr lang="en-CA" altLang="en-US" noProof="0"/>
              <a:t>Third level</a:t>
            </a:r>
          </a:p>
          <a:p>
            <a:pPr lvl="3"/>
            <a:r>
              <a:rPr lang="en-CA" altLang="en-US" noProof="0"/>
              <a:t>Fourth level</a:t>
            </a:r>
          </a:p>
          <a:p>
            <a:pPr lvl="4"/>
            <a:r>
              <a:rPr lang="en-CA" altLang="en-US" noProof="0"/>
              <a:t>Fifth level</a:t>
            </a:r>
          </a:p>
        </p:txBody>
      </p:sp>
      <p:sp>
        <p:nvSpPr>
          <p:cNvPr id="61446"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Tahoma" pitchFamily="34" charset="0"/>
                <a:ea typeface="+mn-ea"/>
                <a:cs typeface="+mn-cs"/>
              </a:defRPr>
            </a:lvl1pPr>
          </a:lstStyle>
          <a:p>
            <a:pPr>
              <a:defRPr/>
            </a:pPr>
            <a:endParaRPr lang="en-CA" altLang="en-US" dirty="0"/>
          </a:p>
        </p:txBody>
      </p:sp>
      <p:sp>
        <p:nvSpPr>
          <p:cNvPr id="61447"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Tahoma" panose="020B0604030504040204" pitchFamily="34" charset="0"/>
              </a:defRPr>
            </a:lvl1pPr>
          </a:lstStyle>
          <a:p>
            <a:pPr>
              <a:defRPr/>
            </a:pPr>
            <a:fld id="{5D4D00C4-F8F1-4487-9CF1-7359962F44CD}" type="slidenum">
              <a:rPr lang="en-CA" altLang="en-US"/>
              <a:pPr>
                <a:defRPr/>
              </a:pPr>
              <a:t>‹#›</a:t>
            </a:fld>
            <a:endParaRPr lang="en-CA" altLang="en-US" dirty="0"/>
          </a:p>
        </p:txBody>
      </p:sp>
    </p:spTree>
    <p:extLst>
      <p:ext uri="{BB962C8B-B14F-4D97-AF65-F5344CB8AC3E}">
        <p14:creationId xmlns:p14="http://schemas.microsoft.com/office/powerpoint/2010/main" val="270954271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ern="1200">
        <a:solidFill>
          <a:schemeClr val="tx1"/>
        </a:solidFill>
        <a:latin typeface="Times New Roman" pitchFamily="18" charset="0"/>
        <a:ea typeface="ＭＳ Ｐゴシック" charset="0"/>
        <a:cs typeface="ＭＳ Ｐゴシック" charset="0"/>
      </a:defRPr>
    </a:lvl1pPr>
    <a:lvl2pPr marL="457200" algn="l" rtl="0" eaLnBrk="0" fontAlgn="base" hangingPunct="0">
      <a:spcBef>
        <a:spcPct val="30000"/>
      </a:spcBef>
      <a:spcAft>
        <a:spcPct val="0"/>
      </a:spcAft>
      <a:defRPr sz="1600" kern="1200">
        <a:solidFill>
          <a:schemeClr val="tx1"/>
        </a:solidFill>
        <a:latin typeface="Times New Roman" pitchFamily="18"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11267" name="Notes Placeholder 2"/>
          <p:cNvSpPr>
            <a:spLocks noGrp="1"/>
          </p:cNvSpPr>
          <p:nvPr>
            <p:ph type="body" idx="1"/>
          </p:nvPr>
        </p:nvSpPr>
        <p:spPr>
          <a:noFill/>
        </p:spPr>
        <p:txBody>
          <a:bodyPr/>
          <a:lstStyle/>
          <a:p>
            <a:endParaRPr lang="en-US" altLang="en-US" dirty="0">
              <a:ea typeface="ＭＳ Ｐゴシック" panose="020B0600070205080204" pitchFamily="34" charset="-128"/>
            </a:endParaRPr>
          </a:p>
        </p:txBody>
      </p:sp>
      <p:sp>
        <p:nvSpPr>
          <p:cNvPr id="11268" name="Slide Number Placeholder 3"/>
          <p:cNvSpPr>
            <a:spLocks noGrp="1"/>
          </p:cNvSpPr>
          <p:nvPr>
            <p:ph type="sldNum" sz="quarter" idx="5"/>
          </p:nvPr>
        </p:nvSpPr>
        <p:spPr>
          <a:noFill/>
        </p:spPr>
        <p:txBody>
          <a:bodyPr/>
          <a:lstStyle>
            <a:lvl1pPr>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9A9C7459-49B2-42E3-86E5-AFCBCFCB4C30}" type="slidenum">
              <a:rPr lang="en-CA" altLang="en-US" smtClean="0">
                <a:latin typeface="Tahoma" panose="020B0604030504040204" pitchFamily="34" charset="0"/>
              </a:rPr>
              <a:pPr>
                <a:spcBef>
                  <a:spcPct val="0"/>
                </a:spcBef>
              </a:pPr>
              <a:t>1</a:t>
            </a:fld>
            <a:endParaRPr lang="en-CA" altLang="en-US" dirty="0">
              <a:latin typeface="Tahoma" panose="020B0604030504040204" pitchFamily="34" charset="0"/>
            </a:endParaRPr>
          </a:p>
        </p:txBody>
      </p:sp>
    </p:spTree>
    <p:extLst>
      <p:ext uri="{BB962C8B-B14F-4D97-AF65-F5344CB8AC3E}">
        <p14:creationId xmlns:p14="http://schemas.microsoft.com/office/powerpoint/2010/main" val="29833028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12291" name="Notes Placeholder 2"/>
          <p:cNvSpPr>
            <a:spLocks noGrp="1"/>
          </p:cNvSpPr>
          <p:nvPr>
            <p:ph type="body" idx="1"/>
          </p:nvPr>
        </p:nvSpPr>
        <p:spPr>
          <a:noFill/>
        </p:spPr>
        <p:txBody>
          <a:bodyPr/>
          <a:lstStyle/>
          <a:p>
            <a:endParaRPr lang="en-US" altLang="en-US" dirty="0">
              <a:ea typeface="ＭＳ Ｐゴシック" panose="020B0600070205080204" pitchFamily="34" charset="-128"/>
            </a:endParaRPr>
          </a:p>
        </p:txBody>
      </p:sp>
      <p:sp>
        <p:nvSpPr>
          <p:cNvPr id="12292" name="Slide Number Placeholder 3"/>
          <p:cNvSpPr>
            <a:spLocks noGrp="1"/>
          </p:cNvSpPr>
          <p:nvPr>
            <p:ph type="sldNum" sz="quarter" idx="5"/>
          </p:nvPr>
        </p:nvSpPr>
        <p:spPr>
          <a:noFill/>
        </p:spPr>
        <p:txBody>
          <a:bodyPr/>
          <a:lstStyle>
            <a:lvl1pPr>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954942E2-26E4-4416-83CC-F44A2AFF9E68}" type="slidenum">
              <a:rPr lang="en-CA" altLang="en-US" smtClean="0">
                <a:latin typeface="Tahoma" panose="020B0604030504040204" pitchFamily="34" charset="0"/>
              </a:rPr>
              <a:pPr>
                <a:spcBef>
                  <a:spcPct val="0"/>
                </a:spcBef>
              </a:pPr>
              <a:t>10</a:t>
            </a:fld>
            <a:endParaRPr lang="en-CA" altLang="en-US" dirty="0">
              <a:latin typeface="Tahoma" panose="020B0604030504040204" pitchFamily="34" charset="0"/>
            </a:endParaRPr>
          </a:p>
        </p:txBody>
      </p:sp>
    </p:spTree>
    <p:extLst>
      <p:ext uri="{BB962C8B-B14F-4D97-AF65-F5344CB8AC3E}">
        <p14:creationId xmlns:p14="http://schemas.microsoft.com/office/powerpoint/2010/main" val="39246135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12291" name="Notes Placeholder 2"/>
          <p:cNvSpPr>
            <a:spLocks noGrp="1"/>
          </p:cNvSpPr>
          <p:nvPr>
            <p:ph type="body" idx="1"/>
          </p:nvPr>
        </p:nvSpPr>
        <p:spPr>
          <a:noFill/>
        </p:spPr>
        <p:txBody>
          <a:bodyPr/>
          <a:lstStyle/>
          <a:p>
            <a:endParaRPr lang="en-US" altLang="en-US" dirty="0">
              <a:ea typeface="ＭＳ Ｐゴシック" panose="020B0600070205080204" pitchFamily="34" charset="-128"/>
            </a:endParaRPr>
          </a:p>
        </p:txBody>
      </p:sp>
      <p:sp>
        <p:nvSpPr>
          <p:cNvPr id="12292" name="Slide Number Placeholder 3"/>
          <p:cNvSpPr>
            <a:spLocks noGrp="1"/>
          </p:cNvSpPr>
          <p:nvPr>
            <p:ph type="sldNum" sz="quarter" idx="5"/>
          </p:nvPr>
        </p:nvSpPr>
        <p:spPr>
          <a:noFill/>
        </p:spPr>
        <p:txBody>
          <a:bodyPr/>
          <a:lstStyle>
            <a:lvl1pPr>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954942E2-26E4-4416-83CC-F44A2AFF9E68}" type="slidenum">
              <a:rPr lang="en-CA" altLang="en-US" smtClean="0">
                <a:latin typeface="Tahoma" panose="020B0604030504040204" pitchFamily="34" charset="0"/>
              </a:rPr>
              <a:pPr>
                <a:spcBef>
                  <a:spcPct val="0"/>
                </a:spcBef>
              </a:pPr>
              <a:t>11</a:t>
            </a:fld>
            <a:endParaRPr lang="en-CA" altLang="en-US" dirty="0">
              <a:latin typeface="Tahoma" panose="020B0604030504040204" pitchFamily="34" charset="0"/>
            </a:endParaRPr>
          </a:p>
        </p:txBody>
      </p:sp>
    </p:spTree>
    <p:extLst>
      <p:ext uri="{BB962C8B-B14F-4D97-AF65-F5344CB8AC3E}">
        <p14:creationId xmlns:p14="http://schemas.microsoft.com/office/powerpoint/2010/main" val="13041969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9pPr>
          </a:lstStyle>
          <a:p>
            <a:pPr eaLnBrk="1" hangingPunct="1">
              <a:spcBef>
                <a:spcPct val="0"/>
              </a:spcBef>
              <a:defRPr/>
            </a:pPr>
            <a:fld id="{BBE2CE3D-BA7D-4F06-98F1-8B6CF9BD25EE}" type="slidenum">
              <a:rPr lang="en-CA" altLang="en-US" smtClean="0">
                <a:latin typeface="Tahoma" panose="020B0604030504040204" pitchFamily="34" charset="0"/>
              </a:rPr>
              <a:pPr eaLnBrk="1" hangingPunct="1">
                <a:spcBef>
                  <a:spcPct val="0"/>
                </a:spcBef>
                <a:defRPr/>
              </a:pPr>
              <a:t>12</a:t>
            </a:fld>
            <a:endParaRPr lang="en-CA" altLang="en-US" dirty="0">
              <a:latin typeface="Tahoma" panose="020B0604030504040204" pitchFamily="34"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sz="1600" dirty="0">
              <a:latin typeface="Times New Roman" charset="0"/>
              <a:cs typeface="+mn-cs"/>
            </a:endParaRPr>
          </a:p>
        </p:txBody>
      </p:sp>
    </p:spTree>
    <p:extLst>
      <p:ext uri="{BB962C8B-B14F-4D97-AF65-F5344CB8AC3E}">
        <p14:creationId xmlns:p14="http://schemas.microsoft.com/office/powerpoint/2010/main" val="41678074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12291" name="Notes Placeholder 2"/>
          <p:cNvSpPr>
            <a:spLocks noGrp="1"/>
          </p:cNvSpPr>
          <p:nvPr>
            <p:ph type="body" idx="1"/>
          </p:nvPr>
        </p:nvSpPr>
        <p:spPr>
          <a:noFill/>
        </p:spPr>
        <p:txBody>
          <a:bodyPr/>
          <a:lstStyle/>
          <a:p>
            <a:endParaRPr lang="en-US" altLang="en-US" dirty="0">
              <a:ea typeface="ＭＳ Ｐゴシック" panose="020B0600070205080204" pitchFamily="34" charset="-128"/>
            </a:endParaRPr>
          </a:p>
        </p:txBody>
      </p:sp>
      <p:sp>
        <p:nvSpPr>
          <p:cNvPr id="12292" name="Slide Number Placeholder 3"/>
          <p:cNvSpPr>
            <a:spLocks noGrp="1"/>
          </p:cNvSpPr>
          <p:nvPr>
            <p:ph type="sldNum" sz="quarter" idx="5"/>
          </p:nvPr>
        </p:nvSpPr>
        <p:spPr>
          <a:noFill/>
        </p:spPr>
        <p:txBody>
          <a:bodyPr/>
          <a:lstStyle>
            <a:lvl1pPr>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954942E2-26E4-4416-83CC-F44A2AFF9E68}" type="slidenum">
              <a:rPr lang="en-CA" altLang="en-US" smtClean="0">
                <a:latin typeface="Tahoma" panose="020B0604030504040204" pitchFamily="34" charset="0"/>
              </a:rPr>
              <a:pPr>
                <a:spcBef>
                  <a:spcPct val="0"/>
                </a:spcBef>
              </a:pPr>
              <a:t>13</a:t>
            </a:fld>
            <a:endParaRPr lang="en-CA" altLang="en-US" dirty="0">
              <a:latin typeface="Tahoma" panose="020B0604030504040204" pitchFamily="34" charset="0"/>
            </a:endParaRPr>
          </a:p>
        </p:txBody>
      </p:sp>
    </p:spTree>
    <p:extLst>
      <p:ext uri="{BB962C8B-B14F-4D97-AF65-F5344CB8AC3E}">
        <p14:creationId xmlns:p14="http://schemas.microsoft.com/office/powerpoint/2010/main" val="32258004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9pPr>
          </a:lstStyle>
          <a:p>
            <a:pPr eaLnBrk="1" hangingPunct="1">
              <a:spcBef>
                <a:spcPct val="0"/>
              </a:spcBef>
              <a:defRPr/>
            </a:pPr>
            <a:fld id="{BBE2CE3D-BA7D-4F06-98F1-8B6CF9BD25EE}" type="slidenum">
              <a:rPr lang="en-CA" altLang="en-US" smtClean="0">
                <a:latin typeface="Tahoma" panose="020B0604030504040204" pitchFamily="34" charset="0"/>
              </a:rPr>
              <a:pPr eaLnBrk="1" hangingPunct="1">
                <a:spcBef>
                  <a:spcPct val="0"/>
                </a:spcBef>
                <a:defRPr/>
              </a:pPr>
              <a:t>14</a:t>
            </a:fld>
            <a:endParaRPr lang="en-CA" altLang="en-US" dirty="0">
              <a:latin typeface="Tahoma" panose="020B0604030504040204" pitchFamily="34"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0" marR="0" lvl="0" indent="0" algn="l" rtl="0">
              <a:spcBef>
                <a:spcPts val="0"/>
              </a:spcBef>
              <a:spcAft>
                <a:spcPts val="0"/>
              </a:spcAft>
              <a:buNone/>
            </a:pPr>
            <a:endParaRPr lang="en-CA" sz="16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5742200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9pPr>
          </a:lstStyle>
          <a:p>
            <a:pPr eaLnBrk="1" hangingPunct="1">
              <a:spcBef>
                <a:spcPct val="0"/>
              </a:spcBef>
              <a:defRPr/>
            </a:pPr>
            <a:fld id="{BBE2CE3D-BA7D-4F06-98F1-8B6CF9BD25EE}" type="slidenum">
              <a:rPr lang="en-CA" altLang="en-US" smtClean="0">
                <a:latin typeface="Tahoma" panose="020B0604030504040204" pitchFamily="34" charset="0"/>
              </a:rPr>
              <a:pPr eaLnBrk="1" hangingPunct="1">
                <a:spcBef>
                  <a:spcPct val="0"/>
                </a:spcBef>
                <a:defRPr/>
              </a:pPr>
              <a:t>15</a:t>
            </a:fld>
            <a:endParaRPr lang="en-CA" altLang="en-US" dirty="0">
              <a:latin typeface="Tahoma" panose="020B0604030504040204" pitchFamily="34"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0" marR="0" lvl="0" indent="0" algn="l" rtl="0">
              <a:spcBef>
                <a:spcPts val="0"/>
              </a:spcBef>
              <a:spcAft>
                <a:spcPts val="0"/>
              </a:spcAft>
              <a:buNone/>
            </a:pPr>
            <a:endParaRPr lang="en-CA" sz="16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3377027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9pPr>
          </a:lstStyle>
          <a:p>
            <a:pPr eaLnBrk="1" hangingPunct="1">
              <a:spcBef>
                <a:spcPct val="0"/>
              </a:spcBef>
              <a:defRPr/>
            </a:pPr>
            <a:fld id="{BBE2CE3D-BA7D-4F06-98F1-8B6CF9BD25EE}" type="slidenum">
              <a:rPr lang="en-CA" altLang="en-US" smtClean="0">
                <a:latin typeface="Tahoma" panose="020B0604030504040204" pitchFamily="34" charset="0"/>
              </a:rPr>
              <a:pPr eaLnBrk="1" hangingPunct="1">
                <a:spcBef>
                  <a:spcPct val="0"/>
                </a:spcBef>
                <a:defRPr/>
              </a:pPr>
              <a:t>16</a:t>
            </a:fld>
            <a:endParaRPr lang="en-CA" altLang="en-US" dirty="0">
              <a:latin typeface="Tahoma" panose="020B0604030504040204" pitchFamily="34"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sz="1600" dirty="0">
              <a:latin typeface="Times New Roman" charset="0"/>
              <a:cs typeface="+mn-cs"/>
            </a:endParaRPr>
          </a:p>
        </p:txBody>
      </p:sp>
    </p:spTree>
    <p:extLst>
      <p:ext uri="{BB962C8B-B14F-4D97-AF65-F5344CB8AC3E}">
        <p14:creationId xmlns:p14="http://schemas.microsoft.com/office/powerpoint/2010/main" val="9358846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9pPr>
          </a:lstStyle>
          <a:p>
            <a:pPr eaLnBrk="1" hangingPunct="1">
              <a:spcBef>
                <a:spcPct val="0"/>
              </a:spcBef>
              <a:defRPr/>
            </a:pPr>
            <a:fld id="{BBE2CE3D-BA7D-4F06-98F1-8B6CF9BD25EE}" type="slidenum">
              <a:rPr lang="en-CA" altLang="en-US" smtClean="0">
                <a:latin typeface="Tahoma" panose="020B0604030504040204" pitchFamily="34" charset="0"/>
              </a:rPr>
              <a:pPr eaLnBrk="1" hangingPunct="1">
                <a:spcBef>
                  <a:spcPct val="0"/>
                </a:spcBef>
                <a:defRPr/>
              </a:pPr>
              <a:t>17</a:t>
            </a:fld>
            <a:endParaRPr lang="en-CA" altLang="en-US" dirty="0">
              <a:latin typeface="Tahoma" panose="020B0604030504040204" pitchFamily="34"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0" marR="0" lvl="0" indent="0" algn="l" rtl="0">
              <a:spcBef>
                <a:spcPts val="0"/>
              </a:spcBef>
              <a:spcAft>
                <a:spcPts val="0"/>
              </a:spcAft>
              <a:buNone/>
            </a:pPr>
            <a:endParaRPr lang="en-CA" sz="16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8339555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9pPr>
          </a:lstStyle>
          <a:p>
            <a:pPr eaLnBrk="1" hangingPunct="1">
              <a:spcBef>
                <a:spcPct val="0"/>
              </a:spcBef>
              <a:defRPr/>
            </a:pPr>
            <a:fld id="{BBE2CE3D-BA7D-4F06-98F1-8B6CF9BD25EE}" type="slidenum">
              <a:rPr lang="en-CA" altLang="en-US" smtClean="0">
                <a:latin typeface="Tahoma" panose="020B0604030504040204" pitchFamily="34" charset="0"/>
              </a:rPr>
              <a:pPr eaLnBrk="1" hangingPunct="1">
                <a:spcBef>
                  <a:spcPct val="0"/>
                </a:spcBef>
                <a:defRPr/>
              </a:pPr>
              <a:t>18</a:t>
            </a:fld>
            <a:endParaRPr lang="en-CA" altLang="en-US" dirty="0">
              <a:latin typeface="Tahoma" panose="020B0604030504040204" pitchFamily="34"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0" marR="0" lvl="0" indent="0" algn="l" rtl="0">
              <a:spcBef>
                <a:spcPts val="0"/>
              </a:spcBef>
              <a:spcAft>
                <a:spcPts val="0"/>
              </a:spcAft>
              <a:buNone/>
            </a:pPr>
            <a:endParaRPr lang="en-CA" sz="16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8723466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9pPr>
          </a:lstStyle>
          <a:p>
            <a:pPr eaLnBrk="1" hangingPunct="1">
              <a:spcBef>
                <a:spcPct val="0"/>
              </a:spcBef>
              <a:defRPr/>
            </a:pPr>
            <a:fld id="{BBE2CE3D-BA7D-4F06-98F1-8B6CF9BD25EE}" type="slidenum">
              <a:rPr lang="en-CA" altLang="en-US" smtClean="0">
                <a:latin typeface="Tahoma" panose="020B0604030504040204" pitchFamily="34" charset="0"/>
              </a:rPr>
              <a:pPr eaLnBrk="1" hangingPunct="1">
                <a:spcBef>
                  <a:spcPct val="0"/>
                </a:spcBef>
                <a:defRPr/>
              </a:pPr>
              <a:t>19</a:t>
            </a:fld>
            <a:endParaRPr lang="en-CA" altLang="en-US" dirty="0">
              <a:latin typeface="Tahoma" panose="020B0604030504040204" pitchFamily="34"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0" marR="0" lvl="0" indent="0" algn="l" rtl="0">
              <a:spcBef>
                <a:spcPts val="0"/>
              </a:spcBef>
              <a:spcAft>
                <a:spcPts val="0"/>
              </a:spcAft>
              <a:buNone/>
            </a:pPr>
            <a:endParaRPr lang="en-CA" sz="16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680606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9pPr>
          </a:lstStyle>
          <a:p>
            <a:pPr eaLnBrk="1" hangingPunct="1">
              <a:spcBef>
                <a:spcPct val="0"/>
              </a:spcBef>
              <a:defRPr/>
            </a:pPr>
            <a:fld id="{B683353D-1461-4F59-ADF8-DAFAD2718910}" type="slidenum">
              <a:rPr lang="en-CA" altLang="en-US" smtClean="0">
                <a:latin typeface="Tahoma" panose="020B0604030504040204" pitchFamily="34" charset="0"/>
              </a:rPr>
              <a:pPr eaLnBrk="1" hangingPunct="1">
                <a:spcBef>
                  <a:spcPct val="0"/>
                </a:spcBef>
                <a:defRPr/>
              </a:pPr>
              <a:t>2</a:t>
            </a:fld>
            <a:endParaRPr lang="en-CA" altLang="en-US" dirty="0">
              <a:latin typeface="Tahoma" panose="020B0604030504040204" pitchFamily="34"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GB" sz="1600" dirty="0">
              <a:latin typeface="Times New Roman" charset="0"/>
              <a:cs typeface="+mn-cs"/>
            </a:endParaRPr>
          </a:p>
        </p:txBody>
      </p:sp>
    </p:spTree>
    <p:extLst>
      <p:ext uri="{BB962C8B-B14F-4D97-AF65-F5344CB8AC3E}">
        <p14:creationId xmlns:p14="http://schemas.microsoft.com/office/powerpoint/2010/main" val="31360475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9pPr>
          </a:lstStyle>
          <a:p>
            <a:pPr eaLnBrk="1" hangingPunct="1">
              <a:spcBef>
                <a:spcPct val="0"/>
              </a:spcBef>
              <a:defRPr/>
            </a:pPr>
            <a:fld id="{BBE2CE3D-BA7D-4F06-98F1-8B6CF9BD25EE}" type="slidenum">
              <a:rPr lang="en-CA" altLang="en-US" smtClean="0">
                <a:latin typeface="Tahoma" panose="020B0604030504040204" pitchFamily="34" charset="0"/>
              </a:rPr>
              <a:pPr eaLnBrk="1" hangingPunct="1">
                <a:spcBef>
                  <a:spcPct val="0"/>
                </a:spcBef>
                <a:defRPr/>
              </a:pPr>
              <a:t>20</a:t>
            </a:fld>
            <a:endParaRPr lang="en-CA" altLang="en-US" dirty="0">
              <a:latin typeface="Tahoma" panose="020B0604030504040204" pitchFamily="34"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0" marR="0" lvl="0" indent="0" algn="l" rtl="0">
              <a:spcBef>
                <a:spcPts val="0"/>
              </a:spcBef>
              <a:spcAft>
                <a:spcPts val="0"/>
              </a:spcAft>
              <a:buNone/>
            </a:pPr>
            <a:endParaRPr lang="en-CA" sz="16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90874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12291" name="Notes Placeholder 2"/>
          <p:cNvSpPr>
            <a:spLocks noGrp="1"/>
          </p:cNvSpPr>
          <p:nvPr>
            <p:ph type="body" idx="1"/>
          </p:nvPr>
        </p:nvSpPr>
        <p:spPr>
          <a:noFill/>
        </p:spPr>
        <p:txBody>
          <a:bodyPr/>
          <a:lstStyle/>
          <a:p>
            <a:endParaRPr lang="en-US" altLang="en-US" dirty="0">
              <a:ea typeface="ＭＳ Ｐゴシック" panose="020B0600070205080204" pitchFamily="34" charset="-128"/>
            </a:endParaRPr>
          </a:p>
        </p:txBody>
      </p:sp>
      <p:sp>
        <p:nvSpPr>
          <p:cNvPr id="12292" name="Slide Number Placeholder 3"/>
          <p:cNvSpPr>
            <a:spLocks noGrp="1"/>
          </p:cNvSpPr>
          <p:nvPr>
            <p:ph type="sldNum" sz="quarter" idx="5"/>
          </p:nvPr>
        </p:nvSpPr>
        <p:spPr>
          <a:noFill/>
        </p:spPr>
        <p:txBody>
          <a:bodyPr/>
          <a:lstStyle>
            <a:lvl1pPr>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954942E2-26E4-4416-83CC-F44A2AFF9E68}" type="slidenum">
              <a:rPr lang="en-CA" altLang="en-US" smtClean="0">
                <a:latin typeface="Tahoma" panose="020B0604030504040204" pitchFamily="34" charset="0"/>
              </a:rPr>
              <a:pPr>
                <a:spcBef>
                  <a:spcPct val="0"/>
                </a:spcBef>
              </a:pPr>
              <a:t>21</a:t>
            </a:fld>
            <a:endParaRPr lang="en-CA" altLang="en-US" dirty="0">
              <a:latin typeface="Tahoma" panose="020B0604030504040204" pitchFamily="34" charset="0"/>
            </a:endParaRPr>
          </a:p>
        </p:txBody>
      </p:sp>
    </p:spTree>
    <p:extLst>
      <p:ext uri="{BB962C8B-B14F-4D97-AF65-F5344CB8AC3E}">
        <p14:creationId xmlns:p14="http://schemas.microsoft.com/office/powerpoint/2010/main" val="40579266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9pPr>
          </a:lstStyle>
          <a:p>
            <a:pPr eaLnBrk="1" hangingPunct="1">
              <a:spcBef>
                <a:spcPct val="0"/>
              </a:spcBef>
              <a:defRPr/>
            </a:pPr>
            <a:fld id="{BBE2CE3D-BA7D-4F06-98F1-8B6CF9BD25EE}" type="slidenum">
              <a:rPr lang="en-CA" altLang="en-US" smtClean="0">
                <a:latin typeface="Tahoma" panose="020B0604030504040204" pitchFamily="34" charset="0"/>
              </a:rPr>
              <a:pPr eaLnBrk="1" hangingPunct="1">
                <a:spcBef>
                  <a:spcPct val="0"/>
                </a:spcBef>
                <a:defRPr/>
              </a:pPr>
              <a:t>22</a:t>
            </a:fld>
            <a:endParaRPr lang="en-CA" altLang="en-US" dirty="0">
              <a:latin typeface="Tahoma" panose="020B0604030504040204" pitchFamily="34"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sz="1600" dirty="0">
              <a:latin typeface="Times New Roman" charset="0"/>
              <a:cs typeface="+mn-cs"/>
            </a:endParaRPr>
          </a:p>
        </p:txBody>
      </p:sp>
    </p:spTree>
    <p:extLst>
      <p:ext uri="{BB962C8B-B14F-4D97-AF65-F5344CB8AC3E}">
        <p14:creationId xmlns:p14="http://schemas.microsoft.com/office/powerpoint/2010/main" val="30628749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12291" name="Notes Placeholder 2"/>
          <p:cNvSpPr>
            <a:spLocks noGrp="1"/>
          </p:cNvSpPr>
          <p:nvPr>
            <p:ph type="body" idx="1"/>
          </p:nvPr>
        </p:nvSpPr>
        <p:spPr>
          <a:noFill/>
        </p:spPr>
        <p:txBody>
          <a:bodyPr/>
          <a:lstStyle/>
          <a:p>
            <a:endParaRPr lang="en-US" altLang="en-US" dirty="0">
              <a:ea typeface="ＭＳ Ｐゴシック" panose="020B0600070205080204" pitchFamily="34" charset="-128"/>
            </a:endParaRPr>
          </a:p>
        </p:txBody>
      </p:sp>
      <p:sp>
        <p:nvSpPr>
          <p:cNvPr id="12292" name="Slide Number Placeholder 3"/>
          <p:cNvSpPr>
            <a:spLocks noGrp="1"/>
          </p:cNvSpPr>
          <p:nvPr>
            <p:ph type="sldNum" sz="quarter" idx="5"/>
          </p:nvPr>
        </p:nvSpPr>
        <p:spPr>
          <a:noFill/>
        </p:spPr>
        <p:txBody>
          <a:bodyPr/>
          <a:lstStyle>
            <a:lvl1pPr>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954942E2-26E4-4416-83CC-F44A2AFF9E68}" type="slidenum">
              <a:rPr lang="en-CA" altLang="en-US" smtClean="0">
                <a:latin typeface="Tahoma" panose="020B0604030504040204" pitchFamily="34" charset="0"/>
              </a:rPr>
              <a:pPr>
                <a:spcBef>
                  <a:spcPct val="0"/>
                </a:spcBef>
              </a:pPr>
              <a:t>23</a:t>
            </a:fld>
            <a:endParaRPr lang="en-CA" altLang="en-US" dirty="0">
              <a:latin typeface="Tahoma" panose="020B0604030504040204" pitchFamily="34" charset="0"/>
            </a:endParaRPr>
          </a:p>
        </p:txBody>
      </p:sp>
    </p:spTree>
    <p:extLst>
      <p:ext uri="{BB962C8B-B14F-4D97-AF65-F5344CB8AC3E}">
        <p14:creationId xmlns:p14="http://schemas.microsoft.com/office/powerpoint/2010/main" val="33786075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9pPr>
          </a:lstStyle>
          <a:p>
            <a:pPr eaLnBrk="1" hangingPunct="1">
              <a:spcBef>
                <a:spcPct val="0"/>
              </a:spcBef>
              <a:defRPr/>
            </a:pPr>
            <a:fld id="{BBE2CE3D-BA7D-4F06-98F1-8B6CF9BD25EE}" type="slidenum">
              <a:rPr lang="en-CA" altLang="en-US" smtClean="0">
                <a:latin typeface="Tahoma" panose="020B0604030504040204" pitchFamily="34" charset="0"/>
              </a:rPr>
              <a:pPr eaLnBrk="1" hangingPunct="1">
                <a:spcBef>
                  <a:spcPct val="0"/>
                </a:spcBef>
                <a:defRPr/>
              </a:pPr>
              <a:t>24</a:t>
            </a:fld>
            <a:endParaRPr lang="en-CA" altLang="en-US" dirty="0">
              <a:latin typeface="Tahoma" panose="020B0604030504040204" pitchFamily="34"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sz="1600" dirty="0">
              <a:latin typeface="Times New Roman" charset="0"/>
              <a:cs typeface="+mn-cs"/>
            </a:endParaRPr>
          </a:p>
        </p:txBody>
      </p:sp>
    </p:spTree>
    <p:extLst>
      <p:ext uri="{BB962C8B-B14F-4D97-AF65-F5344CB8AC3E}">
        <p14:creationId xmlns:p14="http://schemas.microsoft.com/office/powerpoint/2010/main" val="20596360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9pPr>
          </a:lstStyle>
          <a:p>
            <a:pPr eaLnBrk="1" hangingPunct="1">
              <a:spcBef>
                <a:spcPct val="0"/>
              </a:spcBef>
              <a:defRPr/>
            </a:pPr>
            <a:fld id="{BBE2CE3D-BA7D-4F06-98F1-8B6CF9BD25EE}" type="slidenum">
              <a:rPr lang="en-CA" altLang="en-US" smtClean="0">
                <a:latin typeface="Tahoma" panose="020B0604030504040204" pitchFamily="34" charset="0"/>
              </a:rPr>
              <a:pPr eaLnBrk="1" hangingPunct="1">
                <a:spcBef>
                  <a:spcPct val="0"/>
                </a:spcBef>
                <a:defRPr/>
              </a:pPr>
              <a:t>25</a:t>
            </a:fld>
            <a:endParaRPr lang="en-CA" altLang="en-US" dirty="0">
              <a:latin typeface="Tahoma" panose="020B0604030504040204" pitchFamily="34"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sz="1600" dirty="0">
              <a:latin typeface="Times New Roman" charset="0"/>
              <a:cs typeface="+mn-cs"/>
            </a:endParaRPr>
          </a:p>
        </p:txBody>
      </p:sp>
    </p:spTree>
    <p:extLst>
      <p:ext uri="{BB962C8B-B14F-4D97-AF65-F5344CB8AC3E}">
        <p14:creationId xmlns:p14="http://schemas.microsoft.com/office/powerpoint/2010/main" val="37396278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12291" name="Notes Placeholder 2"/>
          <p:cNvSpPr>
            <a:spLocks noGrp="1"/>
          </p:cNvSpPr>
          <p:nvPr>
            <p:ph type="body" idx="1"/>
          </p:nvPr>
        </p:nvSpPr>
        <p:spPr>
          <a:noFill/>
        </p:spPr>
        <p:txBody>
          <a:bodyPr/>
          <a:lstStyle/>
          <a:p>
            <a:endParaRPr lang="en-US" altLang="en-US" dirty="0">
              <a:ea typeface="ＭＳ Ｐゴシック" panose="020B0600070205080204" pitchFamily="34" charset="-128"/>
            </a:endParaRPr>
          </a:p>
        </p:txBody>
      </p:sp>
      <p:sp>
        <p:nvSpPr>
          <p:cNvPr id="12292" name="Slide Number Placeholder 3"/>
          <p:cNvSpPr>
            <a:spLocks noGrp="1"/>
          </p:cNvSpPr>
          <p:nvPr>
            <p:ph type="sldNum" sz="quarter" idx="5"/>
          </p:nvPr>
        </p:nvSpPr>
        <p:spPr>
          <a:noFill/>
        </p:spPr>
        <p:txBody>
          <a:bodyPr/>
          <a:lstStyle>
            <a:lvl1pPr>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954942E2-26E4-4416-83CC-F44A2AFF9E68}" type="slidenum">
              <a:rPr lang="en-CA" altLang="en-US" smtClean="0">
                <a:latin typeface="Tahoma" panose="020B0604030504040204" pitchFamily="34" charset="0"/>
              </a:rPr>
              <a:pPr>
                <a:spcBef>
                  <a:spcPct val="0"/>
                </a:spcBef>
              </a:pPr>
              <a:t>26</a:t>
            </a:fld>
            <a:endParaRPr lang="en-CA" altLang="en-US" dirty="0">
              <a:latin typeface="Tahoma" panose="020B0604030504040204" pitchFamily="34" charset="0"/>
            </a:endParaRPr>
          </a:p>
        </p:txBody>
      </p:sp>
    </p:spTree>
    <p:extLst>
      <p:ext uri="{BB962C8B-B14F-4D97-AF65-F5344CB8AC3E}">
        <p14:creationId xmlns:p14="http://schemas.microsoft.com/office/powerpoint/2010/main" val="22357937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9pPr>
          </a:lstStyle>
          <a:p>
            <a:pPr eaLnBrk="1" hangingPunct="1">
              <a:spcBef>
                <a:spcPct val="0"/>
              </a:spcBef>
              <a:defRPr/>
            </a:pPr>
            <a:fld id="{BBE2CE3D-BA7D-4F06-98F1-8B6CF9BD25EE}" type="slidenum">
              <a:rPr lang="en-CA" altLang="en-US" smtClean="0">
                <a:latin typeface="Tahoma" panose="020B0604030504040204" pitchFamily="34" charset="0"/>
              </a:rPr>
              <a:pPr eaLnBrk="1" hangingPunct="1">
                <a:spcBef>
                  <a:spcPct val="0"/>
                </a:spcBef>
                <a:defRPr/>
              </a:pPr>
              <a:t>27</a:t>
            </a:fld>
            <a:endParaRPr lang="en-CA" altLang="en-US" dirty="0">
              <a:latin typeface="Tahoma" panose="020B0604030504040204" pitchFamily="34"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sz="1600" dirty="0">
              <a:latin typeface="Times New Roman" charset="0"/>
              <a:cs typeface="+mn-cs"/>
            </a:endParaRPr>
          </a:p>
        </p:txBody>
      </p:sp>
    </p:spTree>
    <p:extLst>
      <p:ext uri="{BB962C8B-B14F-4D97-AF65-F5344CB8AC3E}">
        <p14:creationId xmlns:p14="http://schemas.microsoft.com/office/powerpoint/2010/main" val="36586172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12291" name="Notes Placeholder 2"/>
          <p:cNvSpPr>
            <a:spLocks noGrp="1"/>
          </p:cNvSpPr>
          <p:nvPr>
            <p:ph type="body" idx="1"/>
          </p:nvPr>
        </p:nvSpPr>
        <p:spPr>
          <a:noFill/>
        </p:spPr>
        <p:txBody>
          <a:bodyPr/>
          <a:lstStyle/>
          <a:p>
            <a:endParaRPr lang="en-US" altLang="en-US" dirty="0">
              <a:ea typeface="ＭＳ Ｐゴシック" panose="020B0600070205080204" pitchFamily="34" charset="-128"/>
            </a:endParaRPr>
          </a:p>
        </p:txBody>
      </p:sp>
      <p:sp>
        <p:nvSpPr>
          <p:cNvPr id="12292" name="Slide Number Placeholder 3"/>
          <p:cNvSpPr>
            <a:spLocks noGrp="1"/>
          </p:cNvSpPr>
          <p:nvPr>
            <p:ph type="sldNum" sz="quarter" idx="5"/>
          </p:nvPr>
        </p:nvSpPr>
        <p:spPr>
          <a:noFill/>
        </p:spPr>
        <p:txBody>
          <a:bodyPr/>
          <a:lstStyle>
            <a:lvl1pPr>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954942E2-26E4-4416-83CC-F44A2AFF9E68}" type="slidenum">
              <a:rPr lang="en-CA" altLang="en-US" smtClean="0">
                <a:latin typeface="Tahoma" panose="020B0604030504040204" pitchFamily="34" charset="0"/>
              </a:rPr>
              <a:pPr>
                <a:spcBef>
                  <a:spcPct val="0"/>
                </a:spcBef>
              </a:pPr>
              <a:t>28</a:t>
            </a:fld>
            <a:endParaRPr lang="en-CA" altLang="en-US" dirty="0">
              <a:latin typeface="Tahoma" panose="020B0604030504040204" pitchFamily="34" charset="0"/>
            </a:endParaRPr>
          </a:p>
        </p:txBody>
      </p:sp>
    </p:spTree>
    <p:extLst>
      <p:ext uri="{BB962C8B-B14F-4D97-AF65-F5344CB8AC3E}">
        <p14:creationId xmlns:p14="http://schemas.microsoft.com/office/powerpoint/2010/main" val="37939909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12291" name="Notes Placeholder 2"/>
          <p:cNvSpPr>
            <a:spLocks noGrp="1"/>
          </p:cNvSpPr>
          <p:nvPr>
            <p:ph type="body" idx="1"/>
          </p:nvPr>
        </p:nvSpPr>
        <p:spPr>
          <a:noFill/>
        </p:spPr>
        <p:txBody>
          <a:bodyPr/>
          <a:lstStyle/>
          <a:p>
            <a:endParaRPr lang="en-US" altLang="en-US" dirty="0">
              <a:ea typeface="ＭＳ Ｐゴシック" panose="020B0600070205080204" pitchFamily="34" charset="-128"/>
            </a:endParaRPr>
          </a:p>
        </p:txBody>
      </p:sp>
      <p:sp>
        <p:nvSpPr>
          <p:cNvPr id="12292" name="Slide Number Placeholder 3"/>
          <p:cNvSpPr>
            <a:spLocks noGrp="1"/>
          </p:cNvSpPr>
          <p:nvPr>
            <p:ph type="sldNum" sz="quarter" idx="5"/>
          </p:nvPr>
        </p:nvSpPr>
        <p:spPr>
          <a:noFill/>
        </p:spPr>
        <p:txBody>
          <a:bodyPr/>
          <a:lstStyle>
            <a:lvl1pPr>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954942E2-26E4-4416-83CC-F44A2AFF9E68}" type="slidenum">
              <a:rPr lang="en-CA" altLang="en-US" smtClean="0">
                <a:latin typeface="Tahoma" panose="020B0604030504040204" pitchFamily="34" charset="0"/>
              </a:rPr>
              <a:pPr>
                <a:spcBef>
                  <a:spcPct val="0"/>
                </a:spcBef>
              </a:pPr>
              <a:t>29</a:t>
            </a:fld>
            <a:endParaRPr lang="en-CA" altLang="en-US" dirty="0">
              <a:latin typeface="Tahoma" panose="020B0604030504040204" pitchFamily="34" charset="0"/>
            </a:endParaRPr>
          </a:p>
        </p:txBody>
      </p:sp>
    </p:spTree>
    <p:extLst>
      <p:ext uri="{BB962C8B-B14F-4D97-AF65-F5344CB8AC3E}">
        <p14:creationId xmlns:p14="http://schemas.microsoft.com/office/powerpoint/2010/main" val="23372464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9pPr>
          </a:lstStyle>
          <a:p>
            <a:pPr eaLnBrk="1" hangingPunct="1">
              <a:spcBef>
                <a:spcPct val="0"/>
              </a:spcBef>
              <a:defRPr/>
            </a:pPr>
            <a:fld id="{B683353D-1461-4F59-ADF8-DAFAD2718910}" type="slidenum">
              <a:rPr lang="en-CA" altLang="en-US" smtClean="0">
                <a:latin typeface="Tahoma" panose="020B0604030504040204" pitchFamily="34" charset="0"/>
              </a:rPr>
              <a:pPr eaLnBrk="1" hangingPunct="1">
                <a:spcBef>
                  <a:spcPct val="0"/>
                </a:spcBef>
                <a:defRPr/>
              </a:pPr>
              <a:t>3</a:t>
            </a:fld>
            <a:endParaRPr lang="en-CA" altLang="en-US" dirty="0">
              <a:latin typeface="Tahoma" panose="020B0604030504040204" pitchFamily="34"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GB" sz="1600" dirty="0">
              <a:latin typeface="Times New Roman" charset="0"/>
              <a:cs typeface="+mn-cs"/>
            </a:endParaRPr>
          </a:p>
        </p:txBody>
      </p:sp>
    </p:spTree>
    <p:extLst>
      <p:ext uri="{BB962C8B-B14F-4D97-AF65-F5344CB8AC3E}">
        <p14:creationId xmlns:p14="http://schemas.microsoft.com/office/powerpoint/2010/main" val="12918284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12291" name="Notes Placeholder 2"/>
          <p:cNvSpPr>
            <a:spLocks noGrp="1"/>
          </p:cNvSpPr>
          <p:nvPr>
            <p:ph type="body" idx="1"/>
          </p:nvPr>
        </p:nvSpPr>
        <p:spPr>
          <a:noFill/>
        </p:spPr>
        <p:txBody>
          <a:bodyPr/>
          <a:lstStyle/>
          <a:p>
            <a:endParaRPr lang="en-US" altLang="en-US" dirty="0">
              <a:ea typeface="ＭＳ Ｐゴシック" panose="020B0600070205080204" pitchFamily="34" charset="-128"/>
            </a:endParaRPr>
          </a:p>
        </p:txBody>
      </p:sp>
      <p:sp>
        <p:nvSpPr>
          <p:cNvPr id="12292" name="Slide Number Placeholder 3"/>
          <p:cNvSpPr>
            <a:spLocks noGrp="1"/>
          </p:cNvSpPr>
          <p:nvPr>
            <p:ph type="sldNum" sz="quarter" idx="5"/>
          </p:nvPr>
        </p:nvSpPr>
        <p:spPr>
          <a:noFill/>
        </p:spPr>
        <p:txBody>
          <a:bodyPr/>
          <a:lstStyle>
            <a:lvl1pPr>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954942E2-26E4-4416-83CC-F44A2AFF9E68}" type="slidenum">
              <a:rPr lang="en-CA" altLang="en-US" smtClean="0">
                <a:latin typeface="Tahoma" panose="020B0604030504040204" pitchFamily="34" charset="0"/>
              </a:rPr>
              <a:pPr>
                <a:spcBef>
                  <a:spcPct val="0"/>
                </a:spcBef>
              </a:pPr>
              <a:t>30</a:t>
            </a:fld>
            <a:endParaRPr lang="en-CA" altLang="en-US" dirty="0">
              <a:latin typeface="Tahoma" panose="020B0604030504040204" pitchFamily="34" charset="0"/>
            </a:endParaRPr>
          </a:p>
        </p:txBody>
      </p:sp>
    </p:spTree>
    <p:extLst>
      <p:ext uri="{BB962C8B-B14F-4D97-AF65-F5344CB8AC3E}">
        <p14:creationId xmlns:p14="http://schemas.microsoft.com/office/powerpoint/2010/main" val="10079977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12291" name="Notes Placeholder 2"/>
          <p:cNvSpPr>
            <a:spLocks noGrp="1"/>
          </p:cNvSpPr>
          <p:nvPr>
            <p:ph type="body" idx="1"/>
          </p:nvPr>
        </p:nvSpPr>
        <p:spPr>
          <a:noFill/>
        </p:spPr>
        <p:txBody>
          <a:bodyPr/>
          <a:lstStyle/>
          <a:p>
            <a:endParaRPr lang="en-US" altLang="en-US" dirty="0">
              <a:ea typeface="ＭＳ Ｐゴシック" panose="020B0600070205080204" pitchFamily="34" charset="-128"/>
            </a:endParaRPr>
          </a:p>
        </p:txBody>
      </p:sp>
      <p:sp>
        <p:nvSpPr>
          <p:cNvPr id="12292" name="Slide Number Placeholder 3"/>
          <p:cNvSpPr>
            <a:spLocks noGrp="1"/>
          </p:cNvSpPr>
          <p:nvPr>
            <p:ph type="sldNum" sz="quarter" idx="5"/>
          </p:nvPr>
        </p:nvSpPr>
        <p:spPr>
          <a:noFill/>
        </p:spPr>
        <p:txBody>
          <a:bodyPr/>
          <a:lstStyle>
            <a:lvl1pPr>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954942E2-26E4-4416-83CC-F44A2AFF9E68}" type="slidenum">
              <a:rPr lang="en-CA" altLang="en-US" smtClean="0">
                <a:latin typeface="Tahoma" panose="020B0604030504040204" pitchFamily="34" charset="0"/>
              </a:rPr>
              <a:pPr>
                <a:spcBef>
                  <a:spcPct val="0"/>
                </a:spcBef>
              </a:pPr>
              <a:t>31</a:t>
            </a:fld>
            <a:endParaRPr lang="en-CA" altLang="en-US" dirty="0">
              <a:latin typeface="Tahoma" panose="020B0604030504040204" pitchFamily="34" charset="0"/>
            </a:endParaRPr>
          </a:p>
        </p:txBody>
      </p:sp>
    </p:spTree>
    <p:extLst>
      <p:ext uri="{BB962C8B-B14F-4D97-AF65-F5344CB8AC3E}">
        <p14:creationId xmlns:p14="http://schemas.microsoft.com/office/powerpoint/2010/main" val="34575502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12291" name="Notes Placeholder 2"/>
          <p:cNvSpPr>
            <a:spLocks noGrp="1"/>
          </p:cNvSpPr>
          <p:nvPr>
            <p:ph type="body" idx="1"/>
          </p:nvPr>
        </p:nvSpPr>
        <p:spPr>
          <a:noFill/>
        </p:spPr>
        <p:txBody>
          <a:bodyPr/>
          <a:lstStyle/>
          <a:p>
            <a:endParaRPr lang="en-US" altLang="en-US" dirty="0">
              <a:ea typeface="ＭＳ Ｐゴシック" panose="020B0600070205080204" pitchFamily="34" charset="-128"/>
            </a:endParaRPr>
          </a:p>
        </p:txBody>
      </p:sp>
      <p:sp>
        <p:nvSpPr>
          <p:cNvPr id="12292" name="Slide Number Placeholder 3"/>
          <p:cNvSpPr>
            <a:spLocks noGrp="1"/>
          </p:cNvSpPr>
          <p:nvPr>
            <p:ph type="sldNum" sz="quarter" idx="5"/>
          </p:nvPr>
        </p:nvSpPr>
        <p:spPr>
          <a:noFill/>
        </p:spPr>
        <p:txBody>
          <a:bodyPr/>
          <a:lstStyle>
            <a:lvl1pPr>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954942E2-26E4-4416-83CC-F44A2AFF9E68}" type="slidenum">
              <a:rPr lang="en-CA" altLang="en-US" smtClean="0">
                <a:latin typeface="Tahoma" panose="020B0604030504040204" pitchFamily="34" charset="0"/>
              </a:rPr>
              <a:pPr>
                <a:spcBef>
                  <a:spcPct val="0"/>
                </a:spcBef>
              </a:pPr>
              <a:t>32</a:t>
            </a:fld>
            <a:endParaRPr lang="en-CA" altLang="en-US" dirty="0">
              <a:latin typeface="Tahoma" panose="020B0604030504040204" pitchFamily="34" charset="0"/>
            </a:endParaRPr>
          </a:p>
        </p:txBody>
      </p:sp>
    </p:spTree>
    <p:extLst>
      <p:ext uri="{BB962C8B-B14F-4D97-AF65-F5344CB8AC3E}">
        <p14:creationId xmlns:p14="http://schemas.microsoft.com/office/powerpoint/2010/main" val="32949145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9pPr>
          </a:lstStyle>
          <a:p>
            <a:pPr eaLnBrk="1" hangingPunct="1">
              <a:spcBef>
                <a:spcPct val="0"/>
              </a:spcBef>
              <a:defRPr/>
            </a:pPr>
            <a:fld id="{BBE2CE3D-BA7D-4F06-98F1-8B6CF9BD25EE}" type="slidenum">
              <a:rPr lang="en-CA" altLang="en-US" smtClean="0">
                <a:latin typeface="Tahoma" panose="020B0604030504040204" pitchFamily="34" charset="0"/>
              </a:rPr>
              <a:pPr eaLnBrk="1" hangingPunct="1">
                <a:spcBef>
                  <a:spcPct val="0"/>
                </a:spcBef>
                <a:defRPr/>
              </a:pPr>
              <a:t>33</a:t>
            </a:fld>
            <a:endParaRPr lang="en-CA" altLang="en-US" dirty="0">
              <a:latin typeface="Tahoma" panose="020B0604030504040204" pitchFamily="34"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sz="1600" dirty="0">
              <a:latin typeface="Times New Roman" charset="0"/>
              <a:cs typeface="+mn-cs"/>
            </a:endParaRPr>
          </a:p>
        </p:txBody>
      </p:sp>
    </p:spTree>
    <p:extLst>
      <p:ext uri="{BB962C8B-B14F-4D97-AF65-F5344CB8AC3E}">
        <p14:creationId xmlns:p14="http://schemas.microsoft.com/office/powerpoint/2010/main" val="21473008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9pPr>
          </a:lstStyle>
          <a:p>
            <a:pPr eaLnBrk="1" hangingPunct="1">
              <a:spcBef>
                <a:spcPct val="0"/>
              </a:spcBef>
              <a:defRPr/>
            </a:pPr>
            <a:fld id="{BBE2CE3D-BA7D-4F06-98F1-8B6CF9BD25EE}" type="slidenum">
              <a:rPr lang="en-CA" altLang="en-US" smtClean="0">
                <a:latin typeface="Tahoma" panose="020B0604030504040204" pitchFamily="34" charset="0"/>
              </a:rPr>
              <a:pPr eaLnBrk="1" hangingPunct="1">
                <a:spcBef>
                  <a:spcPct val="0"/>
                </a:spcBef>
                <a:defRPr/>
              </a:pPr>
              <a:t>34</a:t>
            </a:fld>
            <a:endParaRPr lang="en-CA" altLang="en-US" dirty="0">
              <a:latin typeface="Tahoma" panose="020B0604030504040204" pitchFamily="34"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sz="1600" dirty="0">
              <a:latin typeface="Times New Roman" charset="0"/>
              <a:cs typeface="+mn-cs"/>
            </a:endParaRPr>
          </a:p>
        </p:txBody>
      </p:sp>
    </p:spTree>
    <p:extLst>
      <p:ext uri="{BB962C8B-B14F-4D97-AF65-F5344CB8AC3E}">
        <p14:creationId xmlns:p14="http://schemas.microsoft.com/office/powerpoint/2010/main" val="26223332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9pPr>
          </a:lstStyle>
          <a:p>
            <a:pPr eaLnBrk="1" hangingPunct="1">
              <a:spcBef>
                <a:spcPct val="0"/>
              </a:spcBef>
              <a:defRPr/>
            </a:pPr>
            <a:fld id="{BBE2CE3D-BA7D-4F06-98F1-8B6CF9BD25EE}" type="slidenum">
              <a:rPr lang="en-CA" altLang="en-US" smtClean="0">
                <a:latin typeface="Tahoma" panose="020B0604030504040204" pitchFamily="34" charset="0"/>
              </a:rPr>
              <a:pPr eaLnBrk="1" hangingPunct="1">
                <a:spcBef>
                  <a:spcPct val="0"/>
                </a:spcBef>
                <a:defRPr/>
              </a:pPr>
              <a:t>35</a:t>
            </a:fld>
            <a:endParaRPr lang="en-CA" altLang="en-US" dirty="0">
              <a:latin typeface="Tahoma" panose="020B0604030504040204" pitchFamily="34"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sz="1600" dirty="0">
              <a:latin typeface="Times New Roman" charset="0"/>
              <a:cs typeface="+mn-cs"/>
            </a:endParaRPr>
          </a:p>
        </p:txBody>
      </p:sp>
    </p:spTree>
    <p:extLst>
      <p:ext uri="{BB962C8B-B14F-4D97-AF65-F5344CB8AC3E}">
        <p14:creationId xmlns:p14="http://schemas.microsoft.com/office/powerpoint/2010/main" val="35373868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9pPr>
          </a:lstStyle>
          <a:p>
            <a:pPr eaLnBrk="1" hangingPunct="1">
              <a:spcBef>
                <a:spcPct val="0"/>
              </a:spcBef>
              <a:defRPr/>
            </a:pPr>
            <a:fld id="{BBE2CE3D-BA7D-4F06-98F1-8B6CF9BD25EE}" type="slidenum">
              <a:rPr lang="en-CA" altLang="en-US" smtClean="0">
                <a:latin typeface="Tahoma" panose="020B0604030504040204" pitchFamily="34" charset="0"/>
              </a:rPr>
              <a:pPr eaLnBrk="1" hangingPunct="1">
                <a:spcBef>
                  <a:spcPct val="0"/>
                </a:spcBef>
                <a:defRPr/>
              </a:pPr>
              <a:t>36</a:t>
            </a:fld>
            <a:endParaRPr lang="en-CA" altLang="en-US" dirty="0">
              <a:latin typeface="Tahoma" panose="020B0604030504040204" pitchFamily="34"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sz="1600" dirty="0">
              <a:latin typeface="Times New Roman" charset="0"/>
              <a:cs typeface="+mn-cs"/>
            </a:endParaRPr>
          </a:p>
        </p:txBody>
      </p:sp>
    </p:spTree>
    <p:extLst>
      <p:ext uri="{BB962C8B-B14F-4D97-AF65-F5344CB8AC3E}">
        <p14:creationId xmlns:p14="http://schemas.microsoft.com/office/powerpoint/2010/main" val="17132575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12291" name="Notes Placeholder 2"/>
          <p:cNvSpPr>
            <a:spLocks noGrp="1"/>
          </p:cNvSpPr>
          <p:nvPr>
            <p:ph type="body" idx="1"/>
          </p:nvPr>
        </p:nvSpPr>
        <p:spPr>
          <a:noFill/>
        </p:spPr>
        <p:txBody>
          <a:bodyPr/>
          <a:lstStyle/>
          <a:p>
            <a:endParaRPr lang="en-US" altLang="en-US" dirty="0">
              <a:ea typeface="ＭＳ Ｐゴシック" panose="020B0600070205080204" pitchFamily="34" charset="-128"/>
            </a:endParaRPr>
          </a:p>
        </p:txBody>
      </p:sp>
      <p:sp>
        <p:nvSpPr>
          <p:cNvPr id="12292" name="Slide Number Placeholder 3"/>
          <p:cNvSpPr>
            <a:spLocks noGrp="1"/>
          </p:cNvSpPr>
          <p:nvPr>
            <p:ph type="sldNum" sz="quarter" idx="5"/>
          </p:nvPr>
        </p:nvSpPr>
        <p:spPr>
          <a:noFill/>
        </p:spPr>
        <p:txBody>
          <a:bodyPr/>
          <a:lstStyle>
            <a:lvl1pPr>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954942E2-26E4-4416-83CC-F44A2AFF9E68}" type="slidenum">
              <a:rPr lang="en-CA" altLang="en-US" smtClean="0">
                <a:latin typeface="Tahoma" panose="020B0604030504040204" pitchFamily="34" charset="0"/>
              </a:rPr>
              <a:pPr>
                <a:spcBef>
                  <a:spcPct val="0"/>
                </a:spcBef>
              </a:pPr>
              <a:t>37</a:t>
            </a:fld>
            <a:endParaRPr lang="en-CA" altLang="en-US" dirty="0">
              <a:latin typeface="Tahoma" panose="020B0604030504040204" pitchFamily="34" charset="0"/>
            </a:endParaRPr>
          </a:p>
        </p:txBody>
      </p:sp>
    </p:spTree>
    <p:extLst>
      <p:ext uri="{BB962C8B-B14F-4D97-AF65-F5344CB8AC3E}">
        <p14:creationId xmlns:p14="http://schemas.microsoft.com/office/powerpoint/2010/main" val="362646917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12291" name="Notes Placeholder 2"/>
          <p:cNvSpPr>
            <a:spLocks noGrp="1"/>
          </p:cNvSpPr>
          <p:nvPr>
            <p:ph type="body" idx="1"/>
          </p:nvPr>
        </p:nvSpPr>
        <p:spPr>
          <a:noFill/>
        </p:spPr>
        <p:txBody>
          <a:bodyPr/>
          <a:lstStyle/>
          <a:p>
            <a:endParaRPr lang="en-US" altLang="en-US" dirty="0">
              <a:ea typeface="ＭＳ Ｐゴシック" panose="020B0600070205080204" pitchFamily="34" charset="-128"/>
            </a:endParaRPr>
          </a:p>
        </p:txBody>
      </p:sp>
      <p:sp>
        <p:nvSpPr>
          <p:cNvPr id="12292" name="Slide Number Placeholder 3"/>
          <p:cNvSpPr>
            <a:spLocks noGrp="1"/>
          </p:cNvSpPr>
          <p:nvPr>
            <p:ph type="sldNum" sz="quarter" idx="5"/>
          </p:nvPr>
        </p:nvSpPr>
        <p:spPr>
          <a:noFill/>
        </p:spPr>
        <p:txBody>
          <a:bodyPr/>
          <a:lstStyle>
            <a:lvl1pPr>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954942E2-26E4-4416-83CC-F44A2AFF9E68}" type="slidenum">
              <a:rPr lang="en-CA" altLang="en-US" smtClean="0">
                <a:latin typeface="Tahoma" panose="020B0604030504040204" pitchFamily="34" charset="0"/>
              </a:rPr>
              <a:pPr>
                <a:spcBef>
                  <a:spcPct val="0"/>
                </a:spcBef>
              </a:pPr>
              <a:t>38</a:t>
            </a:fld>
            <a:endParaRPr lang="en-CA" altLang="en-US" dirty="0">
              <a:latin typeface="Tahoma" panose="020B0604030504040204" pitchFamily="34" charset="0"/>
            </a:endParaRPr>
          </a:p>
        </p:txBody>
      </p:sp>
    </p:spTree>
    <p:extLst>
      <p:ext uri="{BB962C8B-B14F-4D97-AF65-F5344CB8AC3E}">
        <p14:creationId xmlns:p14="http://schemas.microsoft.com/office/powerpoint/2010/main" val="98767096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12291" name="Notes Placeholder 2"/>
          <p:cNvSpPr>
            <a:spLocks noGrp="1"/>
          </p:cNvSpPr>
          <p:nvPr>
            <p:ph type="body" idx="1"/>
          </p:nvPr>
        </p:nvSpPr>
        <p:spPr>
          <a:noFill/>
        </p:spPr>
        <p:txBody>
          <a:bodyPr/>
          <a:lstStyle/>
          <a:p>
            <a:endParaRPr lang="en-US" altLang="en-US" dirty="0">
              <a:ea typeface="ＭＳ Ｐゴシック" panose="020B0600070205080204" pitchFamily="34" charset="-128"/>
            </a:endParaRPr>
          </a:p>
        </p:txBody>
      </p:sp>
      <p:sp>
        <p:nvSpPr>
          <p:cNvPr id="12292" name="Slide Number Placeholder 3"/>
          <p:cNvSpPr>
            <a:spLocks noGrp="1"/>
          </p:cNvSpPr>
          <p:nvPr>
            <p:ph type="sldNum" sz="quarter" idx="5"/>
          </p:nvPr>
        </p:nvSpPr>
        <p:spPr>
          <a:noFill/>
        </p:spPr>
        <p:txBody>
          <a:bodyPr/>
          <a:lstStyle>
            <a:lvl1pPr>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954942E2-26E4-4416-83CC-F44A2AFF9E68}" type="slidenum">
              <a:rPr lang="en-CA" altLang="en-US" smtClean="0">
                <a:latin typeface="Tahoma" panose="020B0604030504040204" pitchFamily="34" charset="0"/>
              </a:rPr>
              <a:pPr>
                <a:spcBef>
                  <a:spcPct val="0"/>
                </a:spcBef>
              </a:pPr>
              <a:t>39</a:t>
            </a:fld>
            <a:endParaRPr lang="en-CA" altLang="en-US" dirty="0">
              <a:latin typeface="Tahoma" panose="020B0604030504040204" pitchFamily="34" charset="0"/>
            </a:endParaRPr>
          </a:p>
        </p:txBody>
      </p:sp>
    </p:spTree>
    <p:extLst>
      <p:ext uri="{BB962C8B-B14F-4D97-AF65-F5344CB8AC3E}">
        <p14:creationId xmlns:p14="http://schemas.microsoft.com/office/powerpoint/2010/main" val="37598820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12291" name="Notes Placeholder 2"/>
          <p:cNvSpPr>
            <a:spLocks noGrp="1"/>
          </p:cNvSpPr>
          <p:nvPr>
            <p:ph type="body" idx="1"/>
          </p:nvPr>
        </p:nvSpPr>
        <p:spPr>
          <a:noFill/>
        </p:spPr>
        <p:txBody>
          <a:bodyPr/>
          <a:lstStyle/>
          <a:p>
            <a:endParaRPr lang="en-US" altLang="en-US" dirty="0">
              <a:ea typeface="ＭＳ Ｐゴシック" panose="020B0600070205080204" pitchFamily="34" charset="-128"/>
            </a:endParaRPr>
          </a:p>
        </p:txBody>
      </p:sp>
      <p:sp>
        <p:nvSpPr>
          <p:cNvPr id="12292" name="Slide Number Placeholder 3"/>
          <p:cNvSpPr>
            <a:spLocks noGrp="1"/>
          </p:cNvSpPr>
          <p:nvPr>
            <p:ph type="sldNum" sz="quarter" idx="5"/>
          </p:nvPr>
        </p:nvSpPr>
        <p:spPr>
          <a:noFill/>
        </p:spPr>
        <p:txBody>
          <a:bodyPr/>
          <a:lstStyle>
            <a:lvl1pPr>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954942E2-26E4-4416-83CC-F44A2AFF9E68}" type="slidenum">
              <a:rPr lang="en-CA" altLang="en-US" smtClean="0">
                <a:latin typeface="Tahoma" panose="020B0604030504040204" pitchFamily="34" charset="0"/>
              </a:rPr>
              <a:pPr>
                <a:spcBef>
                  <a:spcPct val="0"/>
                </a:spcBef>
              </a:pPr>
              <a:t>4</a:t>
            </a:fld>
            <a:endParaRPr lang="en-CA" altLang="en-US" dirty="0">
              <a:latin typeface="Tahoma" panose="020B0604030504040204" pitchFamily="34" charset="0"/>
            </a:endParaRPr>
          </a:p>
        </p:txBody>
      </p:sp>
    </p:spTree>
    <p:extLst>
      <p:ext uri="{BB962C8B-B14F-4D97-AF65-F5344CB8AC3E}">
        <p14:creationId xmlns:p14="http://schemas.microsoft.com/office/powerpoint/2010/main" val="406735247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12291" name="Notes Placeholder 2"/>
          <p:cNvSpPr>
            <a:spLocks noGrp="1"/>
          </p:cNvSpPr>
          <p:nvPr>
            <p:ph type="body" idx="1"/>
          </p:nvPr>
        </p:nvSpPr>
        <p:spPr>
          <a:noFill/>
        </p:spPr>
        <p:txBody>
          <a:bodyPr/>
          <a:lstStyle/>
          <a:p>
            <a:endParaRPr lang="en-US" altLang="en-US" dirty="0">
              <a:ea typeface="ＭＳ Ｐゴシック" panose="020B0600070205080204" pitchFamily="34" charset="-128"/>
            </a:endParaRPr>
          </a:p>
        </p:txBody>
      </p:sp>
      <p:sp>
        <p:nvSpPr>
          <p:cNvPr id="12292" name="Slide Number Placeholder 3"/>
          <p:cNvSpPr>
            <a:spLocks noGrp="1"/>
          </p:cNvSpPr>
          <p:nvPr>
            <p:ph type="sldNum" sz="quarter" idx="5"/>
          </p:nvPr>
        </p:nvSpPr>
        <p:spPr>
          <a:noFill/>
        </p:spPr>
        <p:txBody>
          <a:bodyPr/>
          <a:lstStyle>
            <a:lvl1pPr>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954942E2-26E4-4416-83CC-F44A2AFF9E68}" type="slidenum">
              <a:rPr lang="en-CA" altLang="en-US" smtClean="0">
                <a:latin typeface="Tahoma" panose="020B0604030504040204" pitchFamily="34" charset="0"/>
              </a:rPr>
              <a:pPr>
                <a:spcBef>
                  <a:spcPct val="0"/>
                </a:spcBef>
              </a:pPr>
              <a:t>40</a:t>
            </a:fld>
            <a:endParaRPr lang="en-CA" altLang="en-US" dirty="0">
              <a:latin typeface="Tahoma" panose="020B0604030504040204" pitchFamily="34" charset="0"/>
            </a:endParaRPr>
          </a:p>
        </p:txBody>
      </p:sp>
    </p:spTree>
    <p:extLst>
      <p:ext uri="{BB962C8B-B14F-4D97-AF65-F5344CB8AC3E}">
        <p14:creationId xmlns:p14="http://schemas.microsoft.com/office/powerpoint/2010/main" val="428675288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12291" name="Notes Placeholder 2"/>
          <p:cNvSpPr>
            <a:spLocks noGrp="1"/>
          </p:cNvSpPr>
          <p:nvPr>
            <p:ph type="body" idx="1"/>
          </p:nvPr>
        </p:nvSpPr>
        <p:spPr>
          <a:noFill/>
        </p:spPr>
        <p:txBody>
          <a:bodyPr/>
          <a:lstStyle/>
          <a:p>
            <a:endParaRPr lang="en-US" altLang="en-US" dirty="0">
              <a:ea typeface="ＭＳ Ｐゴシック" panose="020B0600070205080204" pitchFamily="34" charset="-128"/>
            </a:endParaRPr>
          </a:p>
        </p:txBody>
      </p:sp>
      <p:sp>
        <p:nvSpPr>
          <p:cNvPr id="12292" name="Slide Number Placeholder 3"/>
          <p:cNvSpPr>
            <a:spLocks noGrp="1"/>
          </p:cNvSpPr>
          <p:nvPr>
            <p:ph type="sldNum" sz="quarter" idx="5"/>
          </p:nvPr>
        </p:nvSpPr>
        <p:spPr>
          <a:noFill/>
        </p:spPr>
        <p:txBody>
          <a:bodyPr/>
          <a:lstStyle>
            <a:lvl1pPr>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954942E2-26E4-4416-83CC-F44A2AFF9E68}" type="slidenum">
              <a:rPr lang="en-CA" altLang="en-US" smtClean="0">
                <a:latin typeface="Tahoma" panose="020B0604030504040204" pitchFamily="34" charset="0"/>
              </a:rPr>
              <a:pPr>
                <a:spcBef>
                  <a:spcPct val="0"/>
                </a:spcBef>
              </a:pPr>
              <a:t>41</a:t>
            </a:fld>
            <a:endParaRPr lang="en-CA" altLang="en-US" dirty="0">
              <a:latin typeface="Tahoma" panose="020B0604030504040204" pitchFamily="34" charset="0"/>
            </a:endParaRPr>
          </a:p>
        </p:txBody>
      </p:sp>
    </p:spTree>
    <p:extLst>
      <p:ext uri="{BB962C8B-B14F-4D97-AF65-F5344CB8AC3E}">
        <p14:creationId xmlns:p14="http://schemas.microsoft.com/office/powerpoint/2010/main" val="242127135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9pPr>
          </a:lstStyle>
          <a:p>
            <a:pPr eaLnBrk="1" hangingPunct="1">
              <a:spcBef>
                <a:spcPct val="0"/>
              </a:spcBef>
              <a:defRPr/>
            </a:pPr>
            <a:fld id="{BBE2CE3D-BA7D-4F06-98F1-8B6CF9BD25EE}" type="slidenum">
              <a:rPr lang="en-CA" altLang="en-US" smtClean="0">
                <a:latin typeface="Tahoma" panose="020B0604030504040204" pitchFamily="34" charset="0"/>
              </a:rPr>
              <a:pPr eaLnBrk="1" hangingPunct="1">
                <a:spcBef>
                  <a:spcPct val="0"/>
                </a:spcBef>
                <a:defRPr/>
              </a:pPr>
              <a:t>42</a:t>
            </a:fld>
            <a:endParaRPr lang="en-CA" altLang="en-US" dirty="0">
              <a:latin typeface="Tahoma" panose="020B0604030504040204" pitchFamily="34"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sz="1600" dirty="0">
              <a:latin typeface="Times New Roman" charset="0"/>
              <a:cs typeface="+mn-cs"/>
            </a:endParaRPr>
          </a:p>
        </p:txBody>
      </p:sp>
    </p:spTree>
    <p:extLst>
      <p:ext uri="{BB962C8B-B14F-4D97-AF65-F5344CB8AC3E}">
        <p14:creationId xmlns:p14="http://schemas.microsoft.com/office/powerpoint/2010/main" val="403211730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9pPr>
          </a:lstStyle>
          <a:p>
            <a:pPr eaLnBrk="1" hangingPunct="1">
              <a:spcBef>
                <a:spcPct val="0"/>
              </a:spcBef>
              <a:defRPr/>
            </a:pPr>
            <a:fld id="{BBE2CE3D-BA7D-4F06-98F1-8B6CF9BD25EE}" type="slidenum">
              <a:rPr lang="en-CA" altLang="en-US" smtClean="0">
                <a:latin typeface="Tahoma" panose="020B0604030504040204" pitchFamily="34" charset="0"/>
              </a:rPr>
              <a:pPr eaLnBrk="1" hangingPunct="1">
                <a:spcBef>
                  <a:spcPct val="0"/>
                </a:spcBef>
                <a:defRPr/>
              </a:pPr>
              <a:t>43</a:t>
            </a:fld>
            <a:endParaRPr lang="en-CA" altLang="en-US" dirty="0">
              <a:latin typeface="Tahoma" panose="020B0604030504040204" pitchFamily="34"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0" marR="0" lvl="0" indent="0" algn="l" rtl="0">
              <a:spcBef>
                <a:spcPts val="0"/>
              </a:spcBef>
              <a:spcAft>
                <a:spcPts val="0"/>
              </a:spcAft>
              <a:buNone/>
            </a:pPr>
            <a:endParaRPr lang="en-CA" sz="16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79863884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9pPr>
          </a:lstStyle>
          <a:p>
            <a:pPr eaLnBrk="1" hangingPunct="1">
              <a:spcBef>
                <a:spcPct val="0"/>
              </a:spcBef>
              <a:defRPr/>
            </a:pPr>
            <a:fld id="{BBE2CE3D-BA7D-4F06-98F1-8B6CF9BD25EE}" type="slidenum">
              <a:rPr lang="en-CA" altLang="en-US" smtClean="0">
                <a:latin typeface="Tahoma" panose="020B0604030504040204" pitchFamily="34" charset="0"/>
              </a:rPr>
              <a:pPr eaLnBrk="1" hangingPunct="1">
                <a:spcBef>
                  <a:spcPct val="0"/>
                </a:spcBef>
                <a:defRPr/>
              </a:pPr>
              <a:t>44</a:t>
            </a:fld>
            <a:endParaRPr lang="en-CA" altLang="en-US" dirty="0">
              <a:latin typeface="Tahoma" panose="020B0604030504040204" pitchFamily="34"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sz="1600" dirty="0">
              <a:latin typeface="Times New Roman" charset="0"/>
              <a:cs typeface="+mn-cs"/>
            </a:endParaRPr>
          </a:p>
        </p:txBody>
      </p:sp>
    </p:spTree>
    <p:extLst>
      <p:ext uri="{BB962C8B-B14F-4D97-AF65-F5344CB8AC3E}">
        <p14:creationId xmlns:p14="http://schemas.microsoft.com/office/powerpoint/2010/main" val="194568860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9pPr>
          </a:lstStyle>
          <a:p>
            <a:pPr eaLnBrk="1" hangingPunct="1">
              <a:spcBef>
                <a:spcPct val="0"/>
              </a:spcBef>
              <a:defRPr/>
            </a:pPr>
            <a:fld id="{BBE2CE3D-BA7D-4F06-98F1-8B6CF9BD25EE}" type="slidenum">
              <a:rPr lang="en-CA" altLang="en-US" smtClean="0">
                <a:latin typeface="Tahoma" panose="020B0604030504040204" pitchFamily="34" charset="0"/>
              </a:rPr>
              <a:pPr eaLnBrk="1" hangingPunct="1">
                <a:spcBef>
                  <a:spcPct val="0"/>
                </a:spcBef>
                <a:defRPr/>
              </a:pPr>
              <a:t>45</a:t>
            </a:fld>
            <a:endParaRPr lang="en-CA" altLang="en-US" dirty="0">
              <a:latin typeface="Tahoma" panose="020B0604030504040204" pitchFamily="34"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0" marR="0" lvl="0" indent="0" algn="l" rtl="0">
              <a:spcBef>
                <a:spcPts val="0"/>
              </a:spcBef>
              <a:spcAft>
                <a:spcPts val="0"/>
              </a:spcAft>
              <a:buNone/>
            </a:pPr>
            <a:endParaRPr lang="en-CA" sz="16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16575643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9pPr>
          </a:lstStyle>
          <a:p>
            <a:pPr eaLnBrk="1" hangingPunct="1">
              <a:spcBef>
                <a:spcPct val="0"/>
              </a:spcBef>
              <a:defRPr/>
            </a:pPr>
            <a:fld id="{BBE2CE3D-BA7D-4F06-98F1-8B6CF9BD25EE}" type="slidenum">
              <a:rPr lang="en-CA" altLang="en-US" smtClean="0">
                <a:latin typeface="Tahoma" panose="020B0604030504040204" pitchFamily="34" charset="0"/>
              </a:rPr>
              <a:pPr eaLnBrk="1" hangingPunct="1">
                <a:spcBef>
                  <a:spcPct val="0"/>
                </a:spcBef>
                <a:defRPr/>
              </a:pPr>
              <a:t>46</a:t>
            </a:fld>
            <a:endParaRPr lang="en-CA" altLang="en-US" dirty="0">
              <a:latin typeface="Tahoma" panose="020B0604030504040204" pitchFamily="34"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0" marR="0" lvl="0" indent="0" algn="l" rtl="0">
              <a:spcBef>
                <a:spcPts val="0"/>
              </a:spcBef>
              <a:spcAft>
                <a:spcPts val="0"/>
              </a:spcAft>
              <a:buNone/>
            </a:pPr>
            <a:endParaRPr lang="en-CA" sz="16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76048434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9pPr>
          </a:lstStyle>
          <a:p>
            <a:pPr eaLnBrk="1" hangingPunct="1">
              <a:spcBef>
                <a:spcPct val="0"/>
              </a:spcBef>
              <a:defRPr/>
            </a:pPr>
            <a:fld id="{BBE2CE3D-BA7D-4F06-98F1-8B6CF9BD25EE}" type="slidenum">
              <a:rPr lang="en-CA" altLang="en-US" smtClean="0">
                <a:latin typeface="Tahoma" panose="020B0604030504040204" pitchFamily="34" charset="0"/>
              </a:rPr>
              <a:pPr eaLnBrk="1" hangingPunct="1">
                <a:spcBef>
                  <a:spcPct val="0"/>
                </a:spcBef>
                <a:defRPr/>
              </a:pPr>
              <a:t>47</a:t>
            </a:fld>
            <a:endParaRPr lang="en-CA" altLang="en-US" dirty="0">
              <a:latin typeface="Tahoma" panose="020B0604030504040204" pitchFamily="34"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0" marR="0" lvl="0" indent="0" algn="l" rtl="0">
              <a:spcBef>
                <a:spcPts val="0"/>
              </a:spcBef>
              <a:spcAft>
                <a:spcPts val="0"/>
              </a:spcAft>
              <a:buNone/>
            </a:pPr>
            <a:endParaRPr lang="en-CA" sz="16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43137871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9pPr>
          </a:lstStyle>
          <a:p>
            <a:pPr eaLnBrk="1" hangingPunct="1">
              <a:spcBef>
                <a:spcPct val="0"/>
              </a:spcBef>
              <a:defRPr/>
            </a:pPr>
            <a:fld id="{BBE2CE3D-BA7D-4F06-98F1-8B6CF9BD25EE}" type="slidenum">
              <a:rPr lang="en-CA" altLang="en-US" smtClean="0">
                <a:latin typeface="Tahoma" panose="020B0604030504040204" pitchFamily="34" charset="0"/>
              </a:rPr>
              <a:pPr eaLnBrk="1" hangingPunct="1">
                <a:spcBef>
                  <a:spcPct val="0"/>
                </a:spcBef>
                <a:defRPr/>
              </a:pPr>
              <a:t>48</a:t>
            </a:fld>
            <a:endParaRPr lang="en-CA" altLang="en-US" dirty="0">
              <a:latin typeface="Tahoma" panose="020B0604030504040204" pitchFamily="34"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0" marR="0" lvl="0" indent="0" algn="l" rtl="0">
              <a:spcBef>
                <a:spcPts val="0"/>
              </a:spcBef>
              <a:spcAft>
                <a:spcPts val="0"/>
              </a:spcAft>
              <a:buNone/>
            </a:pPr>
            <a:endParaRPr lang="en-CA" sz="16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34443014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9pPr>
          </a:lstStyle>
          <a:p>
            <a:pPr eaLnBrk="1" hangingPunct="1">
              <a:spcBef>
                <a:spcPct val="0"/>
              </a:spcBef>
              <a:defRPr/>
            </a:pPr>
            <a:fld id="{BBE2CE3D-BA7D-4F06-98F1-8B6CF9BD25EE}" type="slidenum">
              <a:rPr lang="en-CA" altLang="en-US" smtClean="0">
                <a:latin typeface="Tahoma" panose="020B0604030504040204" pitchFamily="34" charset="0"/>
              </a:rPr>
              <a:pPr eaLnBrk="1" hangingPunct="1">
                <a:spcBef>
                  <a:spcPct val="0"/>
                </a:spcBef>
                <a:defRPr/>
              </a:pPr>
              <a:t>49</a:t>
            </a:fld>
            <a:endParaRPr lang="en-CA" altLang="en-US" dirty="0">
              <a:latin typeface="Tahoma" panose="020B0604030504040204" pitchFamily="34"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sz="1600" dirty="0">
              <a:latin typeface="Times New Roman" charset="0"/>
              <a:cs typeface="+mn-cs"/>
            </a:endParaRPr>
          </a:p>
        </p:txBody>
      </p:sp>
    </p:spTree>
    <p:extLst>
      <p:ext uri="{BB962C8B-B14F-4D97-AF65-F5344CB8AC3E}">
        <p14:creationId xmlns:p14="http://schemas.microsoft.com/office/powerpoint/2010/main" val="4842225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12291" name="Notes Placeholder 2"/>
          <p:cNvSpPr>
            <a:spLocks noGrp="1"/>
          </p:cNvSpPr>
          <p:nvPr>
            <p:ph type="body" idx="1"/>
          </p:nvPr>
        </p:nvSpPr>
        <p:spPr>
          <a:noFill/>
        </p:spPr>
        <p:txBody>
          <a:bodyPr/>
          <a:lstStyle/>
          <a:p>
            <a:endParaRPr lang="en-US" altLang="en-US" dirty="0">
              <a:ea typeface="ＭＳ Ｐゴシック" panose="020B0600070205080204" pitchFamily="34" charset="-128"/>
            </a:endParaRPr>
          </a:p>
        </p:txBody>
      </p:sp>
      <p:sp>
        <p:nvSpPr>
          <p:cNvPr id="12292" name="Slide Number Placeholder 3"/>
          <p:cNvSpPr>
            <a:spLocks noGrp="1"/>
          </p:cNvSpPr>
          <p:nvPr>
            <p:ph type="sldNum" sz="quarter" idx="5"/>
          </p:nvPr>
        </p:nvSpPr>
        <p:spPr>
          <a:noFill/>
        </p:spPr>
        <p:txBody>
          <a:bodyPr/>
          <a:lstStyle>
            <a:lvl1pPr>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954942E2-26E4-4416-83CC-F44A2AFF9E68}" type="slidenum">
              <a:rPr lang="en-CA" altLang="en-US" smtClean="0">
                <a:latin typeface="Tahoma" panose="020B0604030504040204" pitchFamily="34" charset="0"/>
              </a:rPr>
              <a:pPr>
                <a:spcBef>
                  <a:spcPct val="0"/>
                </a:spcBef>
              </a:pPr>
              <a:t>5</a:t>
            </a:fld>
            <a:endParaRPr lang="en-CA" altLang="en-US" dirty="0">
              <a:latin typeface="Tahoma" panose="020B0604030504040204" pitchFamily="34" charset="0"/>
            </a:endParaRPr>
          </a:p>
        </p:txBody>
      </p:sp>
    </p:spTree>
    <p:extLst>
      <p:ext uri="{BB962C8B-B14F-4D97-AF65-F5344CB8AC3E}">
        <p14:creationId xmlns:p14="http://schemas.microsoft.com/office/powerpoint/2010/main" val="377555013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12291" name="Notes Placeholder 2"/>
          <p:cNvSpPr>
            <a:spLocks noGrp="1"/>
          </p:cNvSpPr>
          <p:nvPr>
            <p:ph type="body" idx="1"/>
          </p:nvPr>
        </p:nvSpPr>
        <p:spPr>
          <a:noFill/>
        </p:spPr>
        <p:txBody>
          <a:bodyPr/>
          <a:lstStyle/>
          <a:p>
            <a:endParaRPr lang="en-US" altLang="en-US" dirty="0">
              <a:ea typeface="ＭＳ Ｐゴシック" panose="020B0600070205080204" pitchFamily="34" charset="-128"/>
            </a:endParaRPr>
          </a:p>
        </p:txBody>
      </p:sp>
      <p:sp>
        <p:nvSpPr>
          <p:cNvPr id="12292" name="Slide Number Placeholder 3"/>
          <p:cNvSpPr>
            <a:spLocks noGrp="1"/>
          </p:cNvSpPr>
          <p:nvPr>
            <p:ph type="sldNum" sz="quarter" idx="5"/>
          </p:nvPr>
        </p:nvSpPr>
        <p:spPr>
          <a:noFill/>
        </p:spPr>
        <p:txBody>
          <a:bodyPr/>
          <a:lstStyle>
            <a:lvl1pPr>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954942E2-26E4-4416-83CC-F44A2AFF9E68}" type="slidenum">
              <a:rPr lang="en-CA" altLang="en-US" smtClean="0">
                <a:latin typeface="Tahoma" panose="020B0604030504040204" pitchFamily="34" charset="0"/>
              </a:rPr>
              <a:pPr>
                <a:spcBef>
                  <a:spcPct val="0"/>
                </a:spcBef>
              </a:pPr>
              <a:t>50</a:t>
            </a:fld>
            <a:endParaRPr lang="en-CA" altLang="en-US" dirty="0">
              <a:latin typeface="Tahoma" panose="020B0604030504040204" pitchFamily="34" charset="0"/>
            </a:endParaRPr>
          </a:p>
        </p:txBody>
      </p:sp>
    </p:spTree>
    <p:extLst>
      <p:ext uri="{BB962C8B-B14F-4D97-AF65-F5344CB8AC3E}">
        <p14:creationId xmlns:p14="http://schemas.microsoft.com/office/powerpoint/2010/main" val="246166891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9pPr>
          </a:lstStyle>
          <a:p>
            <a:pPr eaLnBrk="1" hangingPunct="1">
              <a:spcBef>
                <a:spcPct val="0"/>
              </a:spcBef>
              <a:defRPr/>
            </a:pPr>
            <a:fld id="{BBE2CE3D-BA7D-4F06-98F1-8B6CF9BD25EE}" type="slidenum">
              <a:rPr lang="en-CA" altLang="en-US" smtClean="0">
                <a:latin typeface="Tahoma" panose="020B0604030504040204" pitchFamily="34" charset="0"/>
              </a:rPr>
              <a:pPr eaLnBrk="1" hangingPunct="1">
                <a:spcBef>
                  <a:spcPct val="0"/>
                </a:spcBef>
                <a:defRPr/>
              </a:pPr>
              <a:t>51</a:t>
            </a:fld>
            <a:endParaRPr lang="en-CA" altLang="en-US" dirty="0">
              <a:latin typeface="Tahoma" panose="020B0604030504040204" pitchFamily="34"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sz="1600" dirty="0">
              <a:latin typeface="Times New Roman" charset="0"/>
              <a:cs typeface="+mn-cs"/>
            </a:endParaRPr>
          </a:p>
        </p:txBody>
      </p:sp>
    </p:spTree>
    <p:extLst>
      <p:ext uri="{BB962C8B-B14F-4D97-AF65-F5344CB8AC3E}">
        <p14:creationId xmlns:p14="http://schemas.microsoft.com/office/powerpoint/2010/main" val="90939320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9pPr>
          </a:lstStyle>
          <a:p>
            <a:pPr eaLnBrk="1" hangingPunct="1">
              <a:spcBef>
                <a:spcPct val="0"/>
              </a:spcBef>
              <a:defRPr/>
            </a:pPr>
            <a:fld id="{BBE2CE3D-BA7D-4F06-98F1-8B6CF9BD25EE}" type="slidenum">
              <a:rPr lang="en-CA" altLang="en-US" smtClean="0">
                <a:latin typeface="Tahoma" panose="020B0604030504040204" pitchFamily="34" charset="0"/>
              </a:rPr>
              <a:pPr eaLnBrk="1" hangingPunct="1">
                <a:spcBef>
                  <a:spcPct val="0"/>
                </a:spcBef>
                <a:defRPr/>
              </a:pPr>
              <a:t>52</a:t>
            </a:fld>
            <a:endParaRPr lang="en-CA" altLang="en-US" dirty="0">
              <a:latin typeface="Tahoma" panose="020B0604030504040204" pitchFamily="34"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sz="1600" dirty="0">
              <a:latin typeface="Times New Roman" charset="0"/>
              <a:cs typeface="+mn-cs"/>
            </a:endParaRPr>
          </a:p>
        </p:txBody>
      </p:sp>
    </p:spTree>
    <p:extLst>
      <p:ext uri="{BB962C8B-B14F-4D97-AF65-F5344CB8AC3E}">
        <p14:creationId xmlns:p14="http://schemas.microsoft.com/office/powerpoint/2010/main" val="71068050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9pPr>
          </a:lstStyle>
          <a:p>
            <a:pPr eaLnBrk="1" hangingPunct="1">
              <a:spcBef>
                <a:spcPct val="0"/>
              </a:spcBef>
              <a:defRPr/>
            </a:pPr>
            <a:fld id="{BBE2CE3D-BA7D-4F06-98F1-8B6CF9BD25EE}" type="slidenum">
              <a:rPr lang="en-CA" altLang="en-US" smtClean="0">
                <a:latin typeface="Tahoma" panose="020B0604030504040204" pitchFamily="34" charset="0"/>
              </a:rPr>
              <a:pPr eaLnBrk="1" hangingPunct="1">
                <a:spcBef>
                  <a:spcPct val="0"/>
                </a:spcBef>
                <a:defRPr/>
              </a:pPr>
              <a:t>53</a:t>
            </a:fld>
            <a:endParaRPr lang="en-CA" altLang="en-US" dirty="0">
              <a:latin typeface="Tahoma" panose="020B0604030504040204" pitchFamily="34"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sz="1600" dirty="0">
              <a:latin typeface="Times New Roman" charset="0"/>
              <a:cs typeface="+mn-cs"/>
            </a:endParaRPr>
          </a:p>
        </p:txBody>
      </p:sp>
    </p:spTree>
    <p:extLst>
      <p:ext uri="{BB962C8B-B14F-4D97-AF65-F5344CB8AC3E}">
        <p14:creationId xmlns:p14="http://schemas.microsoft.com/office/powerpoint/2010/main" val="413695807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9pPr>
          </a:lstStyle>
          <a:p>
            <a:pPr eaLnBrk="1" hangingPunct="1">
              <a:spcBef>
                <a:spcPct val="0"/>
              </a:spcBef>
              <a:defRPr/>
            </a:pPr>
            <a:fld id="{BBE2CE3D-BA7D-4F06-98F1-8B6CF9BD25EE}" type="slidenum">
              <a:rPr lang="en-CA" altLang="en-US" smtClean="0">
                <a:latin typeface="Tahoma" panose="020B0604030504040204" pitchFamily="34" charset="0"/>
              </a:rPr>
              <a:pPr eaLnBrk="1" hangingPunct="1">
                <a:spcBef>
                  <a:spcPct val="0"/>
                </a:spcBef>
                <a:defRPr/>
              </a:pPr>
              <a:t>54</a:t>
            </a:fld>
            <a:endParaRPr lang="en-CA" altLang="en-US" dirty="0">
              <a:latin typeface="Tahoma" panose="020B0604030504040204" pitchFamily="34"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sz="1600" dirty="0">
              <a:latin typeface="Times New Roman" charset="0"/>
              <a:cs typeface="+mn-cs"/>
            </a:endParaRPr>
          </a:p>
        </p:txBody>
      </p:sp>
    </p:spTree>
    <p:extLst>
      <p:ext uri="{BB962C8B-B14F-4D97-AF65-F5344CB8AC3E}">
        <p14:creationId xmlns:p14="http://schemas.microsoft.com/office/powerpoint/2010/main" val="5190009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9pPr>
          </a:lstStyle>
          <a:p>
            <a:pPr eaLnBrk="1" hangingPunct="1">
              <a:spcBef>
                <a:spcPct val="0"/>
              </a:spcBef>
              <a:defRPr/>
            </a:pPr>
            <a:fld id="{B683353D-1461-4F59-ADF8-DAFAD2718910}" type="slidenum">
              <a:rPr lang="en-CA" altLang="en-US" smtClean="0">
                <a:latin typeface="Tahoma" panose="020B0604030504040204" pitchFamily="34" charset="0"/>
              </a:rPr>
              <a:pPr eaLnBrk="1" hangingPunct="1">
                <a:spcBef>
                  <a:spcPct val="0"/>
                </a:spcBef>
                <a:defRPr/>
              </a:pPr>
              <a:t>6</a:t>
            </a:fld>
            <a:endParaRPr lang="en-CA" altLang="en-US" dirty="0">
              <a:latin typeface="Tahoma" panose="020B0604030504040204" pitchFamily="34"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0" marR="0" lvl="0" indent="0" algn="l" rtl="0">
              <a:spcBef>
                <a:spcPts val="0"/>
              </a:spcBef>
              <a:spcAft>
                <a:spcPts val="0"/>
              </a:spcAft>
              <a:buNone/>
            </a:pPr>
            <a:endParaRPr lang="en-CA" sz="16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8461479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9pPr>
          </a:lstStyle>
          <a:p>
            <a:pPr eaLnBrk="1" hangingPunct="1">
              <a:spcBef>
                <a:spcPct val="0"/>
              </a:spcBef>
              <a:defRPr/>
            </a:pPr>
            <a:fld id="{61B3DC1C-2F40-42CC-95FA-8443F8CC704D}" type="slidenum">
              <a:rPr lang="en-CA" altLang="en-US" smtClean="0">
                <a:latin typeface="Tahoma" panose="020B0604030504040204" pitchFamily="34" charset="0"/>
              </a:rPr>
              <a:pPr eaLnBrk="1" hangingPunct="1">
                <a:spcBef>
                  <a:spcPct val="0"/>
                </a:spcBef>
                <a:defRPr/>
              </a:pPr>
              <a:t>7</a:t>
            </a:fld>
            <a:endParaRPr lang="en-CA" altLang="en-US" dirty="0">
              <a:latin typeface="Tahoma" panose="020B0604030504040204" pitchFamily="34"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lnSpc>
                <a:spcPct val="80000"/>
              </a:lnSpc>
              <a:defRPr/>
            </a:pPr>
            <a:endParaRPr lang="en-GB" sz="1600" dirty="0">
              <a:latin typeface="Times New Roman" charset="0"/>
              <a:cs typeface="+mn-cs"/>
            </a:endParaRPr>
          </a:p>
        </p:txBody>
      </p:sp>
    </p:spTree>
    <p:extLst>
      <p:ext uri="{BB962C8B-B14F-4D97-AF65-F5344CB8AC3E}">
        <p14:creationId xmlns:p14="http://schemas.microsoft.com/office/powerpoint/2010/main" val="30798728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9pPr>
          </a:lstStyle>
          <a:p>
            <a:pPr eaLnBrk="1" hangingPunct="1">
              <a:spcBef>
                <a:spcPct val="0"/>
              </a:spcBef>
              <a:defRPr/>
            </a:pPr>
            <a:fld id="{26C9EA5C-AC15-415B-AAC8-A8A64AFAEECB}" type="slidenum">
              <a:rPr lang="en-CA" altLang="en-US" smtClean="0">
                <a:latin typeface="Tahoma" panose="020B0604030504040204" pitchFamily="34" charset="0"/>
              </a:rPr>
              <a:pPr eaLnBrk="1" hangingPunct="1">
                <a:spcBef>
                  <a:spcPct val="0"/>
                </a:spcBef>
                <a:defRPr/>
              </a:pPr>
              <a:t>8</a:t>
            </a:fld>
            <a:endParaRPr lang="en-CA" altLang="en-US" dirty="0">
              <a:latin typeface="Tahoma" panose="020B0604030504040204" pitchFamily="34" charset="0"/>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0" marR="0" lvl="0" indent="0" algn="l" rtl="0">
              <a:spcBef>
                <a:spcPts val="0"/>
              </a:spcBef>
              <a:spcAft>
                <a:spcPts val="0"/>
              </a:spcAft>
              <a:buNone/>
            </a:pPr>
            <a:endParaRPr lang="en-CA" sz="14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6707702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30000"/>
              </a:spcBef>
              <a:defRPr>
                <a:solidFill>
                  <a:schemeClr val="tx1"/>
                </a:solidFill>
                <a:latin typeface="Times New Roman" panose="02020603050405020304" pitchFamily="18" charset="0"/>
                <a:ea typeface="ＭＳ Ｐゴシック" pitchFamily="34" charset="-128"/>
              </a:defRPr>
            </a:lvl1pPr>
            <a:lvl2pPr marL="742950" indent="-285750" eaLnBrk="0" hangingPunct="0">
              <a:spcBef>
                <a:spcPct val="30000"/>
              </a:spcBef>
              <a:defRPr sz="1600">
                <a:solidFill>
                  <a:schemeClr val="tx1"/>
                </a:solidFill>
                <a:latin typeface="Times New Roman" panose="02020603050405020304" pitchFamily="18" charset="0"/>
                <a:ea typeface="ＭＳ Ｐゴシック" pitchFamily="34" charset="-128"/>
              </a:defRPr>
            </a:lvl2pPr>
            <a:lvl3pPr marL="11430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3pPr>
            <a:lvl4pPr marL="16002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4pPr>
            <a:lvl5pPr marL="2057400" indent="-228600" eaLnBrk="0" hangingPunct="0">
              <a:spcBef>
                <a:spcPct val="30000"/>
              </a:spcBef>
              <a:defRPr sz="1200">
                <a:solidFill>
                  <a:schemeClr val="tx1"/>
                </a:solidFill>
                <a:latin typeface="Times New Roman" panose="02020603050405020304"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itchFamily="34" charset="-128"/>
              </a:defRPr>
            </a:lvl9pPr>
          </a:lstStyle>
          <a:p>
            <a:pPr eaLnBrk="1" hangingPunct="1">
              <a:spcBef>
                <a:spcPct val="0"/>
              </a:spcBef>
              <a:defRPr/>
            </a:pPr>
            <a:fld id="{26C9EA5C-AC15-415B-AAC8-A8A64AFAEECB}" type="slidenum">
              <a:rPr lang="en-CA" altLang="en-US" smtClean="0">
                <a:latin typeface="Tahoma" panose="020B0604030504040204" pitchFamily="34" charset="0"/>
              </a:rPr>
              <a:pPr eaLnBrk="1" hangingPunct="1">
                <a:spcBef>
                  <a:spcPct val="0"/>
                </a:spcBef>
                <a:defRPr/>
              </a:pPr>
              <a:t>9</a:t>
            </a:fld>
            <a:endParaRPr lang="en-CA" altLang="en-US" dirty="0">
              <a:latin typeface="Tahoma" panose="020B0604030504040204" pitchFamily="34" charset="0"/>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GB" dirty="0">
              <a:latin typeface="Times New Roman" charset="0"/>
              <a:cs typeface="+mn-cs"/>
            </a:endParaRPr>
          </a:p>
        </p:txBody>
      </p:sp>
    </p:spTree>
    <p:extLst>
      <p:ext uri="{BB962C8B-B14F-4D97-AF65-F5344CB8AC3E}">
        <p14:creationId xmlns:p14="http://schemas.microsoft.com/office/powerpoint/2010/main" val="37707253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Footer Placeholder 4"/>
          <p:cNvSpPr>
            <a:spLocks noGrp="1"/>
          </p:cNvSpPr>
          <p:nvPr>
            <p:ph type="ftr" sz="quarter" idx="11"/>
          </p:nvPr>
        </p:nvSpPr>
        <p:spPr>
          <a:xfrm>
            <a:off x="93969" y="6172200"/>
            <a:ext cx="8595360" cy="235463"/>
          </a:xfrm>
        </p:spPr>
        <p:txBody>
          <a:bodyPr/>
          <a:lstStyle/>
          <a:p>
            <a:endParaRPr lang="en-US" dirty="0">
              <a:solidFill>
                <a:prstClr val="black"/>
              </a:solidFill>
            </a:endParaRP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6/29/2021</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3974366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pPr eaLnBrk="1" fontAlgn="auto" hangingPunct="1">
              <a:spcBef>
                <a:spcPts val="0"/>
              </a:spcBef>
              <a:spcAft>
                <a:spcPts val="0"/>
              </a:spcAft>
            </a:pPr>
            <a:endParaRPr lang="en-US" dirty="0">
              <a:solidFill>
                <a:prstClr val="black"/>
              </a:solidFill>
              <a:latin typeface="Arial"/>
            </a:endParaRPr>
          </a:p>
        </p:txBody>
      </p:sp>
      <p:sp>
        <p:nvSpPr>
          <p:cNvPr id="4" name="Date Placeholder 3"/>
          <p:cNvSpPr>
            <a:spLocks noGrp="1"/>
          </p:cNvSpPr>
          <p:nvPr>
            <p:ph type="dt" sz="half" idx="11"/>
          </p:nvPr>
        </p:nvSpPr>
        <p:spPr/>
        <p:txBody>
          <a:bodyPr/>
          <a:lstStyle/>
          <a:p>
            <a:pPr eaLnBrk="1" fontAlgn="auto" hangingPunct="1">
              <a:spcBef>
                <a:spcPts val="0"/>
              </a:spcBef>
              <a:spcAft>
                <a:spcPts val="0"/>
              </a:spcAft>
            </a:pPr>
            <a:fld id="{A9DF6EFB-3F44-496C-A842-1E0B3D3B975A}" type="datetimeFigureOut">
              <a:rPr lang="en-US" smtClean="0">
                <a:solidFill>
                  <a:prstClr val="white"/>
                </a:solidFill>
                <a:latin typeface="Arial"/>
              </a:rPr>
              <a:pPr eaLnBrk="1" fontAlgn="auto" hangingPunct="1">
                <a:spcBef>
                  <a:spcPts val="0"/>
                </a:spcBef>
                <a:spcAft>
                  <a:spcPts val="0"/>
                </a:spcAft>
              </a:pPr>
              <a:t>6/29/2021</a:t>
            </a:fld>
            <a:endParaRPr lang="en-US" dirty="0">
              <a:solidFill>
                <a:prstClr val="white"/>
              </a:solidFill>
              <a:latin typeface="Arial"/>
            </a:endParaRPr>
          </a:p>
        </p:txBody>
      </p:sp>
      <p:sp>
        <p:nvSpPr>
          <p:cNvPr id="5" name="Slide Number Placeholder 4"/>
          <p:cNvSpPr>
            <a:spLocks noGrp="1"/>
          </p:cNvSpPr>
          <p:nvPr>
            <p:ph type="sldNum" sz="quarter" idx="12"/>
          </p:nvPr>
        </p:nvSpPr>
        <p:spPr/>
        <p:txBody>
          <a:bodyPr/>
          <a:lstStyle/>
          <a:p>
            <a:pPr eaLnBrk="1" fontAlgn="auto" hangingPunct="1">
              <a:spcBef>
                <a:spcPts val="0"/>
              </a:spcBef>
              <a:spcAft>
                <a:spcPts val="0"/>
              </a:spcAft>
            </a:pPr>
            <a:fld id="{200B2350-5261-4F5C-9DF5-EF0D264FC8D2}" type="slidenum">
              <a:rPr lang="en-US" smtClean="0">
                <a:solidFill>
                  <a:prstClr val="white"/>
                </a:solidFill>
                <a:latin typeface="Arial"/>
              </a:rPr>
              <a:pPr eaLnBrk="1" fontAlgn="auto" hangingPunct="1">
                <a:spcBef>
                  <a:spcPts val="0"/>
                </a:spcBef>
                <a:spcAft>
                  <a:spcPts val="0"/>
                </a:spcAft>
              </a:pPr>
              <a:t>‹#›</a:t>
            </a:fld>
            <a:endParaRPr lang="en-US" dirty="0">
              <a:solidFill>
                <a:prstClr val="white"/>
              </a:solidFill>
              <a:latin typeface="Arial"/>
            </a:endParaRPr>
          </a:p>
        </p:txBody>
      </p:sp>
      <p:sp>
        <p:nvSpPr>
          <p:cNvPr id="7" name="Content Placeholder 6"/>
          <p:cNvSpPr>
            <a:spLocks noGrp="1"/>
          </p:cNvSpPr>
          <p:nvPr>
            <p:ph sz="quarter" idx="13"/>
          </p:nvPr>
        </p:nvSpPr>
        <p:spPr>
          <a:xfrm>
            <a:off x="457200" y="1600200"/>
            <a:ext cx="4114800" cy="205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p:cNvSpPr>
            <a:spLocks noGrp="1"/>
          </p:cNvSpPr>
          <p:nvPr>
            <p:ph sz="quarter" idx="14"/>
          </p:nvPr>
        </p:nvSpPr>
        <p:spPr>
          <a:xfrm>
            <a:off x="457200" y="3810000"/>
            <a:ext cx="4114800" cy="2362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p:cNvSpPr>
            <a:spLocks noGrp="1"/>
          </p:cNvSpPr>
          <p:nvPr>
            <p:ph type="pic" sz="quarter" idx="15"/>
          </p:nvPr>
        </p:nvSpPr>
        <p:spPr>
          <a:xfrm>
            <a:off x="4800600" y="2209800"/>
            <a:ext cx="3886200" cy="2590800"/>
          </a:xfrm>
        </p:spPr>
        <p:txBody>
          <a:bodyPr/>
          <a:lstStyle/>
          <a:p>
            <a:endParaRPr lang="en-US" dirty="0"/>
          </a:p>
        </p:txBody>
      </p:sp>
    </p:spTree>
    <p:extLst>
      <p:ext uri="{BB962C8B-B14F-4D97-AF65-F5344CB8AC3E}">
        <p14:creationId xmlns:p14="http://schemas.microsoft.com/office/powerpoint/2010/main" val="3967662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4038600" cy="4525963"/>
          </a:xfrm>
        </p:spPr>
        <p:txBody>
          <a:bodyPr/>
          <a:lstStyle>
            <a:lvl1pPr marL="457200" indent="-457200">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solidFill>
                <a:prstClr val="black"/>
              </a:solidFill>
            </a:endParaRPr>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solidFill>
                  <a:prstClr val="white"/>
                </a:solidFill>
              </a:rPr>
              <a:pPr/>
              <a:t>6/29/2021</a:t>
            </a:fld>
            <a:endParaRPr lang="en-US" dirty="0">
              <a:solidFill>
                <a:prstClr val="white"/>
              </a:solidFill>
            </a:endParaRPr>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11" name="Content Placeholder 2"/>
          <p:cNvSpPr>
            <a:spLocks noGrp="1"/>
          </p:cNvSpPr>
          <p:nvPr>
            <p:ph idx="13"/>
          </p:nvPr>
        </p:nvSpPr>
        <p:spPr>
          <a:xfrm>
            <a:off x="4572000" y="1600200"/>
            <a:ext cx="4114800" cy="4525963"/>
          </a:xfrm>
        </p:spPr>
        <p:txBody>
          <a:bodyPr/>
          <a:lstStyle>
            <a:lvl1pPr marL="457200" indent="-457200">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Tree>
    <p:extLst>
      <p:ext uri="{BB962C8B-B14F-4D97-AF65-F5344CB8AC3E}">
        <p14:creationId xmlns:p14="http://schemas.microsoft.com/office/powerpoint/2010/main" val="2689117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prstClr val="black"/>
                </a:solidFill>
              </a:rPr>
              <a:pPr/>
              <a:t>6/29/2021</a:t>
            </a:fld>
            <a:endParaRPr lang="en-US" dirty="0">
              <a:solidFill>
                <a:prstClr val="black"/>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prstClr val="black"/>
                </a:solidFill>
              </a:rPr>
              <a:pPr/>
              <a:t>‹#›</a:t>
            </a:fld>
            <a:endParaRPr lang="en-US" dirty="0">
              <a:solidFill>
                <a:prstClr val="black"/>
              </a:solidFill>
            </a:endParaRPr>
          </a:p>
        </p:txBody>
      </p:sp>
      <p:pic>
        <p:nvPicPr>
          <p:cNvPr id="7" name="Picture 6"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9" name="Media Placeholder 8"/>
          <p:cNvSpPr>
            <a:spLocks noGrp="1"/>
          </p:cNvSpPr>
          <p:nvPr>
            <p:ph type="media" sz="quarter" idx="13"/>
          </p:nvPr>
        </p:nvSpPr>
        <p:spPr>
          <a:xfrm>
            <a:off x="1427820" y="1943530"/>
            <a:ext cx="6302068" cy="4108317"/>
          </a:xfrm>
        </p:spPr>
        <p:txBody>
          <a:bodyPr/>
          <a:lstStyle/>
          <a:p>
            <a:endParaRPr lang="en-IN" dirty="0"/>
          </a:p>
        </p:txBody>
      </p:sp>
      <p:sp>
        <p:nvSpPr>
          <p:cNvPr id="10" name="TextBox 9"/>
          <p:cNvSpPr txBox="1"/>
          <p:nvPr userDrawn="1"/>
        </p:nvSpPr>
        <p:spPr>
          <a:xfrm>
            <a:off x="1600200" y="6429345"/>
            <a:ext cx="7162800" cy="276999"/>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kern="1200" dirty="0">
                <a:solidFill>
                  <a:schemeClr val="tx1"/>
                </a:solidFill>
                <a:latin typeface="Verdana" panose="020B0604030504040204" pitchFamily="34" charset="0"/>
                <a:ea typeface="Verdana" panose="020B0604030504040204" pitchFamily="34" charset="0"/>
                <a:cs typeface="Verdana" panose="020B0604030504040204" pitchFamily="34" charset="0"/>
              </a:rPr>
              <a:t>Copyright © 2019, 2016, 2013 Pearson Education, Inc. All Rights Reserved</a:t>
            </a:r>
          </a:p>
        </p:txBody>
      </p:sp>
    </p:spTree>
    <p:extLst>
      <p:ext uri="{BB962C8B-B14F-4D97-AF65-F5344CB8AC3E}">
        <p14:creationId xmlns:p14="http://schemas.microsoft.com/office/powerpoint/2010/main" val="9662019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solidFill>
                <a:prstClr val="black"/>
              </a:solidFill>
            </a:endParaRP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6/29/2021</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613265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Footer Placeholder 4"/>
          <p:cNvSpPr>
            <a:spLocks noGrp="1"/>
          </p:cNvSpPr>
          <p:nvPr>
            <p:ph type="ftr" sz="quarter" idx="11"/>
          </p:nvPr>
        </p:nvSpPr>
        <p:spPr>
          <a:xfrm>
            <a:off x="93969" y="6172200"/>
            <a:ext cx="8595360" cy="235463"/>
          </a:xfrm>
        </p:spPr>
        <p:txBody>
          <a:bodyPr/>
          <a:lstStyle/>
          <a:p>
            <a:endParaRPr lang="en-US" dirty="0">
              <a:solidFill>
                <a:prstClr val="black"/>
              </a:solidFill>
            </a:endParaRP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6/29/2021</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8040198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tx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41910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p:txBody>
      </p:sp>
      <p:sp>
        <p:nvSpPr>
          <p:cNvPr id="12" name="Footer Placeholder 2"/>
          <p:cNvSpPr>
            <a:spLocks noGrp="1"/>
          </p:cNvSpPr>
          <p:nvPr>
            <p:ph type="ftr" sz="quarter" idx="10"/>
          </p:nvPr>
        </p:nvSpPr>
        <p:spPr>
          <a:xfrm>
            <a:off x="93969" y="6172200"/>
            <a:ext cx="8595360" cy="235463"/>
          </a:xfrm>
        </p:spPr>
        <p:txBody>
          <a:bodyPr/>
          <a:lstStyle/>
          <a:p>
            <a:endParaRPr lang="en-US" dirty="0">
              <a:solidFill>
                <a:prstClr val="black"/>
              </a:solidFill>
            </a:endParaRP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6/29/2021</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10" name="Content Placeholder 8"/>
          <p:cNvSpPr>
            <a:spLocks noGrp="1"/>
          </p:cNvSpPr>
          <p:nvPr>
            <p:ph sz="quarter" idx="15"/>
          </p:nvPr>
        </p:nvSpPr>
        <p:spPr>
          <a:xfrm>
            <a:off x="4648200" y="1628775"/>
            <a:ext cx="4038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p:txBody>
      </p:sp>
    </p:spTree>
    <p:extLst>
      <p:ext uri="{BB962C8B-B14F-4D97-AF65-F5344CB8AC3E}">
        <p14:creationId xmlns:p14="http://schemas.microsoft.com/office/powerpoint/2010/main" val="1619185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ingle_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endParaRPr lang="en-US" dirty="0">
              <a:solidFill>
                <a:prstClr val="black"/>
              </a:solidFill>
            </a:endParaRP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6/29/2021</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8" name="Content Placeholder 7"/>
          <p:cNvSpPr>
            <a:spLocks noGrp="1"/>
          </p:cNvSpPr>
          <p:nvPr>
            <p:ph sz="quarter" idx="13"/>
          </p:nvPr>
        </p:nvSpPr>
        <p:spPr>
          <a:xfrm>
            <a:off x="1143000" y="2209800"/>
            <a:ext cx="6705600" cy="68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0" name="Content Placeholder 9"/>
          <p:cNvSpPr>
            <a:spLocks noGrp="1"/>
          </p:cNvSpPr>
          <p:nvPr>
            <p:ph sz="quarter" idx="14"/>
          </p:nvPr>
        </p:nvSpPr>
        <p:spPr>
          <a:xfrm>
            <a:off x="1143000" y="3124200"/>
            <a:ext cx="6705600" cy="76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32521328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endParaRPr lang="en-US" dirty="0">
              <a:solidFill>
                <a:prstClr val="black"/>
              </a:solidFill>
            </a:endParaRP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6/29/2021</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7" name="Picture Placeholder 6"/>
          <p:cNvSpPr>
            <a:spLocks noGrp="1"/>
          </p:cNvSpPr>
          <p:nvPr>
            <p:ph type="pic" sz="quarter" idx="13"/>
          </p:nvPr>
        </p:nvSpPr>
        <p:spPr>
          <a:xfrm>
            <a:off x="457200" y="1752600"/>
            <a:ext cx="8229600" cy="3505200"/>
          </a:xfrm>
        </p:spPr>
        <p:txBody>
          <a:bodyPr/>
          <a:lstStyle/>
          <a:p>
            <a:endParaRPr lang="en-US" dirty="0"/>
          </a:p>
        </p:txBody>
      </p:sp>
    </p:spTree>
    <p:extLst>
      <p:ext uri="{BB962C8B-B14F-4D97-AF65-F5344CB8AC3E}">
        <p14:creationId xmlns:p14="http://schemas.microsoft.com/office/powerpoint/2010/main" val="36165435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4_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1"/>
            <a:ext cx="3657600" cy="1297220"/>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solidFill>
                <a:prstClr val="black"/>
              </a:solidFill>
            </a:endParaRP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6/29/2021</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6" name="Picture Placeholder 5"/>
          <p:cNvSpPr>
            <a:spLocks noGrp="1"/>
          </p:cNvSpPr>
          <p:nvPr>
            <p:ph type="pic" sz="quarter" idx="18"/>
          </p:nvPr>
        </p:nvSpPr>
        <p:spPr>
          <a:xfrm>
            <a:off x="609600" y="1905000"/>
            <a:ext cx="3581400" cy="2819400"/>
          </a:xfrm>
        </p:spPr>
        <p:txBody>
          <a:bodyPr/>
          <a:lstStyle/>
          <a:p>
            <a:endParaRPr lang="en-IN" dirty="0"/>
          </a:p>
        </p:txBody>
      </p:sp>
      <p:sp>
        <p:nvSpPr>
          <p:cNvPr id="13" name="Content Placeholder"/>
          <p:cNvSpPr>
            <a:spLocks noGrp="1"/>
          </p:cNvSpPr>
          <p:nvPr>
            <p:ph type="body" sz="quarter" idx="4294967295"/>
          </p:nvPr>
        </p:nvSpPr>
        <p:spPr>
          <a:xfrm>
            <a:off x="2905795" y="6424794"/>
            <a:ext cx="5876925" cy="184666"/>
          </a:xfrm>
        </p:spPr>
        <p:txBody>
          <a:bodyPr>
            <a:spAutoFit/>
          </a:bodyPr>
          <a:lstStyle/>
          <a:p>
            <a:pPr marL="0" indent="0">
              <a:buNone/>
            </a:pPr>
            <a:r>
              <a:rPr lang="en-AU" altLang="en-US" sz="1200" dirty="0">
                <a:solidFill>
                  <a:srgbClr val="000000"/>
                </a:solidFill>
                <a:latin typeface="Verdana" panose="020B0604030504040204" pitchFamily="34" charset="0"/>
                <a:ea typeface="Verdana" panose="020B0604030504040204" pitchFamily="34" charset="0"/>
                <a:cs typeface="Verdana" panose="020B0604030504040204" pitchFamily="34" charset="0"/>
              </a:rPr>
              <a:t>Copyright © 2019, 2016, 2013 Pearson Education, Inc. All Rights Reserved</a:t>
            </a:r>
            <a:endParaRPr lang="en-US" sz="1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6248640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lvl1pPr>
              <a:defRPr sz="4400">
                <a:latin typeface="Calibri" panose="020F0502020204030204" pitchFamily="34" charset="0"/>
              </a:defRPr>
            </a:lvl1pPr>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3000">
                <a:solidFill>
                  <a:srgbClr val="007FA3"/>
                </a:solidFill>
                <a:latin typeface="Calibri" panose="020F0502020204030204" pitchFamily="34" charset="0"/>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atin typeface="Calibri" panose="020F0502020204030204" pitchFamily="34" charset="0"/>
              </a:defRPr>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400">
                <a:latin typeface="Calibri" panose="020F0502020204030204" pitchFamily="34" charset="0"/>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solidFill>
                <a:prstClr val="black"/>
              </a:solidFill>
            </a:endParaRPr>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3" name="TextBox 12"/>
          <p:cNvSpPr txBox="1"/>
          <p:nvPr userDrawn="1"/>
        </p:nvSpPr>
        <p:spPr>
          <a:xfrm>
            <a:off x="1600200" y="6429345"/>
            <a:ext cx="7162800" cy="276999"/>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kern="1200" dirty="0">
                <a:solidFill>
                  <a:schemeClr val="tx1"/>
                </a:solidFill>
                <a:latin typeface="Verdana" panose="020B0604030504040204" pitchFamily="34" charset="0"/>
                <a:ea typeface="Verdana" panose="020B0604030504040204" pitchFamily="34" charset="0"/>
                <a:cs typeface="Verdana" panose="020B0604030504040204" pitchFamily="34" charset="0"/>
              </a:rPr>
              <a:t>Copyright © 2019, 2016, 2013 Pearson Education, Inc. All Rights Reserved</a:t>
            </a:r>
          </a:p>
        </p:txBody>
      </p:sp>
    </p:spTree>
    <p:extLst>
      <p:ext uri="{BB962C8B-B14F-4D97-AF65-F5344CB8AC3E}">
        <p14:creationId xmlns:p14="http://schemas.microsoft.com/office/powerpoint/2010/main" val="2196858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lvl1pPr>
              <a:defRPr sz="4400">
                <a:latin typeface="Calibri" panose="020F0502020204030204" pitchFamily="34" charset="0"/>
              </a:defRPr>
            </a:lvl1pPr>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3000">
                <a:solidFill>
                  <a:srgbClr val="007FA3"/>
                </a:solidFill>
                <a:latin typeface="Calibri" panose="020F0502020204030204" pitchFamily="34" charset="0"/>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atin typeface="Calibri" panose="020F0502020204030204" pitchFamily="34" charset="0"/>
              </a:defRPr>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400">
                <a:latin typeface="Calibri" panose="020F0502020204030204" pitchFamily="34" charset="0"/>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solidFill>
                <a:prstClr val="black"/>
              </a:solidFill>
            </a:endParaRPr>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3" name="Picture Placeholder 2"/>
          <p:cNvSpPr>
            <a:spLocks noGrp="1"/>
          </p:cNvSpPr>
          <p:nvPr>
            <p:ph type="pic" sz="quarter" idx="16"/>
          </p:nvPr>
        </p:nvSpPr>
        <p:spPr>
          <a:xfrm>
            <a:off x="838200" y="1666875"/>
            <a:ext cx="3657600" cy="4459288"/>
          </a:xfrm>
        </p:spPr>
        <p:txBody>
          <a:bodyPr/>
          <a:lstStyle/>
          <a:p>
            <a:endParaRPr lang="en-US" dirty="0"/>
          </a:p>
        </p:txBody>
      </p:sp>
      <p:sp>
        <p:nvSpPr>
          <p:cNvPr id="13" name="TextBox 12"/>
          <p:cNvSpPr txBox="1"/>
          <p:nvPr userDrawn="1"/>
        </p:nvSpPr>
        <p:spPr>
          <a:xfrm>
            <a:off x="1600200" y="6429345"/>
            <a:ext cx="7162800" cy="276999"/>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kern="1200" dirty="0">
                <a:solidFill>
                  <a:schemeClr val="tx1"/>
                </a:solidFill>
                <a:latin typeface="Verdana" panose="020B0604030504040204" pitchFamily="34" charset="0"/>
                <a:ea typeface="Verdana" panose="020B0604030504040204" pitchFamily="34" charset="0"/>
                <a:cs typeface="Verdana" panose="020B0604030504040204" pitchFamily="34" charset="0"/>
              </a:rPr>
              <a:t>Copyright © 2019, 2016, 2013 Pearson Education, Inc. All Rights Reserved</a:t>
            </a:r>
          </a:p>
        </p:txBody>
      </p:sp>
    </p:spTree>
    <p:extLst>
      <p:ext uri="{BB962C8B-B14F-4D97-AF65-F5344CB8AC3E}">
        <p14:creationId xmlns:p14="http://schemas.microsoft.com/office/powerpoint/2010/main" val="39912337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Footer Placeholder 2"/>
          <p:cNvSpPr>
            <a:spLocks noGrp="1"/>
          </p:cNvSpPr>
          <p:nvPr>
            <p:ph type="ftr" sz="quarter" idx="10"/>
          </p:nvPr>
        </p:nvSpPr>
        <p:spPr>
          <a:xfrm>
            <a:off x="93969" y="6172200"/>
            <a:ext cx="8595360" cy="235463"/>
          </a:xfrm>
        </p:spPr>
        <p:txBody>
          <a:bodyPr/>
          <a:lstStyle/>
          <a:p>
            <a:endParaRPr lang="en-US" dirty="0">
              <a:solidFill>
                <a:prstClr val="black"/>
              </a:solidFill>
            </a:endParaRP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6/29/2021</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3043997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10" name="Footer Placeholder 4"/>
          <p:cNvSpPr>
            <a:spLocks noGrp="1"/>
          </p:cNvSpPr>
          <p:nvPr>
            <p:ph type="ftr" sz="quarter" idx="11"/>
          </p:nvPr>
        </p:nvSpPr>
        <p:spPr>
          <a:xfrm>
            <a:off x="93969" y="6172200"/>
            <a:ext cx="8595360" cy="235463"/>
          </a:xfrm>
        </p:spPr>
        <p:txBody>
          <a:bodyPr/>
          <a:lstStyle/>
          <a:p>
            <a:endParaRPr lang="en-US" dirty="0">
              <a:solidFill>
                <a:prstClr val="black"/>
              </a:solidFill>
            </a:endParaRP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6/29/2021</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5" name="Content Placeholder 4"/>
          <p:cNvSpPr>
            <a:spLocks noGrp="1"/>
          </p:cNvSpPr>
          <p:nvPr>
            <p:ph sz="quarter" idx="13"/>
          </p:nvPr>
        </p:nvSpPr>
        <p:spPr>
          <a:xfrm>
            <a:off x="457200" y="1447800"/>
            <a:ext cx="4724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37284219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7" name="Media Placeholder 6"/>
          <p:cNvSpPr>
            <a:spLocks noGrp="1"/>
          </p:cNvSpPr>
          <p:nvPr>
            <p:ph type="media" sz="quarter" idx="13"/>
          </p:nvPr>
        </p:nvSpPr>
        <p:spPr>
          <a:xfrm>
            <a:off x="1768188" y="2263294"/>
            <a:ext cx="5592390" cy="3680306"/>
          </a:xfrm>
        </p:spPr>
        <p:txBody>
          <a:bodyPr/>
          <a:lstStyle/>
          <a:p>
            <a:endParaRPr lang="en-IN" dirty="0"/>
          </a:p>
        </p:txBody>
      </p:sp>
    </p:spTree>
    <p:extLst>
      <p:ext uri="{BB962C8B-B14F-4D97-AF65-F5344CB8AC3E}">
        <p14:creationId xmlns:p14="http://schemas.microsoft.com/office/powerpoint/2010/main" val="39418547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pPr eaLnBrk="1" fontAlgn="auto" hangingPunct="1">
              <a:spcBef>
                <a:spcPts val="0"/>
              </a:spcBef>
              <a:spcAft>
                <a:spcPts val="0"/>
              </a:spcAft>
            </a:pPr>
            <a:endParaRPr lang="en-US" dirty="0">
              <a:solidFill>
                <a:prstClr val="black"/>
              </a:solidFill>
              <a:latin typeface="Arial"/>
            </a:endParaRPr>
          </a:p>
        </p:txBody>
      </p:sp>
      <p:sp>
        <p:nvSpPr>
          <p:cNvPr id="4" name="Date Placeholder 3"/>
          <p:cNvSpPr>
            <a:spLocks noGrp="1"/>
          </p:cNvSpPr>
          <p:nvPr>
            <p:ph type="dt" sz="half" idx="11"/>
          </p:nvPr>
        </p:nvSpPr>
        <p:spPr/>
        <p:txBody>
          <a:bodyPr/>
          <a:lstStyle/>
          <a:p>
            <a:pPr eaLnBrk="1" fontAlgn="auto" hangingPunct="1">
              <a:spcBef>
                <a:spcPts val="0"/>
              </a:spcBef>
              <a:spcAft>
                <a:spcPts val="0"/>
              </a:spcAft>
            </a:pPr>
            <a:fld id="{A9DF6EFB-3F44-496C-A842-1E0B3D3B975A}" type="datetimeFigureOut">
              <a:rPr lang="en-US" smtClean="0">
                <a:solidFill>
                  <a:prstClr val="white"/>
                </a:solidFill>
                <a:latin typeface="Arial"/>
              </a:rPr>
              <a:pPr eaLnBrk="1" fontAlgn="auto" hangingPunct="1">
                <a:spcBef>
                  <a:spcPts val="0"/>
                </a:spcBef>
                <a:spcAft>
                  <a:spcPts val="0"/>
                </a:spcAft>
              </a:pPr>
              <a:t>6/29/2021</a:t>
            </a:fld>
            <a:endParaRPr lang="en-US" dirty="0">
              <a:solidFill>
                <a:prstClr val="white"/>
              </a:solidFill>
              <a:latin typeface="Arial"/>
            </a:endParaRPr>
          </a:p>
        </p:txBody>
      </p:sp>
      <p:sp>
        <p:nvSpPr>
          <p:cNvPr id="5" name="Slide Number Placeholder 4"/>
          <p:cNvSpPr>
            <a:spLocks noGrp="1"/>
          </p:cNvSpPr>
          <p:nvPr>
            <p:ph type="sldNum" sz="quarter" idx="12"/>
          </p:nvPr>
        </p:nvSpPr>
        <p:spPr/>
        <p:txBody>
          <a:bodyPr/>
          <a:lstStyle/>
          <a:p>
            <a:pPr eaLnBrk="1" fontAlgn="auto" hangingPunct="1">
              <a:spcBef>
                <a:spcPts val="0"/>
              </a:spcBef>
              <a:spcAft>
                <a:spcPts val="0"/>
              </a:spcAft>
            </a:pPr>
            <a:fld id="{200B2350-5261-4F5C-9DF5-EF0D264FC8D2}" type="slidenum">
              <a:rPr lang="en-US" smtClean="0">
                <a:solidFill>
                  <a:prstClr val="white"/>
                </a:solidFill>
                <a:latin typeface="Arial"/>
              </a:rPr>
              <a:pPr eaLnBrk="1" fontAlgn="auto" hangingPunct="1">
                <a:spcBef>
                  <a:spcPts val="0"/>
                </a:spcBef>
                <a:spcAft>
                  <a:spcPts val="0"/>
                </a:spcAft>
              </a:pPr>
              <a:t>‹#›</a:t>
            </a:fld>
            <a:endParaRPr lang="en-US" dirty="0">
              <a:solidFill>
                <a:prstClr val="white"/>
              </a:solidFill>
              <a:latin typeface="Arial"/>
            </a:endParaRPr>
          </a:p>
        </p:txBody>
      </p:sp>
      <p:sp>
        <p:nvSpPr>
          <p:cNvPr id="7" name="Content Placeholder 6"/>
          <p:cNvSpPr>
            <a:spLocks noGrp="1"/>
          </p:cNvSpPr>
          <p:nvPr>
            <p:ph sz="quarter" idx="13"/>
          </p:nvPr>
        </p:nvSpPr>
        <p:spPr>
          <a:xfrm>
            <a:off x="457200" y="1600200"/>
            <a:ext cx="8229600" cy="182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p:cNvSpPr>
            <a:spLocks noGrp="1"/>
          </p:cNvSpPr>
          <p:nvPr>
            <p:ph sz="quarter" idx="14"/>
          </p:nvPr>
        </p:nvSpPr>
        <p:spPr>
          <a:xfrm>
            <a:off x="457200" y="3581400"/>
            <a:ext cx="8305800" cy="2590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8996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pPr eaLnBrk="1" fontAlgn="auto" hangingPunct="1">
              <a:spcBef>
                <a:spcPts val="0"/>
              </a:spcBef>
              <a:spcAft>
                <a:spcPts val="0"/>
              </a:spcAft>
            </a:pPr>
            <a:endParaRPr lang="en-US" dirty="0">
              <a:solidFill>
                <a:prstClr val="black"/>
              </a:solidFill>
              <a:latin typeface="Arial"/>
            </a:endParaRPr>
          </a:p>
        </p:txBody>
      </p:sp>
      <p:sp>
        <p:nvSpPr>
          <p:cNvPr id="4" name="Date Placeholder 3"/>
          <p:cNvSpPr>
            <a:spLocks noGrp="1"/>
          </p:cNvSpPr>
          <p:nvPr>
            <p:ph type="dt" sz="half" idx="11"/>
          </p:nvPr>
        </p:nvSpPr>
        <p:spPr/>
        <p:txBody>
          <a:bodyPr/>
          <a:lstStyle/>
          <a:p>
            <a:pPr eaLnBrk="1" fontAlgn="auto" hangingPunct="1">
              <a:spcBef>
                <a:spcPts val="0"/>
              </a:spcBef>
              <a:spcAft>
                <a:spcPts val="0"/>
              </a:spcAft>
            </a:pPr>
            <a:fld id="{A9DF6EFB-3F44-496C-A842-1E0B3D3B975A}" type="datetimeFigureOut">
              <a:rPr lang="en-US" smtClean="0">
                <a:solidFill>
                  <a:prstClr val="white"/>
                </a:solidFill>
                <a:latin typeface="Arial"/>
              </a:rPr>
              <a:pPr eaLnBrk="1" fontAlgn="auto" hangingPunct="1">
                <a:spcBef>
                  <a:spcPts val="0"/>
                </a:spcBef>
                <a:spcAft>
                  <a:spcPts val="0"/>
                </a:spcAft>
              </a:pPr>
              <a:t>6/29/2021</a:t>
            </a:fld>
            <a:endParaRPr lang="en-US" dirty="0">
              <a:solidFill>
                <a:prstClr val="white"/>
              </a:solidFill>
              <a:latin typeface="Arial"/>
            </a:endParaRPr>
          </a:p>
        </p:txBody>
      </p:sp>
      <p:sp>
        <p:nvSpPr>
          <p:cNvPr id="5" name="Slide Number Placeholder 4"/>
          <p:cNvSpPr>
            <a:spLocks noGrp="1"/>
          </p:cNvSpPr>
          <p:nvPr>
            <p:ph type="sldNum" sz="quarter" idx="12"/>
          </p:nvPr>
        </p:nvSpPr>
        <p:spPr/>
        <p:txBody>
          <a:bodyPr/>
          <a:lstStyle/>
          <a:p>
            <a:pPr eaLnBrk="1" fontAlgn="auto" hangingPunct="1">
              <a:spcBef>
                <a:spcPts val="0"/>
              </a:spcBef>
              <a:spcAft>
                <a:spcPts val="0"/>
              </a:spcAft>
            </a:pPr>
            <a:fld id="{200B2350-5261-4F5C-9DF5-EF0D264FC8D2}" type="slidenum">
              <a:rPr lang="en-US" smtClean="0">
                <a:solidFill>
                  <a:prstClr val="white"/>
                </a:solidFill>
                <a:latin typeface="Arial"/>
              </a:rPr>
              <a:pPr eaLnBrk="1" fontAlgn="auto" hangingPunct="1">
                <a:spcBef>
                  <a:spcPts val="0"/>
                </a:spcBef>
                <a:spcAft>
                  <a:spcPts val="0"/>
                </a:spcAft>
              </a:pPr>
              <a:t>‹#›</a:t>
            </a:fld>
            <a:endParaRPr lang="en-US" dirty="0">
              <a:solidFill>
                <a:prstClr val="white"/>
              </a:solidFill>
              <a:latin typeface="Arial"/>
            </a:endParaRPr>
          </a:p>
        </p:txBody>
      </p:sp>
      <p:sp>
        <p:nvSpPr>
          <p:cNvPr id="7" name="Content Placeholder 6"/>
          <p:cNvSpPr>
            <a:spLocks noGrp="1"/>
          </p:cNvSpPr>
          <p:nvPr>
            <p:ph sz="quarter" idx="13"/>
          </p:nvPr>
        </p:nvSpPr>
        <p:spPr>
          <a:xfrm>
            <a:off x="457200" y="1600200"/>
            <a:ext cx="8232775" cy="83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p:cNvSpPr>
            <a:spLocks noGrp="1"/>
          </p:cNvSpPr>
          <p:nvPr>
            <p:ph sz="quarter" idx="14"/>
          </p:nvPr>
        </p:nvSpPr>
        <p:spPr>
          <a:xfrm>
            <a:off x="457200" y="2514600"/>
            <a:ext cx="8232775" cy="1295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5"/>
          </p:nvPr>
        </p:nvSpPr>
        <p:spPr>
          <a:xfrm>
            <a:off x="457200" y="3886200"/>
            <a:ext cx="8232775"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64630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10" name="Footer Placeholder 4"/>
          <p:cNvSpPr>
            <a:spLocks noGrp="1"/>
          </p:cNvSpPr>
          <p:nvPr>
            <p:ph type="ftr" sz="quarter" idx="11"/>
          </p:nvPr>
        </p:nvSpPr>
        <p:spPr>
          <a:xfrm>
            <a:off x="93969" y="6172200"/>
            <a:ext cx="8595360" cy="235463"/>
          </a:xfrm>
        </p:spPr>
        <p:txBody>
          <a:bodyPr/>
          <a:lstStyle/>
          <a:p>
            <a:endParaRPr lang="en-US" dirty="0">
              <a:solidFill>
                <a:prstClr val="black"/>
              </a:solidFill>
            </a:endParaRP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6/29/2021</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5" name="Picture Placeholder 4"/>
          <p:cNvSpPr>
            <a:spLocks noGrp="1"/>
          </p:cNvSpPr>
          <p:nvPr>
            <p:ph type="pic" sz="quarter" idx="13"/>
          </p:nvPr>
        </p:nvSpPr>
        <p:spPr>
          <a:xfrm>
            <a:off x="4800600" y="1666875"/>
            <a:ext cx="3886200" cy="3667125"/>
          </a:xfrm>
        </p:spPr>
        <p:txBody>
          <a:bodyPr/>
          <a:lstStyle/>
          <a:p>
            <a:endParaRPr lang="en-US" dirty="0"/>
          </a:p>
        </p:txBody>
      </p:sp>
      <p:sp>
        <p:nvSpPr>
          <p:cNvPr id="7" name="Content Placeholder 6"/>
          <p:cNvSpPr>
            <a:spLocks noGrp="1"/>
          </p:cNvSpPr>
          <p:nvPr>
            <p:ph sz="quarter" idx="14"/>
          </p:nvPr>
        </p:nvSpPr>
        <p:spPr>
          <a:xfrm>
            <a:off x="457200" y="1447800"/>
            <a:ext cx="4038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641437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pPr eaLnBrk="1" fontAlgn="auto" hangingPunct="1">
              <a:spcBef>
                <a:spcPts val="0"/>
              </a:spcBef>
              <a:spcAft>
                <a:spcPts val="0"/>
              </a:spcAft>
            </a:pPr>
            <a:endParaRPr lang="en-US" dirty="0">
              <a:solidFill>
                <a:prstClr val="black"/>
              </a:solidFill>
              <a:latin typeface="Arial"/>
            </a:endParaRPr>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pPr eaLnBrk="1" fontAlgn="auto" hangingPunct="1">
              <a:spcBef>
                <a:spcPts val="0"/>
              </a:spcBef>
              <a:spcAft>
                <a:spcPts val="0"/>
              </a:spcAft>
            </a:pPr>
            <a:fld id="{A9DF6EFB-3F44-496C-A842-1E0B3D3B975A}" type="datetimeFigureOut">
              <a:rPr lang="en-US" smtClean="0">
                <a:solidFill>
                  <a:prstClr val="white"/>
                </a:solidFill>
                <a:latin typeface="Arial"/>
              </a:rPr>
              <a:pPr eaLnBrk="1" fontAlgn="auto" hangingPunct="1">
                <a:spcBef>
                  <a:spcPts val="0"/>
                </a:spcBef>
                <a:spcAft>
                  <a:spcPts val="0"/>
                </a:spcAft>
              </a:pPr>
              <a:t>6/29/2021</a:t>
            </a:fld>
            <a:endParaRPr lang="en-US" dirty="0">
              <a:solidFill>
                <a:prstClr val="white"/>
              </a:solidFill>
              <a:latin typeface="Aria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pPr eaLnBrk="1" fontAlgn="auto" hangingPunct="1">
              <a:spcBef>
                <a:spcPts val="0"/>
              </a:spcBef>
              <a:spcAft>
                <a:spcPts val="0"/>
              </a:spcAft>
            </a:pPr>
            <a:fld id="{200B2350-5261-4F5C-9DF5-EF0D264FC8D2}" type="slidenum">
              <a:rPr lang="en-US" smtClean="0">
                <a:solidFill>
                  <a:prstClr val="white"/>
                </a:solidFill>
                <a:latin typeface="Arial"/>
              </a:rPr>
              <a:pPr eaLnBrk="1" fontAlgn="auto" hangingPunct="1">
                <a:spcBef>
                  <a:spcPts val="0"/>
                </a:spcBef>
                <a:spcAft>
                  <a:spcPts val="0"/>
                </a:spcAft>
              </a:pPr>
              <a:t>‹#›</a:t>
            </a:fld>
            <a:endParaRPr lang="en-US" dirty="0">
              <a:solidFill>
                <a:prstClr val="white"/>
              </a:solidFill>
              <a:latin typeface="Arial"/>
            </a:endParaRPr>
          </a:p>
        </p:txBody>
      </p:sp>
      <p:pic>
        <p:nvPicPr>
          <p:cNvPr id="7" name="Picture 6" descr="Pearson Logo"/>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9" name="TextBox 8"/>
          <p:cNvSpPr txBox="1"/>
          <p:nvPr userDrawn="1"/>
        </p:nvSpPr>
        <p:spPr>
          <a:xfrm>
            <a:off x="1600200" y="6429345"/>
            <a:ext cx="7162800" cy="276999"/>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kern="1200" dirty="0">
                <a:solidFill>
                  <a:schemeClr val="tx1"/>
                </a:solidFill>
                <a:latin typeface="Verdana" panose="020B0604030504040204" pitchFamily="34" charset="0"/>
                <a:ea typeface="Verdana" panose="020B0604030504040204" pitchFamily="34" charset="0"/>
                <a:cs typeface="Verdana" panose="020B0604030504040204" pitchFamily="34" charset="0"/>
              </a:rPr>
              <a:t>Copyright © 2019, 2016, 2013 Pearson Education, Inc. All Rights Reserved</a:t>
            </a:r>
          </a:p>
        </p:txBody>
      </p:sp>
    </p:spTree>
    <p:extLst>
      <p:ext uri="{BB962C8B-B14F-4D97-AF65-F5344CB8AC3E}">
        <p14:creationId xmlns:p14="http://schemas.microsoft.com/office/powerpoint/2010/main" val="4043797913"/>
      </p:ext>
    </p:extLst>
  </p:cSld>
  <p:clrMap bg1="lt1" tx1="dk1" bg2="lt2" tx2="dk2" accent1="accent1" accent2="accent2" accent3="accent3" accent4="accent4" accent5="accent5" accent6="accent6" hlink="hlink" folHlink="folHlink"/>
  <p:sldLayoutIdLst>
    <p:sldLayoutId id="2147483971" r:id="rId1"/>
    <p:sldLayoutId id="2147483972" r:id="rId2"/>
    <p:sldLayoutId id="2147483981" r:id="rId3"/>
    <p:sldLayoutId id="2147483973" r:id="rId4"/>
    <p:sldLayoutId id="2147483975" r:id="rId5"/>
    <p:sldLayoutId id="2147483991" r:id="rId6"/>
    <p:sldLayoutId id="2147483987" r:id="rId7"/>
    <p:sldLayoutId id="2147483988" r:id="rId8"/>
    <p:sldLayoutId id="2147483982" r:id="rId9"/>
    <p:sldLayoutId id="2147483986" r:id="rId10"/>
    <p:sldLayoutId id="2147483974" r:id="rId11"/>
    <p:sldLayoutId id="2147483976" r:id="rId12"/>
    <p:sldLayoutId id="2147483977" r:id="rId13"/>
    <p:sldLayoutId id="2147483978" r:id="rId14"/>
    <p:sldLayoutId id="2147483979" r:id="rId15"/>
    <p:sldLayoutId id="2147483989" r:id="rId16"/>
    <p:sldLayoutId id="2147483993" r:id="rId17"/>
    <p:sldLayoutId id="2147483994" r:id="rId18"/>
  </p:sldLayoutIdLst>
  <p:txStyles>
    <p:title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1.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50.xml"/><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Foundations of Economics&#10;Eight Edition&#10;Bade Parkin"/>
          <p:cNvSpPr>
            <a:spLocks noGrp="1"/>
          </p:cNvSpPr>
          <p:nvPr>
            <p:ph type="title"/>
          </p:nvPr>
        </p:nvSpPr>
        <p:spPr>
          <a:xfrm>
            <a:off x="457200" y="257404"/>
            <a:ext cx="8229600" cy="523220"/>
          </a:xfrm>
        </p:spPr>
        <p:txBody>
          <a:bodyPr>
            <a:spAutoFit/>
          </a:bodyPr>
          <a:lstStyle/>
          <a:p>
            <a:r>
              <a:rPr lang="en-US" dirty="0"/>
              <a:t>Human Anatomy and Physiology</a:t>
            </a:r>
            <a:endParaRPr lang="en-US" dirty="0">
              <a:ea typeface="ＭＳ Ｐゴシック" pitchFamily="-108" charset="-128"/>
              <a:cs typeface="ＭＳ Ｐゴシック" pitchFamily="-108" charset="-128"/>
            </a:endParaRPr>
          </a:p>
        </p:txBody>
      </p:sp>
      <p:sp>
        <p:nvSpPr>
          <p:cNvPr id="9" name="Text Placeholder 7"/>
          <p:cNvSpPr>
            <a:spLocks noGrp="1"/>
          </p:cNvSpPr>
          <p:nvPr>
            <p:ph type="body" sz="quarter" idx="13"/>
          </p:nvPr>
        </p:nvSpPr>
        <p:spPr>
          <a:xfrm>
            <a:off x="457200" y="876283"/>
            <a:ext cx="8229600" cy="359857"/>
          </a:xfrm>
        </p:spPr>
        <p:txBody>
          <a:bodyPr vert="horz" lIns="0" tIns="0" rIns="0" bIns="0" rtlCol="0">
            <a:spAutoFit/>
          </a:bodyPr>
          <a:lstStyle/>
          <a:p>
            <a:pPr>
              <a:spcBef>
                <a:spcPct val="0"/>
              </a:spcBef>
            </a:pPr>
            <a:r>
              <a:rPr lang="en-US" sz="2000" dirty="0">
                <a:latin typeface="+mn-lt"/>
                <a:ea typeface="+mj-ea"/>
                <a:cs typeface="Times New Roman" panose="02020603050405020304" pitchFamily="18" charset="0"/>
              </a:rPr>
              <a:t>Eleventh Edition</a:t>
            </a:r>
          </a:p>
        </p:txBody>
      </p:sp>
      <p:sp>
        <p:nvSpPr>
          <p:cNvPr id="14" name="Text Placeholder 7"/>
          <p:cNvSpPr>
            <a:spLocks noGrp="1"/>
          </p:cNvSpPr>
          <p:nvPr>
            <p:ph type="body" sz="quarter" idx="13"/>
          </p:nvPr>
        </p:nvSpPr>
        <p:spPr>
          <a:xfrm>
            <a:off x="5029200" y="2738735"/>
            <a:ext cx="3505200" cy="461665"/>
          </a:xfrm>
        </p:spPr>
        <p:txBody>
          <a:bodyPr wrap="square">
            <a:spAutoFit/>
          </a:bodyPr>
          <a:lstStyle/>
          <a:p>
            <a:r>
              <a:rPr lang="en-US" sz="3000" dirty="0">
                <a:solidFill>
                  <a:schemeClr val="tx1"/>
                </a:solidFill>
                <a:latin typeface="+mj-lt"/>
                <a:cs typeface="Calibri" panose="020F0502020204030204" pitchFamily="34" charset="0"/>
              </a:rPr>
              <a:t>Chapter 09 Part C</a:t>
            </a:r>
            <a:endParaRPr lang="en-IN" sz="3000" dirty="0">
              <a:solidFill>
                <a:schemeClr val="tx1"/>
              </a:solidFill>
              <a:latin typeface="+mj-lt"/>
              <a:cs typeface="Calibri" panose="020F0502020204030204" pitchFamily="34" charset="0"/>
            </a:endParaRPr>
          </a:p>
        </p:txBody>
      </p:sp>
      <p:sp>
        <p:nvSpPr>
          <p:cNvPr id="15" name="Content Placeholder 3"/>
          <p:cNvSpPr>
            <a:spLocks noGrp="1"/>
          </p:cNvSpPr>
          <p:nvPr>
            <p:ph type="body" sz="quarter" idx="14"/>
          </p:nvPr>
        </p:nvSpPr>
        <p:spPr>
          <a:xfrm>
            <a:off x="5029200" y="3310693"/>
            <a:ext cx="3200400" cy="677108"/>
          </a:xfrm>
        </p:spPr>
        <p:txBody>
          <a:bodyPr wrap="square">
            <a:spAutoFit/>
          </a:bodyPr>
          <a:lstStyle/>
          <a:p>
            <a:r>
              <a:rPr lang="en-IN" sz="2200" dirty="0">
                <a:latin typeface="Arial" panose="020B0604020202020204" pitchFamily="34" charset="0"/>
                <a:cs typeface="Arial" panose="020B0604020202020204" pitchFamily="34" charset="0"/>
              </a:rPr>
              <a:t>Muscles and Muscle Tissue</a:t>
            </a:r>
          </a:p>
        </p:txBody>
      </p:sp>
      <p:pic>
        <p:nvPicPr>
          <p:cNvPr id="3" name="Picture 2" descr="Front Cover: Human Anatomy and Physiology, Eleventh Edition by Marieb and Hoeh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702096"/>
            <a:ext cx="3364992" cy="3889248"/>
          </a:xfrm>
          <a:prstGeom prst="rect">
            <a:avLst/>
          </a:prstGeom>
        </p:spPr>
      </p:pic>
      <p:sp>
        <p:nvSpPr>
          <p:cNvPr id="12" name="Content Placeholder"/>
          <p:cNvSpPr>
            <a:spLocks noGrp="1"/>
          </p:cNvSpPr>
          <p:nvPr>
            <p:ph type="body" sz="quarter" idx="15"/>
          </p:nvPr>
        </p:nvSpPr>
        <p:spPr>
          <a:xfrm>
            <a:off x="762000" y="5791200"/>
            <a:ext cx="6858000" cy="184666"/>
          </a:xfrm>
        </p:spPr>
        <p:txBody>
          <a:bodyPr wrap="square">
            <a:spAutoFit/>
          </a:bodyPr>
          <a:lstStyle/>
          <a:p>
            <a:pPr eaLnBrk="0" fontAlgn="base" hangingPunct="0">
              <a:spcBef>
                <a:spcPct val="0"/>
              </a:spcBef>
              <a:spcAft>
                <a:spcPct val="0"/>
              </a:spcAft>
            </a:pPr>
            <a:r>
              <a:rPr lang="en-US" sz="1200" dirty="0">
                <a:ea typeface="ＭＳ Ｐゴシック" pitchFamily="-108" charset="-128"/>
                <a:cs typeface="ＭＳ Ｐゴシック" pitchFamily="-108" charset="-128"/>
              </a:rPr>
              <a:t>PowerPoint® Lectures Slides prepared by Karen Dunbar Kareiva, Ivy Tech Community College</a:t>
            </a:r>
            <a:endParaRPr lang="en-IN" sz="1200" dirty="0">
              <a:ea typeface="ＭＳ Ｐゴシック" pitchFamily="-108" charset="-128"/>
              <a:cs typeface="ＭＳ Ｐゴシック" pitchFamily="-108" charset="-128"/>
            </a:endParaRPr>
          </a:p>
        </p:txBody>
      </p:sp>
      <p:sp>
        <p:nvSpPr>
          <p:cNvPr id="10" name="TextBox 9"/>
          <p:cNvSpPr txBox="1"/>
          <p:nvPr/>
        </p:nvSpPr>
        <p:spPr>
          <a:xfrm>
            <a:off x="1600200" y="6429345"/>
            <a:ext cx="7162800" cy="276999"/>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kern="1200" dirty="0">
                <a:solidFill>
                  <a:schemeClr val="tx1"/>
                </a:solidFill>
                <a:latin typeface="Verdana" panose="020B0604030504040204" pitchFamily="34" charset="0"/>
                <a:ea typeface="Verdana" panose="020B0604030504040204" pitchFamily="34" charset="0"/>
                <a:cs typeface="Verdana" panose="020B0604030504040204" pitchFamily="34" charset="0"/>
              </a:rPr>
              <a:t>Copyright © 2019, 2016, 2013 Pearson Education, Inc. All Rights Reserved</a:t>
            </a:r>
          </a:p>
        </p:txBody>
      </p:sp>
    </p:spTree>
    <p:extLst>
      <p:ext uri="{BB962C8B-B14F-4D97-AF65-F5344CB8AC3E}">
        <p14:creationId xmlns:p14="http://schemas.microsoft.com/office/powerpoint/2010/main" val="6423558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246888"/>
            <a:ext cx="8221133" cy="1046440"/>
          </a:xfrm>
        </p:spPr>
        <p:txBody>
          <a:bodyPr wrap="square">
            <a:spAutoFit/>
          </a:bodyPr>
          <a:lstStyle/>
          <a:p>
            <a:pPr lvl="1" indent="-746125" algn="l" rtl="0">
              <a:spcBef>
                <a:spcPct val="0"/>
              </a:spcBef>
            </a:pPr>
            <a:r>
              <a:rPr lang="en-IN" sz="3400" b="1" kern="1200" dirty="0">
                <a:solidFill>
                  <a:srgbClr val="007FA3"/>
                </a:solidFill>
                <a:latin typeface="Times New Roman"/>
                <a:ea typeface="+mj-ea"/>
                <a:cs typeface="Times New Roman" panose="02020603050405020304" pitchFamily="18" charset="0"/>
              </a:rPr>
              <a:t>Factors Influencing Velocity and Duration of Skeletal Muscle Contraction</a:t>
            </a:r>
            <a:endParaRPr lang="en-US" sz="3400" b="1" kern="1200" dirty="0">
              <a:solidFill>
                <a:srgbClr val="007FA3"/>
              </a:solidFill>
              <a:latin typeface="Times New Roman"/>
              <a:ea typeface="+mj-ea"/>
              <a:cs typeface="Times New Roman" panose="02020603050405020304" pitchFamily="18" charset="0"/>
            </a:endParaRPr>
          </a:p>
        </p:txBody>
      </p:sp>
      <p:pic>
        <p:nvPicPr>
          <p:cNvPr id="3074" name="Picture 2" descr="Figure shows how a predominance of fast glycolytic (fatigable) fibers will increase contractile velocity, while a predominance of slow oxidative (fatigue resistant) fibers will increase contractile duration."/>
          <p:cNvPicPr>
            <a:picLocks noChangeAspect="1" noChangeArrowheads="1"/>
          </p:cNvPicPr>
          <p:nvPr/>
        </p:nvPicPr>
        <p:blipFill rotWithShape="1">
          <a:blip r:embed="rId3">
            <a:extLst>
              <a:ext uri="{28A0092B-C50C-407E-A947-70E740481C1C}">
                <a14:useLocalDpi xmlns:a14="http://schemas.microsoft.com/office/drawing/2010/main" val="0"/>
              </a:ext>
            </a:extLst>
          </a:blip>
          <a:srcRect b="2996"/>
          <a:stretch/>
        </p:blipFill>
        <p:spPr bwMode="auto">
          <a:xfrm>
            <a:off x="1774179" y="1606550"/>
            <a:ext cx="5594055" cy="3837517"/>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a:spLocks noGrp="1"/>
          </p:cNvSpPr>
          <p:nvPr>
            <p:ph sz="quarter" idx="13"/>
          </p:nvPr>
        </p:nvSpPr>
        <p:spPr>
          <a:xfrm>
            <a:off x="457200" y="5918202"/>
            <a:ext cx="8229600" cy="246221"/>
          </a:xfrm>
        </p:spPr>
        <p:txBody>
          <a:bodyPr wrap="square">
            <a:spAutoFit/>
          </a:bodyPr>
          <a:lstStyle/>
          <a:p>
            <a:pPr marL="0" indent="0">
              <a:buNone/>
            </a:pPr>
            <a:r>
              <a:rPr lang="en-US" b="1" dirty="0">
                <a:solidFill>
                  <a:srgbClr val="007FA3"/>
                </a:solidFill>
                <a:latin typeface="Arial (Body)"/>
                <a:ea typeface="+mj-ea"/>
                <a:cs typeface="Times New Roman" panose="02020603050405020304" pitchFamily="18" charset="0"/>
              </a:rPr>
              <a:t>Figure 9.20 </a:t>
            </a:r>
            <a:r>
              <a:rPr lang="en-US" dirty="0"/>
              <a:t>Factors influencing velocity and duration of skeletal muscle contraction.</a:t>
            </a:r>
            <a:endParaRPr lang="en-US" dirty="0">
              <a:latin typeface="Arial (Body)"/>
            </a:endParaRPr>
          </a:p>
        </p:txBody>
      </p:sp>
    </p:spTree>
    <p:extLst>
      <p:ext uri="{BB962C8B-B14F-4D97-AF65-F5344CB8AC3E}">
        <p14:creationId xmlns:p14="http://schemas.microsoft.com/office/powerpoint/2010/main" val="1025588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101598"/>
            <a:ext cx="8221133" cy="1569660"/>
          </a:xfrm>
        </p:spPr>
        <p:txBody>
          <a:bodyPr wrap="square">
            <a:spAutoFit/>
          </a:bodyPr>
          <a:lstStyle/>
          <a:p>
            <a:pPr lvl="1" indent="-746125" algn="l" rtl="0">
              <a:spcBef>
                <a:spcPct val="0"/>
              </a:spcBef>
            </a:pPr>
            <a:r>
              <a:rPr lang="en-IN" sz="3400" b="1" kern="1200" dirty="0">
                <a:solidFill>
                  <a:srgbClr val="007FA3"/>
                </a:solidFill>
                <a:latin typeface="Times New Roman"/>
                <a:ea typeface="+mj-ea"/>
                <a:cs typeface="Times New Roman" panose="02020603050405020304" pitchFamily="18" charset="0"/>
              </a:rPr>
              <a:t>Table 9.2 Structural and Functional Characteristics of the Three Types of Skeletal Muscle Fibers</a:t>
            </a:r>
            <a:endParaRPr lang="en-US" sz="3400" b="1" kern="1200" dirty="0">
              <a:solidFill>
                <a:srgbClr val="007FA3"/>
              </a:solidFill>
              <a:latin typeface="Times New Roman"/>
              <a:ea typeface="+mj-ea"/>
              <a:cs typeface="Times New Roman" panose="02020603050405020304" pitchFamily="18" charset="0"/>
            </a:endParaRPr>
          </a:p>
        </p:txBody>
      </p:sp>
      <p:pic>
        <p:nvPicPr>
          <p:cNvPr id="4098" name="Picture 2" descr=" Table 9.2 describing Structural and Functional Characteristics of the Three Types of Skeletal Muscle Fibers. The columns are labeled SLOW OXIDATIVE FIBERS, FAST OXIDATIVE FIBERS, and FAST GLYCOLYTIC FIBERS. The row data is as follows:&#10;Metabolic Characteristics&#10;Speed of contraction: SLOW OXIDATIVE FIBERS: Slow, FAST OXIDATIVE FIBERS: Fast, FAST GLYCOLYTIC FIBERS: Fast.&#10;Myosin ATPase activity: SLOW OXIDATIVE FIBERS: Slow, FAST OXIDATIVE FIBERS: Fast, FAST GLYCOLYTIC FIBERS: Fast.&#10;Primary pathway for ATP synthesis: SLOW OXIDATIVE FIBERS: Aerobic, FAST OXIDATIVE FIBERS: Aerobic (some anaerobic glycolysis), FAST GLYCOLYTIC FIBERS: Anaerobic glycolysis.&#10;Myoglobin content: SLOW OXIDATIVE FIBERS: High, FAST OXIDATIVE FIBERS: High, FAST GLYCOLYTIC FIBERS: Low.&#10;Glycogen stores: SLOW OXIDATIVE FIBERS: Low, FAST OXIDATIVE FIBERS: Intermediate, FAST GLYCOLYTIC FIBERS: High.&#10;Recruitment order: SLOW OXIDATIVE FIBERS: First, FAST OXIDATIVE FIBERS: Second, FAST GLYCOLYTIC FIBERS: Third.&#10;Rate of fatigue: SLOW OXIDATIVE FIBERS: Slow (fatigue-resistant), FAST OXIDATIVE FIBERS: Intermediate (moderately fatigue-resistant), FAST GLYCOLYTIC FIBERS: Fast (fatigable).&#10;Activities Best Suited For&#10;SLOW OXIDATIVE FIBERS: Endurance-type activities—e.g., running a marathon; maintaining posture (antigravity muscles), FAST OXIDATIVE FIBERS: Sprinting, walking, FAST GLYCOLYTIC FIBERS: Short-term intense or powerful movements, e.g., hitting a baseball.&#10;Structural Characteristics&#10;Fiber diameter: SLOW OXIDATIVE FIBERS: Small, FAST OXIDATIVE FIBERS: Large*, FAST GLYCOLYTIC FIBERS: Intermediate.&#10;Mitochondria: SLOW OXIDATIVE FIBERS: Many, FAST OXIDATIVE FIBERS: Many, FAST GLYCOLYTIC FIBERS: Few.&#10;Capillaries: SLOW OXIDATIVE FIBERS: Many, FAST OXIDATIVE FIBERS: Many, FAST GLYCOLYTIC FIBERS: Few.&#10;Color: SLOW OXIDATIVE FIBERS: Red, FAST OXIDATIVE FIBERS: Red to pink, FAST GLYCOLYTIC FIBERS: White (pale).&#10;*In animal studies, fast glycolytic fibers were found to be the largest, but this is not true in huma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2229" y="1752600"/>
            <a:ext cx="7367371" cy="4059687"/>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a:spLocks noGrp="1"/>
          </p:cNvSpPr>
          <p:nvPr>
            <p:ph sz="quarter" idx="13"/>
          </p:nvPr>
        </p:nvSpPr>
        <p:spPr>
          <a:xfrm>
            <a:off x="457200" y="5858933"/>
            <a:ext cx="8229600" cy="492443"/>
          </a:xfrm>
        </p:spPr>
        <p:txBody>
          <a:bodyPr wrap="square">
            <a:spAutoFit/>
          </a:bodyPr>
          <a:lstStyle/>
          <a:p>
            <a:pPr marL="0" indent="0">
              <a:buNone/>
            </a:pPr>
            <a:r>
              <a:rPr lang="en-US" b="1" dirty="0">
                <a:solidFill>
                  <a:srgbClr val="007FA3"/>
                </a:solidFill>
                <a:latin typeface="Arial (Body)"/>
                <a:ea typeface="+mj-ea"/>
                <a:cs typeface="Times New Roman" panose="02020603050405020304" pitchFamily="18" charset="0"/>
              </a:rPr>
              <a:t>Table 9.2 </a:t>
            </a:r>
            <a:r>
              <a:rPr lang="en-US" dirty="0"/>
              <a:t>Structural and Functional Characteristics of the Three Types of Skeletal Muscle Fibers</a:t>
            </a:r>
            <a:endParaRPr lang="en-US" dirty="0">
              <a:latin typeface="Arial (Body)"/>
            </a:endParaRPr>
          </a:p>
        </p:txBody>
      </p:sp>
    </p:spTree>
    <p:extLst>
      <p:ext uri="{BB962C8B-B14F-4D97-AF65-F5344CB8AC3E}">
        <p14:creationId xmlns:p14="http://schemas.microsoft.com/office/powerpoint/2010/main" val="1025588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640080"/>
            <a:ext cx="8229600" cy="523220"/>
          </a:xfrm>
        </p:spPr>
        <p:txBody>
          <a:bodyPr vert="horz" lIns="0" tIns="0" rIns="0" bIns="0" rtlCol="0" anchor="b">
            <a:spAutoFit/>
          </a:bodyPr>
          <a:lstStyle/>
          <a:p>
            <a:pPr marL="746125" indent="-746125"/>
            <a:r>
              <a:rPr lang="en-US" altLang="en-US" dirty="0">
                <a:latin typeface="Times New Roman"/>
              </a:rPr>
              <a:t>Velocity and Duration of Contraction </a:t>
            </a:r>
            <a:r>
              <a:rPr lang="en-US" sz="2800" dirty="0">
                <a:latin typeface="Times New Roman"/>
              </a:rPr>
              <a:t>(5 of 5)</a:t>
            </a:r>
          </a:p>
        </p:txBody>
      </p:sp>
      <p:sp>
        <p:nvSpPr>
          <p:cNvPr id="4" name="Content Placeholder 3"/>
          <p:cNvSpPr>
            <a:spLocks noGrp="1"/>
          </p:cNvSpPr>
          <p:nvPr>
            <p:ph idx="4294967295"/>
          </p:nvPr>
        </p:nvSpPr>
        <p:spPr>
          <a:xfrm>
            <a:off x="457581" y="1643126"/>
            <a:ext cx="8229600" cy="1785104"/>
          </a:xfrm>
        </p:spPr>
        <p:txBody>
          <a:bodyPr wrap="square">
            <a:spAutoFit/>
          </a:bodyPr>
          <a:lstStyle/>
          <a:p>
            <a:pPr>
              <a:buSzPct val="100000"/>
            </a:pPr>
            <a:r>
              <a:rPr lang="en-US" altLang="en-US" b="1" dirty="0">
                <a:latin typeface="Arial"/>
              </a:rPr>
              <a:t>Load and recruitment</a:t>
            </a:r>
          </a:p>
          <a:p>
            <a:pPr marL="742950" lvl="1" indent="-285750">
              <a:spcBef>
                <a:spcPts val="600"/>
              </a:spcBef>
            </a:pPr>
            <a:r>
              <a:rPr lang="en-US" altLang="en-US" dirty="0">
                <a:latin typeface="Arial"/>
              </a:rPr>
              <a:t>Load: muscles contract fastest when no load is added</a:t>
            </a:r>
          </a:p>
          <a:p>
            <a:pPr marL="1143000" lvl="2">
              <a:spcBef>
                <a:spcPts val="600"/>
              </a:spcBef>
            </a:pPr>
            <a:r>
              <a:rPr lang="en-US" altLang="en-US" dirty="0">
                <a:latin typeface="Arial"/>
                <a:sym typeface="Symbol" panose="05050102010706020507" pitchFamily="18" charset="2"/>
              </a:rPr>
              <a:t>The greater the</a:t>
            </a:r>
            <a:r>
              <a:rPr lang="en-US" altLang="en-US" dirty="0">
                <a:latin typeface="Arial"/>
              </a:rPr>
              <a:t> load, the shorter the duration of contraction</a:t>
            </a:r>
          </a:p>
          <a:p>
            <a:pPr marL="1143000" lvl="2">
              <a:spcBef>
                <a:spcPts val="600"/>
              </a:spcBef>
            </a:pPr>
            <a:r>
              <a:rPr lang="en-US" altLang="en-US" dirty="0">
                <a:latin typeface="Arial"/>
                <a:sym typeface="Symbol" panose="05050102010706020507" pitchFamily="18" charset="2"/>
              </a:rPr>
              <a:t>The greater the load, the slower</a:t>
            </a:r>
            <a:r>
              <a:rPr lang="en-US" altLang="en-US" dirty="0">
                <a:latin typeface="Arial"/>
              </a:rPr>
              <a:t> the contraction</a:t>
            </a:r>
          </a:p>
          <a:p>
            <a:pPr marL="742950" lvl="1" indent="-285750">
              <a:spcBef>
                <a:spcPts val="600"/>
              </a:spcBef>
            </a:pPr>
            <a:r>
              <a:rPr lang="en-US" altLang="en-US" dirty="0">
                <a:latin typeface="Arial"/>
              </a:rPr>
              <a:t>Recruitment: the more motor units contracting, the faster and more prolonged the contraction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246888"/>
            <a:ext cx="8221133" cy="1046440"/>
          </a:xfrm>
        </p:spPr>
        <p:txBody>
          <a:bodyPr wrap="square">
            <a:spAutoFit/>
          </a:bodyPr>
          <a:lstStyle/>
          <a:p>
            <a:pPr lvl="1" algn="l" rtl="0">
              <a:spcBef>
                <a:spcPct val="0"/>
              </a:spcBef>
            </a:pPr>
            <a:r>
              <a:rPr lang="en-IN" sz="3400" b="1" kern="1200" dirty="0">
                <a:solidFill>
                  <a:srgbClr val="007FA3"/>
                </a:solidFill>
                <a:latin typeface="Times New Roman"/>
                <a:ea typeface="+mj-ea"/>
                <a:cs typeface="Times New Roman" panose="02020603050405020304" pitchFamily="18" charset="0"/>
              </a:rPr>
              <a:t>Influence of Load on Duration and Velocity of Muscle Shortening</a:t>
            </a:r>
            <a:endParaRPr lang="en-US" sz="3400" b="1" kern="1200" dirty="0">
              <a:solidFill>
                <a:srgbClr val="007FA3"/>
              </a:solidFill>
              <a:latin typeface="Times New Roman"/>
              <a:ea typeface="+mj-ea"/>
              <a:cs typeface="Times New Roman" panose="02020603050405020304" pitchFamily="18" charset="0"/>
            </a:endParaRPr>
          </a:p>
        </p:txBody>
      </p:sp>
      <p:pic>
        <p:nvPicPr>
          <p:cNvPr id="5122" name="Picture 2" descr=" Part (a) shows a graph showing that the greater the load, the briefer the duration of muscle shortening.&#10; Part (b) shows a graph showing that the greater the load, the slower the velocity of muscle shortening."/>
          <p:cNvPicPr>
            <a:picLocks noChangeAspect="1" noChangeArrowheads="1"/>
          </p:cNvPicPr>
          <p:nvPr/>
        </p:nvPicPr>
        <p:blipFill rotWithShape="1">
          <a:blip r:embed="rId3">
            <a:extLst>
              <a:ext uri="{28A0092B-C50C-407E-A947-70E740481C1C}">
                <a14:useLocalDpi xmlns:a14="http://schemas.microsoft.com/office/drawing/2010/main" val="0"/>
              </a:ext>
            </a:extLst>
          </a:blip>
          <a:srcRect b="3773"/>
          <a:stretch/>
        </p:blipFill>
        <p:spPr bwMode="auto">
          <a:xfrm>
            <a:off x="809557" y="1828800"/>
            <a:ext cx="7585210" cy="3589867"/>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a:spLocks noGrp="1"/>
          </p:cNvSpPr>
          <p:nvPr>
            <p:ph sz="quarter" idx="13"/>
          </p:nvPr>
        </p:nvSpPr>
        <p:spPr>
          <a:xfrm>
            <a:off x="457200" y="5918202"/>
            <a:ext cx="8229600" cy="246221"/>
          </a:xfrm>
        </p:spPr>
        <p:txBody>
          <a:bodyPr wrap="square">
            <a:spAutoFit/>
          </a:bodyPr>
          <a:lstStyle/>
          <a:p>
            <a:pPr marL="0" indent="0">
              <a:buNone/>
            </a:pPr>
            <a:r>
              <a:rPr lang="en-US" b="1" dirty="0">
                <a:solidFill>
                  <a:srgbClr val="007FA3"/>
                </a:solidFill>
                <a:latin typeface="Arial (Body)"/>
                <a:ea typeface="+mj-ea"/>
                <a:cs typeface="Times New Roman" panose="02020603050405020304" pitchFamily="18" charset="0"/>
              </a:rPr>
              <a:t>Figure 9.21 </a:t>
            </a:r>
            <a:r>
              <a:rPr lang="en-US" dirty="0"/>
              <a:t>Influence of load on duration and velocity of muscle shortening.</a:t>
            </a:r>
            <a:endParaRPr lang="en-US" dirty="0">
              <a:latin typeface="Arial (Body)"/>
            </a:endParaRPr>
          </a:p>
        </p:txBody>
      </p:sp>
    </p:spTree>
    <p:extLst>
      <p:ext uri="{BB962C8B-B14F-4D97-AF65-F5344CB8AC3E}">
        <p14:creationId xmlns:p14="http://schemas.microsoft.com/office/powerpoint/2010/main" val="11486835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753110"/>
            <a:ext cx="8229600" cy="523220"/>
          </a:xfrm>
        </p:spPr>
        <p:txBody>
          <a:bodyPr vert="horz" lIns="0" tIns="0" rIns="0" bIns="0" rtlCol="0" anchor="b">
            <a:spAutoFit/>
          </a:bodyPr>
          <a:lstStyle/>
          <a:p>
            <a:pPr marL="746125" indent="-746125"/>
            <a:r>
              <a:rPr lang="en-US" dirty="0">
                <a:latin typeface="Times New Roman"/>
              </a:rPr>
              <a:t>9.8  Adaptation to Exercise</a:t>
            </a:r>
            <a:endParaRPr lang="en-US" b="0" dirty="0">
              <a:latin typeface="Times New Roman"/>
            </a:endParaRPr>
          </a:p>
        </p:txBody>
      </p:sp>
      <p:sp>
        <p:nvSpPr>
          <p:cNvPr id="4" name="Content Placeholder 3"/>
          <p:cNvSpPr>
            <a:spLocks noGrp="1"/>
          </p:cNvSpPr>
          <p:nvPr>
            <p:ph sz="quarter" idx="13"/>
          </p:nvPr>
        </p:nvSpPr>
        <p:spPr>
          <a:xfrm>
            <a:off x="457581" y="1643126"/>
            <a:ext cx="8229600" cy="2300630"/>
          </a:xfrm>
        </p:spPr>
        <p:txBody>
          <a:bodyPr wrap="square">
            <a:spAutoFit/>
          </a:bodyPr>
          <a:lstStyle/>
          <a:p>
            <a:pPr marL="0" indent="0">
              <a:buNone/>
            </a:pPr>
            <a:r>
              <a:rPr lang="en-US" b="1" dirty="0"/>
              <a:t>Aerobic</a:t>
            </a:r>
            <a:r>
              <a:rPr lang="en-US" dirty="0"/>
              <a:t> (</a:t>
            </a:r>
            <a:r>
              <a:rPr lang="en-US" b="1" dirty="0"/>
              <a:t>Endurance</a:t>
            </a:r>
            <a:r>
              <a:rPr lang="en-US" dirty="0"/>
              <a:t>) </a:t>
            </a:r>
            <a:r>
              <a:rPr lang="en-US" b="1" dirty="0"/>
              <a:t>Exercise</a:t>
            </a:r>
          </a:p>
          <a:p>
            <a:r>
              <a:rPr lang="en-US" altLang="en-US" b="1" dirty="0"/>
              <a:t>Aerobic</a:t>
            </a:r>
            <a:r>
              <a:rPr lang="en-US" altLang="en-US" dirty="0"/>
              <a:t> (</a:t>
            </a:r>
            <a:r>
              <a:rPr lang="en-US" altLang="en-US" b="1" dirty="0"/>
              <a:t>endurance</a:t>
            </a:r>
            <a:r>
              <a:rPr lang="en-US" altLang="en-US" dirty="0"/>
              <a:t>) </a:t>
            </a:r>
            <a:r>
              <a:rPr lang="en-US" altLang="en-US" b="1" dirty="0"/>
              <a:t>exercise</a:t>
            </a:r>
            <a:r>
              <a:rPr lang="en-US" altLang="en-US" dirty="0"/>
              <a:t>, such as jogging, swimming, biking leads to increased:</a:t>
            </a:r>
          </a:p>
          <a:p>
            <a:pPr lvl="2"/>
            <a:r>
              <a:rPr lang="en-US" altLang="en-US" dirty="0"/>
              <a:t>Muscle capillaries</a:t>
            </a:r>
          </a:p>
          <a:p>
            <a:pPr lvl="2"/>
            <a:r>
              <a:rPr lang="en-US" altLang="en-US" dirty="0"/>
              <a:t>Number of mitochondria</a:t>
            </a:r>
          </a:p>
          <a:p>
            <a:pPr lvl="2"/>
            <a:r>
              <a:rPr lang="en-US" altLang="en-US" dirty="0"/>
              <a:t>Myoglobin synthesis</a:t>
            </a:r>
          </a:p>
          <a:p>
            <a:pPr lvl="1"/>
            <a:r>
              <a:rPr lang="en-US" altLang="en-US" dirty="0"/>
              <a:t>Results in greater endurance, strength, and resistance to fatigue</a:t>
            </a:r>
          </a:p>
          <a:p>
            <a:pPr lvl="1"/>
            <a:r>
              <a:rPr lang="en-US" altLang="en-US" dirty="0"/>
              <a:t>May convert fast glycolytic fibers into fast oxidative fibers</a:t>
            </a:r>
          </a:p>
        </p:txBody>
      </p:sp>
    </p:spTree>
    <p:extLst>
      <p:ext uri="{BB962C8B-B14F-4D97-AF65-F5344CB8AC3E}">
        <p14:creationId xmlns:p14="http://schemas.microsoft.com/office/powerpoint/2010/main" val="33823414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753110"/>
            <a:ext cx="8229600" cy="523220"/>
          </a:xfrm>
        </p:spPr>
        <p:txBody>
          <a:bodyPr vert="horz" lIns="0" tIns="0" rIns="0" bIns="0" rtlCol="0" anchor="b">
            <a:spAutoFit/>
          </a:bodyPr>
          <a:lstStyle/>
          <a:p>
            <a:pPr marL="746125" indent="-746125"/>
            <a:r>
              <a:rPr lang="en-US" altLang="en-US" dirty="0">
                <a:latin typeface="Times New Roman"/>
              </a:rPr>
              <a:t>Resistance Exercise</a:t>
            </a:r>
            <a:endParaRPr lang="en-US" b="0" dirty="0">
              <a:latin typeface="Times New Roman"/>
            </a:endParaRPr>
          </a:p>
        </p:txBody>
      </p:sp>
      <p:sp>
        <p:nvSpPr>
          <p:cNvPr id="4" name="Content Placeholder 3"/>
          <p:cNvSpPr>
            <a:spLocks noGrp="1"/>
          </p:cNvSpPr>
          <p:nvPr>
            <p:ph sz="quarter" idx="13"/>
          </p:nvPr>
        </p:nvSpPr>
        <p:spPr>
          <a:xfrm>
            <a:off x="457581" y="1643126"/>
            <a:ext cx="8229600" cy="1785104"/>
          </a:xfrm>
        </p:spPr>
        <p:txBody>
          <a:bodyPr wrap="square">
            <a:spAutoFit/>
          </a:bodyPr>
          <a:lstStyle/>
          <a:p>
            <a:r>
              <a:rPr lang="en-US" altLang="en-US" b="1" dirty="0">
                <a:latin typeface="Arial"/>
              </a:rPr>
              <a:t>Resistance</a:t>
            </a:r>
            <a:r>
              <a:rPr lang="en-US" altLang="en-US" dirty="0">
                <a:latin typeface="Arial"/>
              </a:rPr>
              <a:t> </a:t>
            </a:r>
            <a:r>
              <a:rPr lang="en-US" altLang="en-US" b="1" dirty="0">
                <a:latin typeface="Arial"/>
              </a:rPr>
              <a:t>exercise</a:t>
            </a:r>
            <a:r>
              <a:rPr lang="en-US" altLang="en-US" dirty="0">
                <a:latin typeface="Arial"/>
              </a:rPr>
              <a:t> (typically anaerobic), such as weight lifting or isometric exercises, leads to</a:t>
            </a:r>
          </a:p>
          <a:p>
            <a:pPr lvl="1"/>
            <a:r>
              <a:rPr lang="en-US" altLang="en-US" dirty="0">
                <a:latin typeface="Arial"/>
              </a:rPr>
              <a:t>Muscle hypertrophy </a:t>
            </a:r>
          </a:p>
          <a:p>
            <a:pPr lvl="2"/>
            <a:r>
              <a:rPr lang="en-US" altLang="en-US" dirty="0">
                <a:latin typeface="Arial"/>
              </a:rPr>
              <a:t>Due primarily to increase in fiber size</a:t>
            </a:r>
          </a:p>
          <a:p>
            <a:pPr lvl="1"/>
            <a:r>
              <a:rPr lang="en-US" altLang="en-US" dirty="0">
                <a:latin typeface="Arial"/>
              </a:rPr>
              <a:t>Increased mitochondria, myofilaments, glycogen stores, and connective tissue</a:t>
            </a:r>
          </a:p>
          <a:p>
            <a:pPr lvl="1"/>
            <a:r>
              <a:rPr lang="en-US" altLang="en-US" dirty="0">
                <a:latin typeface="Arial"/>
                <a:sym typeface="Wingdings" panose="05000000000000000000" pitchFamily="2" charset="2"/>
              </a:rPr>
              <a:t>Increased muscle strength and size</a:t>
            </a:r>
          </a:p>
        </p:txBody>
      </p:sp>
    </p:spTree>
    <p:extLst>
      <p:ext uri="{BB962C8B-B14F-4D97-AF65-F5344CB8AC3E}">
        <p14:creationId xmlns:p14="http://schemas.microsoft.com/office/powerpoint/2010/main" val="17662888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753110"/>
            <a:ext cx="8229600" cy="523220"/>
          </a:xfrm>
        </p:spPr>
        <p:txBody>
          <a:bodyPr vert="horz" lIns="0" tIns="0" rIns="0" bIns="0" rtlCol="0" anchor="b">
            <a:spAutoFit/>
          </a:bodyPr>
          <a:lstStyle/>
          <a:p>
            <a:pPr marL="746125" indent="-746125"/>
            <a:r>
              <a:rPr lang="en-US" altLang="en-US" dirty="0">
                <a:latin typeface="Times New Roman"/>
              </a:rPr>
              <a:t>Clinical – Homeostatic Imbalance 9.4</a:t>
            </a:r>
            <a:endParaRPr lang="en-US" dirty="0">
              <a:latin typeface="Times New Roman"/>
            </a:endParaRPr>
          </a:p>
        </p:txBody>
      </p:sp>
      <p:sp>
        <p:nvSpPr>
          <p:cNvPr id="4" name="Content Placeholder 3"/>
          <p:cNvSpPr>
            <a:spLocks noGrp="1"/>
          </p:cNvSpPr>
          <p:nvPr>
            <p:ph sz="quarter" idx="13"/>
          </p:nvPr>
        </p:nvSpPr>
        <p:spPr>
          <a:xfrm>
            <a:off x="457581" y="1643126"/>
            <a:ext cx="8229600" cy="3085460"/>
          </a:xfrm>
        </p:spPr>
        <p:txBody>
          <a:bodyPr wrap="square">
            <a:spAutoFit/>
          </a:bodyPr>
          <a:lstStyle/>
          <a:p>
            <a:r>
              <a:rPr lang="en-US" dirty="0">
                <a:latin typeface="Arial"/>
              </a:rPr>
              <a:t>Muscles must be active to remain healthy</a:t>
            </a:r>
          </a:p>
          <a:p>
            <a:r>
              <a:rPr lang="en-US" i="1" dirty="0">
                <a:latin typeface="Arial"/>
              </a:rPr>
              <a:t>Disuse</a:t>
            </a:r>
            <a:r>
              <a:rPr lang="en-US" dirty="0">
                <a:latin typeface="Arial"/>
              </a:rPr>
              <a:t> </a:t>
            </a:r>
            <a:r>
              <a:rPr lang="en-US" i="1" dirty="0">
                <a:latin typeface="Arial"/>
              </a:rPr>
              <a:t>atrophy</a:t>
            </a:r>
            <a:r>
              <a:rPr lang="en-US" dirty="0">
                <a:latin typeface="Arial"/>
              </a:rPr>
              <a:t> (</a:t>
            </a:r>
            <a:r>
              <a:rPr lang="en-US" i="1" dirty="0">
                <a:latin typeface="Arial"/>
              </a:rPr>
              <a:t>degeneration</a:t>
            </a:r>
            <a:r>
              <a:rPr lang="en-US" dirty="0">
                <a:latin typeface="Arial"/>
              </a:rPr>
              <a:t> </a:t>
            </a:r>
            <a:r>
              <a:rPr lang="en-US" i="1" dirty="0">
                <a:latin typeface="Arial"/>
              </a:rPr>
              <a:t>and</a:t>
            </a:r>
            <a:r>
              <a:rPr lang="en-US" dirty="0">
                <a:latin typeface="Arial"/>
              </a:rPr>
              <a:t> </a:t>
            </a:r>
            <a:r>
              <a:rPr lang="en-US" i="1" dirty="0">
                <a:latin typeface="Arial"/>
              </a:rPr>
              <a:t>loss</a:t>
            </a:r>
            <a:r>
              <a:rPr lang="en-US" dirty="0">
                <a:latin typeface="Arial"/>
              </a:rPr>
              <a:t> </a:t>
            </a:r>
            <a:r>
              <a:rPr lang="en-US" i="1" dirty="0">
                <a:latin typeface="Arial"/>
              </a:rPr>
              <a:t>of</a:t>
            </a:r>
            <a:r>
              <a:rPr lang="en-US" dirty="0">
                <a:latin typeface="Arial"/>
              </a:rPr>
              <a:t> </a:t>
            </a:r>
            <a:r>
              <a:rPr lang="en-US" i="1" dirty="0">
                <a:latin typeface="Arial"/>
              </a:rPr>
              <a:t>mass</a:t>
            </a:r>
            <a:r>
              <a:rPr lang="en-US" dirty="0">
                <a:latin typeface="Arial"/>
              </a:rPr>
              <a:t>) </a:t>
            </a:r>
          </a:p>
          <a:p>
            <a:pPr lvl="1"/>
            <a:r>
              <a:rPr lang="en-US" dirty="0">
                <a:latin typeface="Arial"/>
              </a:rPr>
              <a:t>Due to immobilization or loss of neural stimulation</a:t>
            </a:r>
          </a:p>
          <a:p>
            <a:pPr lvl="1"/>
            <a:r>
              <a:rPr lang="en-US" dirty="0">
                <a:latin typeface="Arial"/>
              </a:rPr>
              <a:t>Can begin almost immediately.  </a:t>
            </a:r>
          </a:p>
          <a:p>
            <a:r>
              <a:rPr lang="en-US" dirty="0">
                <a:latin typeface="Arial"/>
              </a:rPr>
              <a:t>Muscle strength can decline 5% per day</a:t>
            </a:r>
          </a:p>
          <a:p>
            <a:r>
              <a:rPr lang="en-US" dirty="0">
                <a:latin typeface="Arial"/>
              </a:rPr>
              <a:t>Paralyzed muscles may atrophy to one-fourth initial size</a:t>
            </a:r>
          </a:p>
          <a:p>
            <a:r>
              <a:rPr lang="en-US" dirty="0">
                <a:latin typeface="Arial"/>
              </a:rPr>
              <a:t>Fibrous connective tissue replaces lost muscle tissue</a:t>
            </a:r>
          </a:p>
          <a:p>
            <a:r>
              <a:rPr lang="en-US" dirty="0">
                <a:latin typeface="Arial"/>
              </a:rPr>
              <a:t>Rehabilitation is impossible at this point</a:t>
            </a:r>
          </a:p>
        </p:txBody>
      </p:sp>
    </p:spTree>
    <p:extLst>
      <p:ext uri="{BB962C8B-B14F-4D97-AF65-F5344CB8AC3E}">
        <p14:creationId xmlns:p14="http://schemas.microsoft.com/office/powerpoint/2010/main" val="30734838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753110"/>
            <a:ext cx="8229600" cy="523220"/>
          </a:xfrm>
        </p:spPr>
        <p:txBody>
          <a:bodyPr vert="horz" lIns="0" tIns="0" rIns="0" bIns="0" rtlCol="0" anchor="b">
            <a:spAutoFit/>
          </a:bodyPr>
          <a:lstStyle/>
          <a:p>
            <a:pPr lvl="1" indent="-746125" algn="l" rtl="0">
              <a:spcBef>
                <a:spcPct val="0"/>
              </a:spcBef>
            </a:pPr>
            <a:r>
              <a:rPr lang="en-US" sz="3400" b="1" kern="1200" dirty="0">
                <a:solidFill>
                  <a:srgbClr val="007FA3"/>
                </a:solidFill>
                <a:latin typeface="Times New Roman"/>
                <a:ea typeface="+mj-ea"/>
                <a:cs typeface="Times New Roman" panose="02020603050405020304" pitchFamily="18" charset="0"/>
              </a:rPr>
              <a:t>9.9  Smooth Muscle </a:t>
            </a:r>
            <a:r>
              <a:rPr lang="en-US" sz="2800" b="1" kern="1200" dirty="0">
                <a:solidFill>
                  <a:srgbClr val="007FA3"/>
                </a:solidFill>
                <a:latin typeface="Times New Roman"/>
                <a:ea typeface="+mj-ea"/>
                <a:cs typeface="Times New Roman" panose="02020603050405020304" pitchFamily="18" charset="0"/>
              </a:rPr>
              <a:t>(1 of 2) </a:t>
            </a:r>
          </a:p>
        </p:txBody>
      </p:sp>
      <p:sp>
        <p:nvSpPr>
          <p:cNvPr id="4" name="Content Placeholder 3"/>
          <p:cNvSpPr>
            <a:spLocks noGrp="1"/>
          </p:cNvSpPr>
          <p:nvPr>
            <p:ph idx="4294967295"/>
          </p:nvPr>
        </p:nvSpPr>
        <p:spPr>
          <a:xfrm>
            <a:off x="457581" y="1643126"/>
            <a:ext cx="8229600" cy="1577355"/>
          </a:xfrm>
        </p:spPr>
        <p:txBody>
          <a:bodyPr wrap="square">
            <a:spAutoFit/>
          </a:bodyPr>
          <a:lstStyle/>
          <a:p>
            <a:pPr marL="256032" indent="-256032">
              <a:buSzPct val="100000"/>
            </a:pPr>
            <a:r>
              <a:rPr lang="en-US" altLang="en-US" dirty="0">
                <a:latin typeface="Arial"/>
              </a:rPr>
              <a:t>Found in walls of most hollow organs:</a:t>
            </a:r>
          </a:p>
          <a:p>
            <a:pPr marL="742950" lvl="1" indent="-285750">
              <a:spcBef>
                <a:spcPts val="600"/>
              </a:spcBef>
            </a:pPr>
            <a:r>
              <a:rPr lang="en-US" altLang="en-US" dirty="0">
                <a:latin typeface="Arial"/>
              </a:rPr>
              <a:t>Respiratory, digestive, urinary, reproductive, circulatory (except in smallest of blood vessels) except heart </a:t>
            </a:r>
          </a:p>
          <a:p>
            <a:pPr marL="742950" lvl="1" indent="-285750">
              <a:spcBef>
                <a:spcPts val="600"/>
              </a:spcBef>
            </a:pPr>
            <a:r>
              <a:rPr lang="en-US" altLang="en-US" dirty="0">
                <a:latin typeface="Arial"/>
              </a:rPr>
              <a:t>Not found in heart – heart contains cardiac muscle, not smooth</a:t>
            </a:r>
          </a:p>
          <a:p>
            <a:pPr marL="256032" indent="-256032">
              <a:buSzPct val="100000"/>
            </a:pPr>
            <a:r>
              <a:rPr lang="en-US" altLang="en-US" dirty="0">
                <a:latin typeface="Arial"/>
              </a:rPr>
              <a:t>Most smooth muscle organized into sheets of tightly packed fibers</a:t>
            </a:r>
          </a:p>
        </p:txBody>
      </p:sp>
    </p:spTree>
    <p:extLst>
      <p:ext uri="{BB962C8B-B14F-4D97-AF65-F5344CB8AC3E}">
        <p14:creationId xmlns:p14="http://schemas.microsoft.com/office/powerpoint/2010/main" val="2475444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753110"/>
            <a:ext cx="8229600" cy="523220"/>
          </a:xfrm>
        </p:spPr>
        <p:txBody>
          <a:bodyPr vert="horz" lIns="0" tIns="0" rIns="0" bIns="0" rtlCol="0" anchor="b">
            <a:spAutoFit/>
          </a:bodyPr>
          <a:lstStyle/>
          <a:p>
            <a:pPr lvl="1" indent="-746125" algn="l" rtl="0">
              <a:spcBef>
                <a:spcPct val="0"/>
              </a:spcBef>
            </a:pPr>
            <a:r>
              <a:rPr lang="en-US" sz="3400" b="1" kern="1200" dirty="0">
                <a:solidFill>
                  <a:srgbClr val="007FA3"/>
                </a:solidFill>
                <a:latin typeface="Times New Roman"/>
                <a:ea typeface="+mj-ea"/>
                <a:cs typeface="Times New Roman" panose="02020603050405020304" pitchFamily="18" charset="0"/>
              </a:rPr>
              <a:t>9.9  Smooth Muscle </a:t>
            </a:r>
            <a:r>
              <a:rPr lang="en-US" sz="2800" b="1" kern="1200" dirty="0">
                <a:solidFill>
                  <a:srgbClr val="007FA3"/>
                </a:solidFill>
                <a:latin typeface="Times New Roman"/>
                <a:ea typeface="+mj-ea"/>
                <a:cs typeface="Times New Roman" panose="02020603050405020304" pitchFamily="18" charset="0"/>
              </a:rPr>
              <a:t>(2 of 2)</a:t>
            </a:r>
          </a:p>
        </p:txBody>
      </p:sp>
      <p:sp>
        <p:nvSpPr>
          <p:cNvPr id="4" name="Content Placeholder 3"/>
          <p:cNvSpPr>
            <a:spLocks noGrp="1"/>
          </p:cNvSpPr>
          <p:nvPr>
            <p:ph idx="4294967295"/>
          </p:nvPr>
        </p:nvSpPr>
        <p:spPr>
          <a:xfrm>
            <a:off x="457581" y="1643126"/>
            <a:ext cx="8229600" cy="2469907"/>
          </a:xfrm>
        </p:spPr>
        <p:txBody>
          <a:bodyPr wrap="square">
            <a:spAutoFit/>
          </a:bodyPr>
          <a:lstStyle/>
          <a:p>
            <a:pPr marL="256032" indent="-256032">
              <a:buSzPct val="100000"/>
            </a:pPr>
            <a:r>
              <a:rPr lang="en-US" altLang="en-US" dirty="0">
                <a:latin typeface="Arial"/>
              </a:rPr>
              <a:t>Most organs contain two layers of sheets with fibers oriented at right angles to each other.</a:t>
            </a:r>
          </a:p>
          <a:p>
            <a:pPr marL="742950" lvl="1" indent="-285750">
              <a:spcBef>
                <a:spcPts val="600"/>
              </a:spcBef>
            </a:pPr>
            <a:r>
              <a:rPr lang="en-US" altLang="en-US" b="1" dirty="0">
                <a:latin typeface="Arial"/>
              </a:rPr>
              <a:t>Longitudinal layer</a:t>
            </a:r>
            <a:r>
              <a:rPr lang="en-US" altLang="en-US" dirty="0">
                <a:latin typeface="Arial"/>
              </a:rPr>
              <a:t>: fibers run parallel to long axis of organ</a:t>
            </a:r>
          </a:p>
          <a:p>
            <a:pPr marL="1143000" lvl="2">
              <a:spcBef>
                <a:spcPts val="600"/>
              </a:spcBef>
            </a:pPr>
            <a:r>
              <a:rPr lang="en-US" altLang="en-US" dirty="0">
                <a:latin typeface="Arial"/>
                <a:sym typeface="Wingdings" panose="05000000000000000000" pitchFamily="2" charset="2"/>
              </a:rPr>
              <a:t>Contraction causes organ to shorten</a:t>
            </a:r>
            <a:endParaRPr lang="en-US" altLang="en-US" dirty="0">
              <a:latin typeface="Arial"/>
            </a:endParaRPr>
          </a:p>
          <a:p>
            <a:pPr marL="742950" lvl="1" indent="-285750">
              <a:spcBef>
                <a:spcPts val="600"/>
              </a:spcBef>
            </a:pPr>
            <a:r>
              <a:rPr lang="en-US" altLang="en-US" b="1" dirty="0">
                <a:latin typeface="Arial"/>
              </a:rPr>
              <a:t>Circular layer</a:t>
            </a:r>
            <a:r>
              <a:rPr lang="en-US" altLang="en-US" dirty="0">
                <a:latin typeface="Arial"/>
              </a:rPr>
              <a:t>: fibers run around circumference of organ</a:t>
            </a:r>
          </a:p>
          <a:p>
            <a:pPr marL="1143000" lvl="2">
              <a:spcBef>
                <a:spcPts val="600"/>
              </a:spcBef>
            </a:pPr>
            <a:r>
              <a:rPr lang="en-US" altLang="en-US" dirty="0">
                <a:latin typeface="Arial"/>
              </a:rPr>
              <a:t>Contraction causes lumen of organ to </a:t>
            </a:r>
            <a:r>
              <a:rPr lang="en-US" altLang="en-US" dirty="0">
                <a:latin typeface="Arial"/>
                <a:sym typeface="Wingdings" panose="05000000000000000000" pitchFamily="2" charset="2"/>
              </a:rPr>
              <a:t>constrict</a:t>
            </a:r>
            <a:endParaRPr lang="en-US" altLang="en-US" dirty="0">
              <a:latin typeface="Arial"/>
            </a:endParaRPr>
          </a:p>
          <a:p>
            <a:pPr marL="256032" indent="-256032">
              <a:buSzPct val="100000"/>
            </a:pPr>
            <a:r>
              <a:rPr lang="en-US" altLang="en-US" dirty="0">
                <a:latin typeface="Arial"/>
              </a:rPr>
              <a:t>Alternating contractions and relaxations of layers mix and squeeze substances through lumen of hollow organs</a:t>
            </a:r>
          </a:p>
        </p:txBody>
      </p:sp>
    </p:spTree>
    <p:extLst>
      <p:ext uri="{BB962C8B-B14F-4D97-AF65-F5344CB8AC3E}">
        <p14:creationId xmlns:p14="http://schemas.microsoft.com/office/powerpoint/2010/main" val="3945677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246888"/>
            <a:ext cx="8229600" cy="1077218"/>
          </a:xfrm>
        </p:spPr>
        <p:txBody>
          <a:bodyPr vert="horz" lIns="0" tIns="0" rIns="0" bIns="0" rtlCol="0" anchor="b">
            <a:spAutoFit/>
          </a:bodyPr>
          <a:lstStyle/>
          <a:p>
            <a:pPr lvl="1" indent="-746125" algn="l" rtl="0">
              <a:spcBef>
                <a:spcPct val="0"/>
              </a:spcBef>
            </a:pPr>
            <a:r>
              <a:rPr lang="en-US" sz="3400" b="1" kern="1200" dirty="0">
                <a:solidFill>
                  <a:srgbClr val="007FA3"/>
                </a:solidFill>
                <a:latin typeface="Times New Roman"/>
                <a:ea typeface="+mj-ea"/>
                <a:cs typeface="Times New Roman" panose="02020603050405020304" pitchFamily="18" charset="0"/>
              </a:rPr>
              <a:t>Differences between Smooth and Skeletal Muscle Fibers </a:t>
            </a:r>
            <a:r>
              <a:rPr lang="en-US" sz="2800" b="1" kern="1200" dirty="0">
                <a:solidFill>
                  <a:srgbClr val="007FA3"/>
                </a:solidFill>
                <a:latin typeface="Times New Roman"/>
                <a:ea typeface="+mj-ea"/>
                <a:cs typeface="Times New Roman" panose="02020603050405020304" pitchFamily="18" charset="0"/>
              </a:rPr>
              <a:t>(1 of 6)</a:t>
            </a:r>
          </a:p>
        </p:txBody>
      </p:sp>
      <p:sp>
        <p:nvSpPr>
          <p:cNvPr id="4" name="Content Placeholder 3"/>
          <p:cNvSpPr>
            <a:spLocks noGrp="1"/>
          </p:cNvSpPr>
          <p:nvPr>
            <p:ph sz="quarter" idx="13"/>
          </p:nvPr>
        </p:nvSpPr>
        <p:spPr>
          <a:xfrm>
            <a:off x="457581" y="1643126"/>
            <a:ext cx="8229600" cy="1900520"/>
          </a:xfrm>
        </p:spPr>
        <p:txBody>
          <a:bodyPr wrap="square">
            <a:spAutoFit/>
          </a:bodyPr>
          <a:lstStyle/>
          <a:p>
            <a:r>
              <a:rPr lang="en-US" dirty="0">
                <a:latin typeface="Arial"/>
              </a:rPr>
              <a:t>Smooth muscle fibers are spindle-shaped fibers</a:t>
            </a:r>
          </a:p>
          <a:p>
            <a:pPr lvl="1"/>
            <a:r>
              <a:rPr lang="en-US" dirty="0">
                <a:latin typeface="Arial"/>
              </a:rPr>
              <a:t>thin and short compared with skeletal muscle fibers which are wider and much longer</a:t>
            </a:r>
          </a:p>
          <a:p>
            <a:pPr lvl="1"/>
            <a:r>
              <a:rPr lang="en-US" dirty="0">
                <a:latin typeface="Arial"/>
              </a:rPr>
              <a:t>Only one nucleus, no striations</a:t>
            </a:r>
          </a:p>
          <a:p>
            <a:r>
              <a:rPr lang="en-US" dirty="0">
                <a:latin typeface="Arial"/>
              </a:rPr>
              <a:t>Lacks connective tissue sheaths</a:t>
            </a:r>
          </a:p>
          <a:p>
            <a:pPr lvl="1"/>
            <a:r>
              <a:rPr lang="en-US" dirty="0">
                <a:latin typeface="Arial"/>
              </a:rPr>
              <a:t>Contains endomysium only</a:t>
            </a:r>
          </a:p>
        </p:txBody>
      </p:sp>
    </p:spTree>
    <p:extLst>
      <p:ext uri="{BB962C8B-B14F-4D97-AF65-F5344CB8AC3E}">
        <p14:creationId xmlns:p14="http://schemas.microsoft.com/office/powerpoint/2010/main" val="19357009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772180"/>
            <a:ext cx="8229600" cy="523220"/>
          </a:xfrm>
        </p:spPr>
        <p:txBody>
          <a:bodyPr>
            <a:spAutoFit/>
          </a:bodyPr>
          <a:lstStyle/>
          <a:p>
            <a:pPr marL="746125" indent="-746125"/>
            <a:r>
              <a:rPr lang="en-US" dirty="0">
                <a:latin typeface="Times New Roman"/>
              </a:rPr>
              <a:t>9.7  Factors of Muscle Contraction </a:t>
            </a:r>
          </a:p>
        </p:txBody>
      </p:sp>
      <p:sp>
        <p:nvSpPr>
          <p:cNvPr id="3" name="Content Placeholder 2"/>
          <p:cNvSpPr>
            <a:spLocks noGrp="1"/>
          </p:cNvSpPr>
          <p:nvPr>
            <p:ph sz="quarter" idx="13"/>
          </p:nvPr>
        </p:nvSpPr>
        <p:spPr>
          <a:xfrm>
            <a:off x="457200" y="1600200"/>
            <a:ext cx="8229600" cy="2146742"/>
          </a:xfrm>
        </p:spPr>
        <p:txBody>
          <a:bodyPr wrap="square">
            <a:spAutoFit/>
          </a:bodyPr>
          <a:lstStyle/>
          <a:p>
            <a:pPr marL="0" indent="0">
              <a:buNone/>
            </a:pPr>
            <a:r>
              <a:rPr lang="en-US" b="1" dirty="0"/>
              <a:t>Force of Muscle Contractions</a:t>
            </a:r>
          </a:p>
          <a:p>
            <a:r>
              <a:rPr lang="en-US" altLang="en-US" dirty="0"/>
              <a:t>Force of contraction depends on number of cross bridges attached, which is affected by four factors:</a:t>
            </a:r>
          </a:p>
          <a:p>
            <a:pPr marL="971550" lvl="1" indent="-514350">
              <a:buFont typeface="+mj-lt"/>
              <a:buAutoNum type="arabicPeriod"/>
              <a:tabLst>
                <a:tab pos="1087438" algn="l"/>
              </a:tabLst>
            </a:pPr>
            <a:r>
              <a:rPr lang="en-US" altLang="en-US" b="1" dirty="0"/>
              <a:t>Number of muscle fibers stimulated</a:t>
            </a:r>
            <a:r>
              <a:rPr lang="en-US" altLang="en-US" dirty="0"/>
              <a:t> (recruitment): the more motor units recruited, the greater the force.</a:t>
            </a:r>
          </a:p>
          <a:p>
            <a:pPr marL="971550" lvl="1" indent="-514350">
              <a:buFont typeface="+mj-lt"/>
              <a:buAutoNum type="arabicPeriod"/>
              <a:tabLst>
                <a:tab pos="1087438" algn="l"/>
              </a:tabLst>
            </a:pPr>
            <a:r>
              <a:rPr lang="en-US" altLang="en-US" b="1" dirty="0"/>
              <a:t>Relative size of fibers</a:t>
            </a:r>
            <a:r>
              <a:rPr lang="en-US" altLang="en-US" dirty="0"/>
              <a:t>: the bulkier the muscle, the more tension it can develop</a:t>
            </a:r>
          </a:p>
          <a:p>
            <a:pPr lvl="2"/>
            <a:r>
              <a:rPr lang="en-US" altLang="en-US" dirty="0"/>
              <a:t>Muscle cells can increase in size (hypertrophy) with regular exercise</a:t>
            </a:r>
          </a:p>
        </p:txBody>
      </p:sp>
    </p:spTree>
    <p:extLst>
      <p:ext uri="{BB962C8B-B14F-4D97-AF65-F5344CB8AC3E}">
        <p14:creationId xmlns:p14="http://schemas.microsoft.com/office/powerpoint/2010/main" val="33571481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246888"/>
            <a:ext cx="8229600" cy="1077218"/>
          </a:xfrm>
        </p:spPr>
        <p:txBody>
          <a:bodyPr vert="horz" lIns="0" tIns="0" rIns="0" bIns="0" rtlCol="0" anchor="b">
            <a:spAutoFit/>
          </a:bodyPr>
          <a:lstStyle/>
          <a:p>
            <a:pPr indent="-746125"/>
            <a:r>
              <a:rPr lang="en-US" dirty="0">
                <a:latin typeface="Times New Roman"/>
              </a:rPr>
              <a:t>Differences between Smooth and Skeletal Muscle Fibers</a:t>
            </a:r>
            <a:r>
              <a:rPr lang="en-US" b="0" dirty="0">
                <a:latin typeface="Times New Roman"/>
              </a:rPr>
              <a:t> </a:t>
            </a:r>
            <a:r>
              <a:rPr lang="en-US" sz="2800" dirty="0">
                <a:latin typeface="Times New Roman"/>
              </a:rPr>
              <a:t>(2 of 6)</a:t>
            </a:r>
          </a:p>
        </p:txBody>
      </p:sp>
      <p:sp>
        <p:nvSpPr>
          <p:cNvPr id="4" name="Content Placeholder 3"/>
          <p:cNvSpPr>
            <a:spLocks noGrp="1"/>
          </p:cNvSpPr>
          <p:nvPr>
            <p:ph sz="quarter" idx="13"/>
          </p:nvPr>
        </p:nvSpPr>
        <p:spPr>
          <a:xfrm>
            <a:off x="457581" y="1643126"/>
            <a:ext cx="8229600" cy="1384995"/>
          </a:xfrm>
        </p:spPr>
        <p:txBody>
          <a:bodyPr wrap="square">
            <a:spAutoFit/>
          </a:bodyPr>
          <a:lstStyle/>
          <a:p>
            <a:r>
              <a:rPr lang="en-US" altLang="en-US" dirty="0">
                <a:latin typeface="Arial"/>
              </a:rPr>
              <a:t>Contain </a:t>
            </a:r>
            <a:r>
              <a:rPr lang="en-US" altLang="en-US" b="1" dirty="0">
                <a:latin typeface="Arial"/>
              </a:rPr>
              <a:t>varicosities</a:t>
            </a:r>
            <a:r>
              <a:rPr lang="en-US" altLang="en-US" dirty="0">
                <a:latin typeface="Arial"/>
              </a:rPr>
              <a:t> (bulbous swellings) of nerve fibers instead of neuromuscular junctions</a:t>
            </a:r>
          </a:p>
          <a:p>
            <a:pPr lvl="1"/>
            <a:r>
              <a:rPr lang="en-US" altLang="en-US" dirty="0">
                <a:latin typeface="Arial"/>
              </a:rPr>
              <a:t>Varicosities store and release neurotransmitters into a wide synaptic cleft referred to as a </a:t>
            </a:r>
            <a:r>
              <a:rPr lang="en-US" altLang="en-US" b="1" dirty="0">
                <a:latin typeface="Arial"/>
              </a:rPr>
              <a:t>diffuse</a:t>
            </a:r>
            <a:r>
              <a:rPr lang="en-US" altLang="en-US" dirty="0">
                <a:latin typeface="Arial"/>
              </a:rPr>
              <a:t> </a:t>
            </a:r>
            <a:r>
              <a:rPr lang="en-US" altLang="en-US" b="1" dirty="0">
                <a:latin typeface="Arial"/>
              </a:rPr>
              <a:t>junction</a:t>
            </a:r>
          </a:p>
          <a:p>
            <a:pPr lvl="1"/>
            <a:r>
              <a:rPr lang="en-US" altLang="en-US" dirty="0">
                <a:latin typeface="Arial"/>
              </a:rPr>
              <a:t>Innervated by the autonomic nervous system</a:t>
            </a:r>
          </a:p>
        </p:txBody>
      </p:sp>
    </p:spTree>
    <p:extLst>
      <p:ext uri="{BB962C8B-B14F-4D97-AF65-F5344CB8AC3E}">
        <p14:creationId xmlns:p14="http://schemas.microsoft.com/office/powerpoint/2010/main" val="31055492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753110"/>
            <a:ext cx="8221133" cy="523220"/>
          </a:xfrm>
        </p:spPr>
        <p:txBody>
          <a:bodyPr wrap="square">
            <a:spAutoFit/>
          </a:bodyPr>
          <a:lstStyle/>
          <a:p>
            <a:pPr lvl="1" algn="l" rtl="0">
              <a:spcBef>
                <a:spcPct val="0"/>
              </a:spcBef>
            </a:pPr>
            <a:r>
              <a:rPr lang="en-IN" sz="3400" b="1" kern="1200" dirty="0">
                <a:solidFill>
                  <a:srgbClr val="007FA3"/>
                </a:solidFill>
                <a:latin typeface="Times New Roman"/>
                <a:ea typeface="+mj-ea"/>
                <a:cs typeface="Times New Roman" panose="02020603050405020304" pitchFamily="18" charset="0"/>
              </a:rPr>
              <a:t>Innervation of Smooth Muscle</a:t>
            </a:r>
            <a:endParaRPr lang="en-US" sz="3400" b="1" kern="1200" dirty="0">
              <a:solidFill>
                <a:srgbClr val="007FA3"/>
              </a:solidFill>
              <a:latin typeface="Times New Roman"/>
              <a:ea typeface="+mj-ea"/>
              <a:cs typeface="Times New Roman" panose="02020603050405020304" pitchFamily="18" charset="0"/>
            </a:endParaRPr>
          </a:p>
        </p:txBody>
      </p:sp>
      <p:pic>
        <p:nvPicPr>
          <p:cNvPr id="6146" name="Picture 2" descr="Figure shows how varicosities of autonomic nerve fibers innervating most smooth muscle fibers branch out to cover larger areas.  An enlargement of varicosities show synaptic vesicles within the neuron.  Varicosities release their neurotransmitters into a wide synaptic cleft."/>
          <p:cNvPicPr>
            <a:picLocks noChangeAspect="1" noChangeArrowheads="1"/>
          </p:cNvPicPr>
          <p:nvPr/>
        </p:nvPicPr>
        <p:blipFill rotWithShape="1">
          <a:blip r:embed="rId3">
            <a:extLst>
              <a:ext uri="{28A0092B-C50C-407E-A947-70E740481C1C}">
                <a14:useLocalDpi xmlns:a14="http://schemas.microsoft.com/office/drawing/2010/main" val="0"/>
              </a:ext>
            </a:extLst>
          </a:blip>
          <a:srcRect b="2368"/>
          <a:stretch/>
        </p:blipFill>
        <p:spPr bwMode="auto">
          <a:xfrm>
            <a:off x="1895879" y="1371601"/>
            <a:ext cx="5120994" cy="4538132"/>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a:spLocks noGrp="1"/>
          </p:cNvSpPr>
          <p:nvPr>
            <p:ph sz="quarter" idx="13"/>
          </p:nvPr>
        </p:nvSpPr>
        <p:spPr>
          <a:xfrm>
            <a:off x="457200" y="6069912"/>
            <a:ext cx="8229600" cy="246221"/>
          </a:xfrm>
        </p:spPr>
        <p:txBody>
          <a:bodyPr wrap="square">
            <a:spAutoFit/>
          </a:bodyPr>
          <a:lstStyle/>
          <a:p>
            <a:pPr marL="0" indent="0">
              <a:buNone/>
            </a:pPr>
            <a:r>
              <a:rPr lang="en-US" b="1" dirty="0">
                <a:solidFill>
                  <a:srgbClr val="007FA3"/>
                </a:solidFill>
                <a:latin typeface="Arial (Body)"/>
                <a:ea typeface="+mj-ea"/>
                <a:cs typeface="Times New Roman" panose="02020603050405020304" pitchFamily="18" charset="0"/>
              </a:rPr>
              <a:t>Figure 9.23 </a:t>
            </a:r>
            <a:r>
              <a:rPr lang="en-US" dirty="0"/>
              <a:t>Innervation of smooth muscle.</a:t>
            </a:r>
            <a:endParaRPr lang="en-US" dirty="0">
              <a:latin typeface="Arial (Body)"/>
            </a:endParaRPr>
          </a:p>
        </p:txBody>
      </p:sp>
    </p:spTree>
    <p:extLst>
      <p:ext uri="{BB962C8B-B14F-4D97-AF65-F5344CB8AC3E}">
        <p14:creationId xmlns:p14="http://schemas.microsoft.com/office/powerpoint/2010/main" val="34948853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246888"/>
            <a:ext cx="8229600" cy="1077218"/>
          </a:xfrm>
        </p:spPr>
        <p:txBody>
          <a:bodyPr vert="horz" lIns="0" tIns="0" rIns="0" bIns="0" rtlCol="0" anchor="b">
            <a:spAutoFit/>
          </a:bodyPr>
          <a:lstStyle/>
          <a:p>
            <a:pPr lvl="1" indent="-746125" algn="l" rtl="0">
              <a:spcBef>
                <a:spcPct val="0"/>
              </a:spcBef>
            </a:pPr>
            <a:r>
              <a:rPr lang="en-US" sz="3400" b="1" kern="1200" dirty="0">
                <a:solidFill>
                  <a:srgbClr val="007FA3"/>
                </a:solidFill>
                <a:latin typeface="Times New Roman"/>
                <a:ea typeface="+mj-ea"/>
                <a:cs typeface="Times New Roman" panose="02020603050405020304" pitchFamily="18" charset="0"/>
              </a:rPr>
              <a:t>Differences between Smooth and Skeletal Muscle Fibers </a:t>
            </a:r>
            <a:r>
              <a:rPr lang="en-US" sz="2800" b="1" kern="1200" dirty="0">
                <a:solidFill>
                  <a:srgbClr val="007FA3"/>
                </a:solidFill>
                <a:latin typeface="Times New Roman"/>
                <a:ea typeface="+mj-ea"/>
                <a:cs typeface="Times New Roman" panose="02020603050405020304" pitchFamily="18" charset="0"/>
              </a:rPr>
              <a:t>(3 of 6)</a:t>
            </a:r>
          </a:p>
        </p:txBody>
      </p:sp>
      <p:sp>
        <p:nvSpPr>
          <p:cNvPr id="4" name="Content Placeholder 3"/>
          <p:cNvSpPr>
            <a:spLocks noGrp="1"/>
          </p:cNvSpPr>
          <p:nvPr>
            <p:ph sz="quarter" idx="13"/>
          </p:nvPr>
        </p:nvSpPr>
        <p:spPr>
          <a:xfrm>
            <a:off x="457581" y="1643126"/>
            <a:ext cx="8232775" cy="2146742"/>
          </a:xfrm>
        </p:spPr>
        <p:txBody>
          <a:bodyPr wrap="square">
            <a:spAutoFit/>
          </a:bodyPr>
          <a:lstStyle/>
          <a:p>
            <a:pPr>
              <a:buSzPct val="100000"/>
            </a:pPr>
            <a:r>
              <a:rPr lang="en-IN" altLang="en-US" dirty="0">
                <a:latin typeface="Arial"/>
              </a:rPr>
              <a:t>Smooth muscle has less elaborate SR, and no T tubules</a:t>
            </a:r>
          </a:p>
          <a:p>
            <a:pPr lvl="1">
              <a:buSzPct val="100000"/>
            </a:pPr>
            <a:r>
              <a:rPr lang="en-IN" altLang="en-US" dirty="0">
                <a:latin typeface="Arial"/>
              </a:rPr>
              <a:t>SR is less developed than in skeletal muscle </a:t>
            </a:r>
          </a:p>
          <a:p>
            <a:pPr lvl="2">
              <a:buSzPct val="100000"/>
            </a:pPr>
            <a:r>
              <a:rPr lang="en-IN" altLang="en-US" dirty="0">
                <a:latin typeface="Arial"/>
              </a:rPr>
              <a:t>SR does store intracellular </a:t>
            </a:r>
            <a:r>
              <a:rPr lang="en-US" dirty="0">
                <a:latin typeface="Times New Roman"/>
                <a:cs typeface="Times New Roman" panose="02020603050405020304" pitchFamily="18" charset="0"/>
              </a:rPr>
              <a:t>Ca</a:t>
            </a:r>
            <a:r>
              <a:rPr lang="en-US" baseline="30000" dirty="0">
                <a:latin typeface="Times New Roman"/>
                <a:cs typeface="Times New Roman" panose="02020603050405020304" pitchFamily="18" charset="0"/>
              </a:rPr>
              <a:t>2+</a:t>
            </a:r>
            <a:r>
              <a:rPr lang="en-IN" altLang="en-US" dirty="0">
                <a:latin typeface="Arial"/>
              </a:rPr>
              <a:t>, but most calcium used for contraction has extracellular origins</a:t>
            </a:r>
          </a:p>
          <a:p>
            <a:pPr>
              <a:buSzPct val="100000"/>
            </a:pPr>
            <a:r>
              <a:rPr lang="en-IN" altLang="en-US" dirty="0">
                <a:latin typeface="Arial"/>
              </a:rPr>
              <a:t>Sarcolemma contains pouchlike infoldings called </a:t>
            </a:r>
            <a:r>
              <a:rPr lang="en-IN" altLang="en-US" b="1" dirty="0">
                <a:latin typeface="Arial"/>
              </a:rPr>
              <a:t>caveolae </a:t>
            </a:r>
          </a:p>
          <a:p>
            <a:pPr lvl="1">
              <a:buSzPct val="100000"/>
            </a:pPr>
            <a:r>
              <a:rPr lang="en-IN" altLang="en-US" dirty="0">
                <a:latin typeface="Arial"/>
              </a:rPr>
              <a:t>Caveolae contain numerous </a:t>
            </a:r>
            <a:r>
              <a:rPr lang="en-US" dirty="0">
                <a:latin typeface="Times New Roman"/>
                <a:cs typeface="Times New Roman" panose="02020603050405020304" pitchFamily="18" charset="0"/>
              </a:rPr>
              <a:t>Ca</a:t>
            </a:r>
            <a:r>
              <a:rPr lang="en-US" baseline="30000" dirty="0">
                <a:latin typeface="Times New Roman"/>
                <a:cs typeface="Times New Roman" panose="02020603050405020304" pitchFamily="18" charset="0"/>
              </a:rPr>
              <a:t>2+</a:t>
            </a:r>
            <a:r>
              <a:rPr lang="en-IN" altLang="en-US" dirty="0">
                <a:latin typeface="Arial"/>
              </a:rPr>
              <a:t> channels that open to allow rapid influx of extracellular </a:t>
            </a:r>
            <a:r>
              <a:rPr lang="en-US" dirty="0">
                <a:latin typeface="Times New Roman"/>
                <a:cs typeface="Times New Roman" panose="02020603050405020304" pitchFamily="18" charset="0"/>
              </a:rPr>
              <a:t>Ca</a:t>
            </a:r>
            <a:r>
              <a:rPr lang="en-US" baseline="30000" dirty="0">
                <a:latin typeface="Times New Roman"/>
                <a:cs typeface="Times New Roman" panose="02020603050405020304" pitchFamily="18" charset="0"/>
              </a:rPr>
              <a:t>2+</a:t>
            </a:r>
            <a:endParaRPr lang="en-US" altLang="en-US" dirty="0">
              <a:latin typeface="Arial"/>
              <a:cs typeface="Times New Roman" panose="02020603050405020304" pitchFamily="18" charset="0"/>
            </a:endParaRPr>
          </a:p>
        </p:txBody>
      </p:sp>
    </p:spTree>
    <p:extLst>
      <p:ext uri="{BB962C8B-B14F-4D97-AF65-F5344CB8AC3E}">
        <p14:creationId xmlns:p14="http://schemas.microsoft.com/office/powerpoint/2010/main" val="28791718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246888"/>
            <a:ext cx="8221133" cy="1046440"/>
          </a:xfrm>
        </p:spPr>
        <p:txBody>
          <a:bodyPr wrap="square">
            <a:spAutoFit/>
          </a:bodyPr>
          <a:lstStyle/>
          <a:p>
            <a:pPr lvl="1" algn="l" rtl="0">
              <a:spcBef>
                <a:spcPct val="0"/>
              </a:spcBef>
            </a:pPr>
            <a:r>
              <a:rPr lang="en-US" sz="3400" b="1" kern="1200" dirty="0">
                <a:solidFill>
                  <a:srgbClr val="007FA3"/>
                </a:solidFill>
                <a:latin typeface="Times New Roman"/>
                <a:ea typeface="+mj-ea"/>
                <a:cs typeface="Times New Roman" panose="02020603050405020304" pitchFamily="18" charset="0"/>
              </a:rPr>
              <a:t>Sources of </a:t>
            </a:r>
            <a:r>
              <a:rPr lang="en-US" sz="3400" b="1" i="0" kern="1200" dirty="0">
                <a:solidFill>
                  <a:srgbClr val="007FA3"/>
                </a:solidFill>
                <a:latin typeface="Times New Roman"/>
                <a:ea typeface="+mj-ea"/>
                <a:cs typeface="Times New Roman" panose="02020603050405020304" pitchFamily="18" charset="0"/>
              </a:rPr>
              <a:t>Ca</a:t>
            </a:r>
            <a:r>
              <a:rPr lang="en-US" sz="3400" b="1" i="0" kern="1200" baseline="30000" dirty="0">
                <a:solidFill>
                  <a:srgbClr val="007FA3"/>
                </a:solidFill>
                <a:latin typeface="Times New Roman"/>
                <a:ea typeface="+mj-ea"/>
                <a:cs typeface="Times New Roman" panose="02020603050405020304" pitchFamily="18" charset="0"/>
              </a:rPr>
              <a:t>2+</a:t>
            </a:r>
            <a:r>
              <a:rPr lang="en-US" sz="3400" b="1" kern="1200" dirty="0">
                <a:solidFill>
                  <a:srgbClr val="007FA3"/>
                </a:solidFill>
                <a:latin typeface="Times New Roman"/>
                <a:ea typeface="+mj-ea"/>
                <a:cs typeface="Times New Roman" panose="02020603050405020304" pitchFamily="18" charset="0"/>
              </a:rPr>
              <a:t> for Smooth Muscle Contraction</a:t>
            </a:r>
          </a:p>
        </p:txBody>
      </p:sp>
      <p:pic>
        <p:nvPicPr>
          <p:cNvPr id="7170" name="Picture 2" descr="Step (1) shows how C a 2+ enters smooth muscle fibers via voltage-gated C a 2+ channels concentrated in membrane infoldings called caveolae. &#10;Step (2) shows how C a 2+ entry triggers C a 2+ release from the sarcoplasmic reticulum via SR C a 2+ channels."/>
          <p:cNvPicPr>
            <a:picLocks noChangeAspect="1" noChangeArrowheads="1"/>
          </p:cNvPicPr>
          <p:nvPr/>
        </p:nvPicPr>
        <p:blipFill rotWithShape="1">
          <a:blip r:embed="rId3">
            <a:extLst>
              <a:ext uri="{28A0092B-C50C-407E-A947-70E740481C1C}">
                <a14:useLocalDpi xmlns:a14="http://schemas.microsoft.com/office/drawing/2010/main" val="0"/>
              </a:ext>
            </a:extLst>
          </a:blip>
          <a:srcRect b="2841"/>
          <a:stretch/>
        </p:blipFill>
        <p:spPr bwMode="auto">
          <a:xfrm>
            <a:off x="1834398" y="1828801"/>
            <a:ext cx="5475203" cy="39624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a:spLocks noGrp="1"/>
          </p:cNvSpPr>
          <p:nvPr>
            <p:ph sz="quarter" idx="13"/>
          </p:nvPr>
        </p:nvSpPr>
        <p:spPr>
          <a:xfrm>
            <a:off x="457200" y="6019800"/>
            <a:ext cx="8229600" cy="246221"/>
          </a:xfrm>
        </p:spPr>
        <p:txBody>
          <a:bodyPr wrap="square">
            <a:spAutoFit/>
          </a:bodyPr>
          <a:lstStyle/>
          <a:p>
            <a:pPr marL="0" indent="0">
              <a:buNone/>
            </a:pPr>
            <a:r>
              <a:rPr lang="en-US" b="1" dirty="0">
                <a:solidFill>
                  <a:srgbClr val="007FA3"/>
                </a:solidFill>
                <a:latin typeface="Arial (Body)"/>
                <a:ea typeface="+mj-ea"/>
                <a:cs typeface="Times New Roman" panose="02020603050405020304" pitchFamily="18" charset="0"/>
              </a:rPr>
              <a:t>Figure 9.24 </a:t>
            </a:r>
            <a:r>
              <a:rPr lang="en-US" dirty="0"/>
              <a:t>Sources of </a:t>
            </a:r>
            <a:r>
              <a:rPr lang="en-US" dirty="0">
                <a:latin typeface="Times New Roman"/>
                <a:cs typeface="Times New Roman" panose="02020603050405020304" pitchFamily="18" charset="0"/>
              </a:rPr>
              <a:t>Ca</a:t>
            </a:r>
            <a:r>
              <a:rPr lang="en-US" baseline="30000" dirty="0">
                <a:latin typeface="Times New Roman"/>
                <a:cs typeface="Times New Roman" panose="02020603050405020304" pitchFamily="18" charset="0"/>
              </a:rPr>
              <a:t>2+</a:t>
            </a:r>
            <a:r>
              <a:rPr lang="en-US" dirty="0"/>
              <a:t> for smooth muscle contraction.</a:t>
            </a:r>
            <a:endParaRPr lang="en-US" dirty="0">
              <a:latin typeface="Arial (Body)"/>
            </a:endParaRPr>
          </a:p>
        </p:txBody>
      </p:sp>
    </p:spTree>
    <p:extLst>
      <p:ext uri="{BB962C8B-B14F-4D97-AF65-F5344CB8AC3E}">
        <p14:creationId xmlns:p14="http://schemas.microsoft.com/office/powerpoint/2010/main" val="6448621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246888"/>
            <a:ext cx="8229600" cy="1077218"/>
          </a:xfrm>
        </p:spPr>
        <p:txBody>
          <a:bodyPr vert="horz" lIns="0" tIns="0" rIns="0" bIns="0" rtlCol="0" anchor="b">
            <a:spAutoFit/>
          </a:bodyPr>
          <a:lstStyle/>
          <a:p>
            <a:pPr indent="-746125"/>
            <a:r>
              <a:rPr lang="en-US" dirty="0">
                <a:latin typeface="Times New Roman"/>
              </a:rPr>
              <a:t>Differences between Smooth and Skeletal Muscle Fibers </a:t>
            </a:r>
            <a:r>
              <a:rPr lang="en-US" sz="2800" dirty="0">
                <a:latin typeface="Times New Roman"/>
              </a:rPr>
              <a:t>(4 of 6)</a:t>
            </a:r>
          </a:p>
        </p:txBody>
      </p:sp>
      <p:sp>
        <p:nvSpPr>
          <p:cNvPr id="4" name="Content Placeholder 3"/>
          <p:cNvSpPr>
            <a:spLocks noGrp="1"/>
          </p:cNvSpPr>
          <p:nvPr>
            <p:ph sz="quarter" idx="13"/>
          </p:nvPr>
        </p:nvSpPr>
        <p:spPr>
          <a:xfrm>
            <a:off x="457581" y="1643126"/>
            <a:ext cx="8229600" cy="1746632"/>
          </a:xfrm>
        </p:spPr>
        <p:txBody>
          <a:bodyPr wrap="square">
            <a:spAutoFit/>
          </a:bodyPr>
          <a:lstStyle/>
          <a:p>
            <a:pPr>
              <a:buSzPct val="100000"/>
            </a:pPr>
            <a:r>
              <a:rPr lang="en-US" altLang="en-US" dirty="0">
                <a:latin typeface="Arial"/>
              </a:rPr>
              <a:t>Smooth muscle fibers are usually electrically connected via gap junctions whereas skeletal muscle fibers are electrically isolated</a:t>
            </a:r>
          </a:p>
          <a:p>
            <a:pPr lvl="1"/>
            <a:r>
              <a:rPr lang="en-US" altLang="en-US" dirty="0">
                <a:latin typeface="Arial"/>
              </a:rPr>
              <a:t>Gap junctions are specialized cell connections that allow depolarization to spread from cell to cell</a:t>
            </a:r>
          </a:p>
          <a:p>
            <a:pPr>
              <a:buSzPct val="100000"/>
            </a:pPr>
            <a:r>
              <a:rPr lang="en-US" altLang="en-US" dirty="0">
                <a:latin typeface="Arial"/>
              </a:rPr>
              <a:t>There are no striations and no sarcomeres, but they do contain overlapping thick and thin filaments</a:t>
            </a:r>
          </a:p>
        </p:txBody>
      </p:sp>
    </p:spTree>
    <p:extLst>
      <p:ext uri="{BB962C8B-B14F-4D97-AF65-F5344CB8AC3E}">
        <p14:creationId xmlns:p14="http://schemas.microsoft.com/office/powerpoint/2010/main" val="14574425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246888"/>
            <a:ext cx="8229600" cy="1077218"/>
          </a:xfrm>
        </p:spPr>
        <p:txBody>
          <a:bodyPr vert="horz" lIns="0" tIns="0" rIns="0" bIns="0" rtlCol="0" anchor="b">
            <a:spAutoFit/>
          </a:bodyPr>
          <a:lstStyle/>
          <a:p>
            <a:pPr indent="-746125"/>
            <a:r>
              <a:rPr lang="en-US" dirty="0">
                <a:latin typeface="Times New Roman"/>
              </a:rPr>
              <a:t>Differences between Smooth and Skeletal Muscle Fibers </a:t>
            </a:r>
            <a:r>
              <a:rPr lang="en-US" sz="2800" dirty="0">
                <a:latin typeface="Times New Roman"/>
              </a:rPr>
              <a:t>(5 of 6)</a:t>
            </a:r>
          </a:p>
        </p:txBody>
      </p:sp>
      <p:sp>
        <p:nvSpPr>
          <p:cNvPr id="4" name="Content Placeholder 3"/>
          <p:cNvSpPr>
            <a:spLocks noGrp="1"/>
          </p:cNvSpPr>
          <p:nvPr>
            <p:ph sz="quarter" idx="13"/>
          </p:nvPr>
        </p:nvSpPr>
        <p:spPr>
          <a:xfrm>
            <a:off x="457581" y="1643126"/>
            <a:ext cx="8232775" cy="2600712"/>
          </a:xfrm>
        </p:spPr>
        <p:txBody>
          <a:bodyPr wrap="square">
            <a:spAutoFit/>
          </a:bodyPr>
          <a:lstStyle/>
          <a:p>
            <a:pPr>
              <a:buSzPct val="100000"/>
            </a:pPr>
            <a:r>
              <a:rPr lang="en-US" altLang="en-US" dirty="0">
                <a:latin typeface="Arial"/>
              </a:rPr>
              <a:t>Smooth muscle also differs from skeletal muscle in following ways:</a:t>
            </a:r>
          </a:p>
          <a:p>
            <a:pPr lvl="1"/>
            <a:r>
              <a:rPr lang="en-US" altLang="en-US" b="1" dirty="0">
                <a:latin typeface="Arial"/>
              </a:rPr>
              <a:t>Thick filaments are fewer and have myosin heads along entire length</a:t>
            </a:r>
          </a:p>
          <a:p>
            <a:pPr lvl="2"/>
            <a:r>
              <a:rPr lang="en-US" altLang="en-US" dirty="0">
                <a:latin typeface="Arial"/>
              </a:rPr>
              <a:t>Ratio of thick to thin filaments (1:13) is much lower than in skeletal muscle (1:2)</a:t>
            </a:r>
          </a:p>
          <a:p>
            <a:pPr lvl="2"/>
            <a:r>
              <a:rPr lang="en-US" altLang="en-US" dirty="0">
                <a:latin typeface="Arial"/>
              </a:rPr>
              <a:t>Thick filaments have heads along entire length, making smooth muscle as powerful as skeletal muscle</a:t>
            </a:r>
          </a:p>
          <a:p>
            <a:pPr lvl="1">
              <a:spcBef>
                <a:spcPts val="0"/>
              </a:spcBef>
            </a:pPr>
            <a:r>
              <a:rPr lang="en-US" altLang="en-US" b="1" dirty="0">
                <a:latin typeface="Arial"/>
              </a:rPr>
              <a:t>No troponin complex</a:t>
            </a:r>
          </a:p>
          <a:p>
            <a:pPr lvl="2"/>
            <a:r>
              <a:rPr lang="en-US" altLang="en-US" dirty="0">
                <a:latin typeface="Arial"/>
              </a:rPr>
              <a:t>Does contain tropomyosin, but not troponin</a:t>
            </a:r>
          </a:p>
          <a:p>
            <a:pPr lvl="2"/>
            <a:r>
              <a:rPr lang="en-US" altLang="en-US" dirty="0">
                <a:latin typeface="Arial"/>
              </a:rPr>
              <a:t>Protein </a:t>
            </a:r>
            <a:r>
              <a:rPr lang="en-US" altLang="en-US" i="1" dirty="0">
                <a:latin typeface="Arial"/>
              </a:rPr>
              <a:t>calmodulin</a:t>
            </a:r>
            <a:r>
              <a:rPr lang="en-US" altLang="en-US" dirty="0">
                <a:latin typeface="Arial"/>
              </a:rPr>
              <a:t> binds </a:t>
            </a:r>
            <a:r>
              <a:rPr lang="en-US" altLang="en-US" i="0" dirty="0">
                <a:latin typeface="Times New Roman" panose="02020603050405020304" pitchFamily="18" charset="0"/>
                <a:cs typeface="Times New Roman" panose="02020603050405020304" pitchFamily="18" charset="0"/>
              </a:rPr>
              <a:t>Ca</a:t>
            </a:r>
            <a:r>
              <a:rPr lang="en-US" altLang="en-US" i="0" baseline="30000" dirty="0">
                <a:latin typeface="Times New Roman" panose="02020603050405020304" pitchFamily="18" charset="0"/>
                <a:cs typeface="Times New Roman" panose="02020603050405020304" pitchFamily="18" charset="0"/>
              </a:rPr>
              <a:t>2+</a:t>
            </a:r>
            <a:endParaRPr lang="en-US" altLang="en-US" baseline="30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81294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246888"/>
            <a:ext cx="8221133" cy="1569660"/>
          </a:xfrm>
        </p:spPr>
        <p:txBody>
          <a:bodyPr wrap="square">
            <a:spAutoFit/>
          </a:bodyPr>
          <a:lstStyle/>
          <a:p>
            <a:pPr lvl="1" algn="l" rtl="0">
              <a:spcBef>
                <a:spcPct val="0"/>
              </a:spcBef>
            </a:pPr>
            <a:r>
              <a:rPr lang="en-IN" sz="3400" b="1" kern="1200" dirty="0">
                <a:solidFill>
                  <a:srgbClr val="007FA3"/>
                </a:solidFill>
                <a:latin typeface="Times New Roman"/>
                <a:ea typeface="+mj-ea"/>
                <a:cs typeface="Times New Roman" panose="02020603050405020304" pitchFamily="18" charset="0"/>
              </a:rPr>
              <a:t>Intermediate Filaments and Dense Bodies of Smooth Muscle Fibers Harness the Pull Generated by Myosin Cross Bridges </a:t>
            </a:r>
            <a:r>
              <a:rPr lang="en-US" sz="2800" b="1" kern="1200" dirty="0">
                <a:solidFill>
                  <a:srgbClr val="007FA3"/>
                </a:solidFill>
                <a:latin typeface="Times New Roman"/>
                <a:ea typeface="+mj-ea"/>
                <a:cs typeface="Times New Roman" panose="02020603050405020304" pitchFamily="18" charset="0"/>
              </a:rPr>
              <a:t>(1 of 2)</a:t>
            </a:r>
          </a:p>
        </p:txBody>
      </p:sp>
      <p:pic>
        <p:nvPicPr>
          <p:cNvPr id="8194" name="Picture 2" descr="Figure shows how intermediate filaments attach to dense bodies throughout the sarcoplasm of smooth muscle fibers.&#10;&#10;Part (a) shows a relaxed smooth muscle fiber with caveolae, gap junctions, dense bodies and intermediate filaments labeled."/>
          <p:cNvPicPr>
            <a:picLocks noChangeAspect="1" noChangeArrowheads="1"/>
          </p:cNvPicPr>
          <p:nvPr/>
        </p:nvPicPr>
        <p:blipFill rotWithShape="1">
          <a:blip r:embed="rId3">
            <a:extLst>
              <a:ext uri="{28A0092B-C50C-407E-A947-70E740481C1C}">
                <a14:useLocalDpi xmlns:a14="http://schemas.microsoft.com/office/drawing/2010/main" val="0"/>
              </a:ext>
            </a:extLst>
          </a:blip>
          <a:srcRect b="6137"/>
          <a:stretch/>
        </p:blipFill>
        <p:spPr bwMode="auto">
          <a:xfrm>
            <a:off x="1902042" y="2590800"/>
            <a:ext cx="5338328" cy="1837267"/>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a:spLocks noGrp="1"/>
          </p:cNvSpPr>
          <p:nvPr>
            <p:ph sz="quarter" idx="13"/>
          </p:nvPr>
        </p:nvSpPr>
        <p:spPr>
          <a:xfrm>
            <a:off x="457200" y="5715000"/>
            <a:ext cx="8229600" cy="492443"/>
          </a:xfrm>
        </p:spPr>
        <p:txBody>
          <a:bodyPr wrap="square">
            <a:spAutoFit/>
          </a:bodyPr>
          <a:lstStyle/>
          <a:p>
            <a:pPr marL="0" indent="0">
              <a:buNone/>
            </a:pPr>
            <a:r>
              <a:rPr lang="en-US" b="1" dirty="0">
                <a:solidFill>
                  <a:srgbClr val="007FA3"/>
                </a:solidFill>
                <a:latin typeface="Arial (Body)"/>
                <a:ea typeface="+mj-ea"/>
                <a:cs typeface="Times New Roman" panose="02020603050405020304" pitchFamily="18" charset="0"/>
              </a:rPr>
              <a:t>Figure 9.25a </a:t>
            </a:r>
            <a:r>
              <a:rPr lang="en-US" dirty="0"/>
              <a:t>Intermediate filaments and dense bodies of smooth muscle fibers harness the pull generated by myosin cross bridges.</a:t>
            </a:r>
            <a:endParaRPr lang="en-US" dirty="0">
              <a:latin typeface="Arial (Body)"/>
            </a:endParaRPr>
          </a:p>
        </p:txBody>
      </p:sp>
    </p:spTree>
    <p:extLst>
      <p:ext uri="{BB962C8B-B14F-4D97-AF65-F5344CB8AC3E}">
        <p14:creationId xmlns:p14="http://schemas.microsoft.com/office/powerpoint/2010/main" val="42222194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246888"/>
            <a:ext cx="8229600" cy="1077218"/>
          </a:xfrm>
        </p:spPr>
        <p:txBody>
          <a:bodyPr vert="horz" lIns="0" tIns="0" rIns="0" bIns="0" rtlCol="0" anchor="b">
            <a:spAutoFit/>
          </a:bodyPr>
          <a:lstStyle/>
          <a:p>
            <a:pPr indent="-746125"/>
            <a:r>
              <a:rPr lang="en-US" dirty="0">
                <a:latin typeface="Times New Roman"/>
              </a:rPr>
              <a:t>Differences between Smooth and Skeletal Muscle Fibers </a:t>
            </a:r>
            <a:r>
              <a:rPr lang="en-US" sz="2800" dirty="0">
                <a:latin typeface="Times New Roman"/>
              </a:rPr>
              <a:t>(6 of 6)</a:t>
            </a:r>
          </a:p>
        </p:txBody>
      </p:sp>
      <p:sp>
        <p:nvSpPr>
          <p:cNvPr id="4" name="Content Placeholder 3"/>
          <p:cNvSpPr>
            <a:spLocks noGrp="1"/>
          </p:cNvSpPr>
          <p:nvPr>
            <p:ph idx="4294967295"/>
          </p:nvPr>
        </p:nvSpPr>
        <p:spPr>
          <a:xfrm>
            <a:off x="457581" y="1643126"/>
            <a:ext cx="8229600" cy="3247043"/>
          </a:xfrm>
        </p:spPr>
        <p:txBody>
          <a:bodyPr wrap="square">
            <a:spAutoFit/>
          </a:bodyPr>
          <a:lstStyle/>
          <a:p>
            <a:pPr marL="742950" lvl="1" indent="-285750">
              <a:spcBef>
                <a:spcPts val="600"/>
              </a:spcBef>
            </a:pPr>
            <a:r>
              <a:rPr lang="en-US" altLang="en-US" b="1" dirty="0">
                <a:latin typeface="Arial"/>
              </a:rPr>
              <a:t>Thick and thin filaments arranged diagonally</a:t>
            </a:r>
          </a:p>
          <a:p>
            <a:pPr marL="1143000" lvl="2">
              <a:spcBef>
                <a:spcPts val="600"/>
              </a:spcBef>
            </a:pPr>
            <a:r>
              <a:rPr lang="en-US" altLang="en-US" dirty="0">
                <a:latin typeface="Arial"/>
              </a:rPr>
              <a:t>Myofilaments are spirally arranged, causing smooth muscle to contract in corkscrew manner</a:t>
            </a:r>
          </a:p>
          <a:p>
            <a:pPr marL="742950" lvl="1" indent="-285750">
              <a:spcBef>
                <a:spcPts val="600"/>
              </a:spcBef>
            </a:pPr>
            <a:r>
              <a:rPr lang="en-US" altLang="en-US" b="1" dirty="0">
                <a:latin typeface="Arial"/>
              </a:rPr>
              <a:t>Intermediate filament–dense body network</a:t>
            </a:r>
          </a:p>
          <a:p>
            <a:pPr marL="1143000" lvl="2">
              <a:spcBef>
                <a:spcPts val="600"/>
              </a:spcBef>
            </a:pPr>
            <a:r>
              <a:rPr lang="en-US" altLang="en-US" dirty="0">
                <a:latin typeface="Arial"/>
              </a:rPr>
              <a:t>Contain lattice-like arrangement of non contractile intermediate filaments that resist tension</a:t>
            </a:r>
          </a:p>
          <a:p>
            <a:pPr marL="1143000" lvl="2">
              <a:spcBef>
                <a:spcPts val="600"/>
              </a:spcBef>
            </a:pPr>
            <a:r>
              <a:rPr lang="en-US" altLang="en-US" b="1" dirty="0">
                <a:latin typeface="Arial"/>
              </a:rPr>
              <a:t>Dense bodies</a:t>
            </a:r>
            <a:r>
              <a:rPr lang="en-US" altLang="en-US" dirty="0">
                <a:latin typeface="Arial"/>
              </a:rPr>
              <a:t>: proteins that anchor filaments to sarcolemma at regular intervals</a:t>
            </a:r>
          </a:p>
          <a:p>
            <a:pPr marL="1440000" lvl="3" indent="-285750">
              <a:spcBef>
                <a:spcPts val="600"/>
              </a:spcBef>
            </a:pPr>
            <a:r>
              <a:rPr lang="en-US" altLang="en-US" dirty="0">
                <a:latin typeface="Arial"/>
              </a:rPr>
              <a:t>Correspond to Z discs of skeletal muscle</a:t>
            </a:r>
          </a:p>
          <a:p>
            <a:pPr marL="1143000" lvl="2">
              <a:spcBef>
                <a:spcPts val="600"/>
              </a:spcBef>
            </a:pPr>
            <a:r>
              <a:rPr lang="en-US" altLang="en-US" dirty="0">
                <a:latin typeface="Arial"/>
              </a:rPr>
              <a:t>During contraction, areas of sarcolemma between dense bodies bulge outward</a:t>
            </a:r>
          </a:p>
          <a:p>
            <a:pPr marL="1440000" lvl="3" indent="-285750">
              <a:spcBef>
                <a:spcPts val="600"/>
              </a:spcBef>
            </a:pPr>
            <a:r>
              <a:rPr lang="en-US" altLang="en-US" dirty="0">
                <a:latin typeface="Arial"/>
              </a:rPr>
              <a:t>Make muscle cell look puffy</a:t>
            </a:r>
          </a:p>
        </p:txBody>
      </p:sp>
    </p:spTree>
    <p:extLst>
      <p:ext uri="{BB962C8B-B14F-4D97-AF65-F5344CB8AC3E}">
        <p14:creationId xmlns:p14="http://schemas.microsoft.com/office/powerpoint/2010/main" val="3317451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246888"/>
            <a:ext cx="8221133" cy="1569660"/>
          </a:xfrm>
        </p:spPr>
        <p:txBody>
          <a:bodyPr wrap="square">
            <a:spAutoFit/>
          </a:bodyPr>
          <a:lstStyle/>
          <a:p>
            <a:pPr lvl="1" algn="l" rtl="0">
              <a:spcBef>
                <a:spcPct val="0"/>
              </a:spcBef>
            </a:pPr>
            <a:r>
              <a:rPr lang="en-IN" sz="3400" b="1" kern="1200" dirty="0">
                <a:solidFill>
                  <a:srgbClr val="007FA3"/>
                </a:solidFill>
                <a:latin typeface="Times New Roman"/>
                <a:ea typeface="+mj-ea"/>
                <a:cs typeface="Times New Roman" panose="02020603050405020304" pitchFamily="18" charset="0"/>
              </a:rPr>
              <a:t>Intermediate Filaments and Dense Bodies of Smooth Muscle Fibers Harness the Pull Generated by Myosin Cross Bridges </a:t>
            </a:r>
            <a:r>
              <a:rPr lang="en-US" sz="2800" b="1" kern="1200" dirty="0">
                <a:solidFill>
                  <a:srgbClr val="007FA3"/>
                </a:solidFill>
                <a:latin typeface="Times New Roman"/>
                <a:ea typeface="+mj-ea"/>
                <a:cs typeface="Times New Roman" panose="02020603050405020304" pitchFamily="18" charset="0"/>
              </a:rPr>
              <a:t>(2 of 2)</a:t>
            </a:r>
          </a:p>
        </p:txBody>
      </p:sp>
      <p:pic>
        <p:nvPicPr>
          <p:cNvPr id="9218" name="Picture 2" descr="Figure shows how intermediate filaments attach to dense bodies throughout the sarcoplasm of smooth muscle fibers.&#10;&#10;&#10;Part (b) shows a contracted smooth muscle fiber with intermediate fibers pulled in towards dense body resulting in cell going from long and skinny to short and fat."/>
          <p:cNvPicPr>
            <a:picLocks noChangeAspect="1" noChangeArrowheads="1"/>
          </p:cNvPicPr>
          <p:nvPr/>
        </p:nvPicPr>
        <p:blipFill rotWithShape="1">
          <a:blip r:embed="rId3">
            <a:extLst>
              <a:ext uri="{28A0092B-C50C-407E-A947-70E740481C1C}">
                <a14:useLocalDpi xmlns:a14="http://schemas.microsoft.com/office/drawing/2010/main" val="0"/>
              </a:ext>
            </a:extLst>
          </a:blip>
          <a:srcRect b="7371"/>
          <a:stretch/>
        </p:blipFill>
        <p:spPr bwMode="auto">
          <a:xfrm>
            <a:off x="1945304" y="2895600"/>
            <a:ext cx="5302605" cy="1642533"/>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a:spLocks noGrp="1"/>
          </p:cNvSpPr>
          <p:nvPr>
            <p:ph sz="quarter" idx="13"/>
          </p:nvPr>
        </p:nvSpPr>
        <p:spPr>
          <a:xfrm>
            <a:off x="457200" y="5715000"/>
            <a:ext cx="8229600" cy="492443"/>
          </a:xfrm>
        </p:spPr>
        <p:txBody>
          <a:bodyPr wrap="square">
            <a:spAutoFit/>
          </a:bodyPr>
          <a:lstStyle/>
          <a:p>
            <a:pPr marL="0" indent="0">
              <a:buNone/>
            </a:pPr>
            <a:r>
              <a:rPr lang="en-US" b="1" dirty="0">
                <a:solidFill>
                  <a:srgbClr val="007FA3"/>
                </a:solidFill>
                <a:latin typeface="Arial (Body)"/>
                <a:ea typeface="+mj-ea"/>
                <a:cs typeface="Times New Roman" panose="02020603050405020304" pitchFamily="18" charset="0"/>
              </a:rPr>
              <a:t>Figure 9.25b </a:t>
            </a:r>
            <a:r>
              <a:rPr lang="en-US" dirty="0"/>
              <a:t>Intermediate filaments and dense bodies of smooth muscle fibers harness the pull generated by myosin cross bridges.</a:t>
            </a:r>
            <a:endParaRPr lang="en-US" dirty="0">
              <a:latin typeface="Arial (Body)"/>
            </a:endParaRPr>
          </a:p>
        </p:txBody>
      </p:sp>
    </p:spTree>
    <p:extLst>
      <p:ext uri="{BB962C8B-B14F-4D97-AF65-F5344CB8AC3E}">
        <p14:creationId xmlns:p14="http://schemas.microsoft.com/office/powerpoint/2010/main" val="2698522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246888"/>
            <a:ext cx="8221133" cy="1046440"/>
          </a:xfrm>
        </p:spPr>
        <p:txBody>
          <a:bodyPr wrap="square">
            <a:spAutoFit/>
          </a:bodyPr>
          <a:lstStyle/>
          <a:p>
            <a:pPr lvl="1" algn="l" rtl="0">
              <a:spcBef>
                <a:spcPct val="0"/>
              </a:spcBef>
            </a:pPr>
            <a:r>
              <a:rPr lang="en-IN" sz="3400" b="1" kern="1200" dirty="0">
                <a:solidFill>
                  <a:srgbClr val="007FA3"/>
                </a:solidFill>
                <a:latin typeface="Times New Roman"/>
                <a:ea typeface="+mj-ea"/>
                <a:cs typeface="Times New Roman" panose="02020603050405020304" pitchFamily="18" charset="0"/>
              </a:rPr>
              <a:t>Table 9.3-1 Comparison of Skeletal, Cardiac, and Smooth Muscle</a:t>
            </a:r>
            <a:endParaRPr lang="en-US" sz="3400" b="1" kern="1200" dirty="0">
              <a:solidFill>
                <a:srgbClr val="007FA3"/>
              </a:solidFill>
              <a:latin typeface="Times New Roman"/>
              <a:ea typeface="+mj-ea"/>
              <a:cs typeface="Times New Roman" panose="02020603050405020304" pitchFamily="18" charset="0"/>
            </a:endParaRPr>
          </a:p>
        </p:txBody>
      </p:sp>
      <p:pic>
        <p:nvPicPr>
          <p:cNvPr id="10242" name="Picture 2" descr="Table 9.3-1 showing a Comparison of Skeletal, Cardiac, and Smooth Muscle. The columns are labeled Characteristic, Skeletal, Cardiac, and Smooth. The row data is as follows:&#10;Row 1: Characteristic: Body location; Skeletal: Attached to bones or (some facial muscles) to skin (Drawing shows an arm curling a dumbbell, with the bicep flexed.); Cardiac: Walls of the heart (Drawing shows a heart, with several veins over the outside walls.); Smooth: Unitary muscle in walls of hollow visceral organs (other than the heart); multi-unit muscle in intrinsic eye muscles, airways, large arteries (Drawing shows the exterior of a stomach.).&#10;Row 2: Characteristic: Cell shape and appearance, Skeletal: Single, very long, cylindrical, multinucleate cells with obvious striations (Drawing shows a long, narrow cylindrical cell with several nuclei on the exterior, and many small lines encircling the exterior of the cell.), Cardiac: Branching chains of cells; uni- or binucleate; striations (Drawing shows a long cell with several branches, all running along the same axis. The cell has several nuclei and many lines encircling the length of the cell.), Smooth: Single, spindle shaped, uninucleate; no striations (Drawing shows a long, narrow cell with pointed ends and one nucleus)."/>
          <p:cNvPicPr>
            <a:picLocks noChangeAspect="1" noChangeArrowheads="1"/>
          </p:cNvPicPr>
          <p:nvPr/>
        </p:nvPicPr>
        <p:blipFill rotWithShape="1">
          <a:blip r:embed="rId3">
            <a:extLst>
              <a:ext uri="{28A0092B-C50C-407E-A947-70E740481C1C}">
                <a14:useLocalDpi xmlns:a14="http://schemas.microsoft.com/office/drawing/2010/main" val="0"/>
              </a:ext>
            </a:extLst>
          </a:blip>
          <a:srcRect b="3249"/>
          <a:stretch/>
        </p:blipFill>
        <p:spPr bwMode="auto">
          <a:xfrm>
            <a:off x="972193" y="1374667"/>
            <a:ext cx="7199615" cy="4607554"/>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a:spLocks noGrp="1"/>
          </p:cNvSpPr>
          <p:nvPr>
            <p:ph sz="quarter" idx="13"/>
          </p:nvPr>
        </p:nvSpPr>
        <p:spPr>
          <a:xfrm>
            <a:off x="457200" y="6078379"/>
            <a:ext cx="8229600" cy="246221"/>
          </a:xfrm>
        </p:spPr>
        <p:txBody>
          <a:bodyPr wrap="square">
            <a:spAutoFit/>
          </a:bodyPr>
          <a:lstStyle/>
          <a:p>
            <a:pPr marL="0" indent="0">
              <a:buNone/>
            </a:pPr>
            <a:r>
              <a:rPr lang="en-US" b="1" dirty="0">
                <a:solidFill>
                  <a:srgbClr val="007FA3"/>
                </a:solidFill>
                <a:latin typeface="Arial (Body)"/>
                <a:ea typeface="+mj-ea"/>
                <a:cs typeface="Times New Roman" panose="02020603050405020304" pitchFamily="18" charset="0"/>
              </a:rPr>
              <a:t>Table 9.3 </a:t>
            </a:r>
            <a:r>
              <a:rPr lang="en-US" dirty="0"/>
              <a:t>Comparison of Skeletal, Cardiac, and Smooth Muscle</a:t>
            </a:r>
            <a:endParaRPr lang="en-US" dirty="0">
              <a:latin typeface="Arial (Body)"/>
            </a:endParaRPr>
          </a:p>
        </p:txBody>
      </p:sp>
    </p:spTree>
    <p:extLst>
      <p:ext uri="{BB962C8B-B14F-4D97-AF65-F5344CB8AC3E}">
        <p14:creationId xmlns:p14="http://schemas.microsoft.com/office/powerpoint/2010/main" val="13544558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753110"/>
            <a:ext cx="8229600" cy="523220"/>
          </a:xfrm>
        </p:spPr>
        <p:txBody>
          <a:bodyPr>
            <a:spAutoFit/>
          </a:bodyPr>
          <a:lstStyle/>
          <a:p>
            <a:r>
              <a:rPr lang="en-US" dirty="0">
                <a:latin typeface="Times New Roman"/>
              </a:rPr>
              <a:t>Force of Muscle Contractions</a:t>
            </a:r>
          </a:p>
        </p:txBody>
      </p:sp>
      <p:sp>
        <p:nvSpPr>
          <p:cNvPr id="3" name="Content Placeholder 2"/>
          <p:cNvSpPr>
            <a:spLocks noGrp="1"/>
          </p:cNvSpPr>
          <p:nvPr>
            <p:ph sz="quarter" idx="13"/>
          </p:nvPr>
        </p:nvSpPr>
        <p:spPr>
          <a:xfrm>
            <a:off x="457581" y="1643126"/>
            <a:ext cx="8229600" cy="2277547"/>
          </a:xfrm>
        </p:spPr>
        <p:txBody>
          <a:bodyPr wrap="square">
            <a:spAutoFit/>
          </a:bodyPr>
          <a:lstStyle/>
          <a:p>
            <a:pPr marL="982663" lvl="1" indent="-525463">
              <a:buFont typeface="+mj-lt"/>
              <a:buAutoNum type="arabicPeriod" startAt="3"/>
              <a:tabLst>
                <a:tab pos="1087438" algn="l"/>
              </a:tabLst>
            </a:pPr>
            <a:r>
              <a:rPr lang="en-US" altLang="en-US" b="1" dirty="0">
                <a:latin typeface="Arial"/>
              </a:rPr>
              <a:t>Frequency</a:t>
            </a:r>
            <a:r>
              <a:rPr lang="en-US" altLang="en-US" dirty="0">
                <a:latin typeface="Arial"/>
              </a:rPr>
              <a:t> </a:t>
            </a:r>
            <a:r>
              <a:rPr lang="en-US" altLang="en-US" b="1" dirty="0">
                <a:latin typeface="Arial"/>
              </a:rPr>
              <a:t>of</a:t>
            </a:r>
            <a:r>
              <a:rPr lang="en-US" altLang="en-US" dirty="0">
                <a:latin typeface="Arial"/>
              </a:rPr>
              <a:t> </a:t>
            </a:r>
            <a:r>
              <a:rPr lang="en-US" altLang="en-US" b="1" dirty="0">
                <a:latin typeface="Arial"/>
              </a:rPr>
              <a:t>stimulation</a:t>
            </a:r>
            <a:r>
              <a:rPr lang="en-US" altLang="en-US" dirty="0">
                <a:latin typeface="Arial"/>
              </a:rPr>
              <a:t>: the higher the frequency, the greater the force</a:t>
            </a:r>
          </a:p>
          <a:p>
            <a:pPr lvl="2"/>
            <a:r>
              <a:rPr lang="en-US" altLang="en-US" dirty="0"/>
              <a:t>Stimuli are added together</a:t>
            </a:r>
          </a:p>
          <a:p>
            <a:pPr marL="982663" lvl="1" indent="-525463">
              <a:buFont typeface="+mj-lt"/>
              <a:buAutoNum type="arabicPeriod" startAt="4"/>
              <a:tabLst>
                <a:tab pos="1087438" algn="l"/>
              </a:tabLst>
            </a:pPr>
            <a:r>
              <a:rPr lang="en-US" altLang="en-US" b="1" dirty="0">
                <a:latin typeface="Arial"/>
              </a:rPr>
              <a:t>Degree</a:t>
            </a:r>
            <a:r>
              <a:rPr lang="en-US" altLang="en-US" dirty="0">
                <a:latin typeface="Arial"/>
              </a:rPr>
              <a:t> </a:t>
            </a:r>
            <a:r>
              <a:rPr lang="en-US" altLang="en-US" b="1" dirty="0">
                <a:latin typeface="Arial"/>
              </a:rPr>
              <a:t>of</a:t>
            </a:r>
            <a:r>
              <a:rPr lang="en-US" altLang="en-US" dirty="0">
                <a:latin typeface="Arial"/>
              </a:rPr>
              <a:t> </a:t>
            </a:r>
            <a:r>
              <a:rPr lang="en-US" altLang="en-US" b="1" dirty="0">
                <a:latin typeface="Arial"/>
              </a:rPr>
              <a:t>muscle</a:t>
            </a:r>
            <a:r>
              <a:rPr lang="en-US" altLang="en-US" dirty="0">
                <a:latin typeface="Arial"/>
              </a:rPr>
              <a:t> </a:t>
            </a:r>
            <a:r>
              <a:rPr lang="en-US" altLang="en-US" b="1" dirty="0">
                <a:latin typeface="Arial"/>
              </a:rPr>
              <a:t>stretch</a:t>
            </a:r>
            <a:r>
              <a:rPr lang="en-US" altLang="en-US" dirty="0">
                <a:latin typeface="Arial"/>
              </a:rPr>
              <a:t>: muscle fibers with sarcomeres that are 80–120% their normal resting length </a:t>
            </a:r>
            <a:r>
              <a:rPr lang="en-US" altLang="en-US" dirty="0">
                <a:latin typeface="Arial"/>
                <a:sym typeface="Wingdings" panose="05000000000000000000" pitchFamily="2" charset="2"/>
              </a:rPr>
              <a:t>generate </a:t>
            </a:r>
            <a:r>
              <a:rPr lang="en-US" altLang="en-US" dirty="0">
                <a:latin typeface="Arial"/>
              </a:rPr>
              <a:t>more force</a:t>
            </a:r>
          </a:p>
          <a:p>
            <a:pPr lvl="2"/>
            <a:r>
              <a:rPr lang="en-US" altLang="en-US" dirty="0">
                <a:latin typeface="Arial"/>
              </a:rPr>
              <a:t>If sarcomere is less than 80% resting length, filaments overlap too much, and </a:t>
            </a:r>
            <a:r>
              <a:rPr lang="en-US" altLang="en-US" dirty="0"/>
              <a:t>force decreases</a:t>
            </a:r>
          </a:p>
          <a:p>
            <a:pPr lvl="2">
              <a:tabLst>
                <a:tab pos="1089025" algn="l"/>
              </a:tabLst>
            </a:pPr>
            <a:r>
              <a:rPr lang="en-US" altLang="en-US" dirty="0"/>
              <a:t>If sarcomere is greater than 120% of resting length, filaments do not overlap enough so force decreases</a:t>
            </a:r>
          </a:p>
        </p:txBody>
      </p:sp>
    </p:spTree>
    <p:extLst>
      <p:ext uri="{BB962C8B-B14F-4D97-AF65-F5344CB8AC3E}">
        <p14:creationId xmlns:p14="http://schemas.microsoft.com/office/powerpoint/2010/main" val="22869201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246888"/>
            <a:ext cx="8221133" cy="1046440"/>
          </a:xfrm>
        </p:spPr>
        <p:txBody>
          <a:bodyPr wrap="square">
            <a:spAutoFit/>
          </a:bodyPr>
          <a:lstStyle/>
          <a:p>
            <a:pPr lvl="1" algn="l" rtl="0">
              <a:spcBef>
                <a:spcPct val="0"/>
              </a:spcBef>
            </a:pPr>
            <a:r>
              <a:rPr lang="en-IN" sz="3400" b="1" kern="1200" dirty="0">
                <a:solidFill>
                  <a:srgbClr val="007FA3"/>
                </a:solidFill>
                <a:latin typeface="Times New Roman"/>
                <a:ea typeface="+mj-ea"/>
                <a:cs typeface="Times New Roman" panose="02020603050405020304" pitchFamily="18" charset="0"/>
              </a:rPr>
              <a:t>Table 9.3-2 Comparison of Skeletal, Cardiac, and Smooth Muscle</a:t>
            </a:r>
            <a:endParaRPr lang="en-US" sz="3400" b="1" kern="1200" dirty="0">
              <a:solidFill>
                <a:srgbClr val="007FA3"/>
              </a:solidFill>
              <a:latin typeface="Times New Roman"/>
              <a:ea typeface="+mj-ea"/>
              <a:cs typeface="Times New Roman" panose="02020603050405020304" pitchFamily="18" charset="0"/>
            </a:endParaRPr>
          </a:p>
        </p:txBody>
      </p:sp>
      <p:pic>
        <p:nvPicPr>
          <p:cNvPr id="11266" name="Picture 2" descr="Table 9.3-2 showing a Comparison of Skeletal, Cardiac, and Smooth Muscle. The columns are labeled Characteristic, Skeletal, Cardiac, and Smooth. The row data is as follows:&#10;Row 1: Characteristic: Connective tissue components; &#10;Skeletal: Epimysium, perimysium, and endomysium (Diagram shows a cross-section of a muscle containing bundles of fascicles. A fascicle has an exterior layer (perimysium) and internal (endomysium) layers, which each contain bundles of cells.);&#10;Cardiac: Endomysium attached to fibrous skeleton of heart (Diagram shows several narrow, multi-nucleate cells made of several columns connected on one end to jagged, thin segments of endomysium bound together.); Smooth: Endomysium (Diagram shows several rounded, unconnected cells present within the background of a round endomysium.).&#10;Row 2: Characteristic: Presence of myofibrils composed of sarcomeres; Skeletal: Yes, Cardiac: Yes, but myofibrils are of irregular thickness; Smooth: No, but actin and myosin filaments are present throughout; dense bodies anchor actin filaments.&#10;Row 3: Characteristic: Presence and location of T tubules; &#10;Skeletal: Yes; two per sarcomere at A-l junctions (Diagram shows several bands of uniform cells bundled into a cylinder. A webbing of sarcomeres covers it, with a T tubule encircling the middle of each band, outside the sarcomere.); &#10;Cardiac: Yes; one per sarcomere at Z disc; larger diameter than those of skeletal muscle (Diagram shows a cylinder of narrow cells, labeled Z disc where cells slightly overlap. Webbed sarcomeres cover the cylinder, and a T tubule encircles the Z disc section.);&#10;Smooth: No; only caveolae."/>
          <p:cNvPicPr>
            <a:picLocks noChangeAspect="1" noChangeArrowheads="1"/>
          </p:cNvPicPr>
          <p:nvPr/>
        </p:nvPicPr>
        <p:blipFill rotWithShape="1">
          <a:blip r:embed="rId3">
            <a:extLst>
              <a:ext uri="{28A0092B-C50C-407E-A947-70E740481C1C}">
                <a14:useLocalDpi xmlns:a14="http://schemas.microsoft.com/office/drawing/2010/main" val="0"/>
              </a:ext>
            </a:extLst>
          </a:blip>
          <a:srcRect b="3598"/>
          <a:stretch/>
        </p:blipFill>
        <p:spPr bwMode="auto">
          <a:xfrm>
            <a:off x="625916" y="1381243"/>
            <a:ext cx="7892169" cy="4584335"/>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a:spLocks noGrp="1"/>
          </p:cNvSpPr>
          <p:nvPr>
            <p:ph sz="quarter" idx="13"/>
          </p:nvPr>
        </p:nvSpPr>
        <p:spPr>
          <a:xfrm>
            <a:off x="457200" y="6078379"/>
            <a:ext cx="8229600" cy="246221"/>
          </a:xfrm>
        </p:spPr>
        <p:txBody>
          <a:bodyPr wrap="square">
            <a:spAutoFit/>
          </a:bodyPr>
          <a:lstStyle/>
          <a:p>
            <a:pPr marL="0" indent="0">
              <a:buNone/>
            </a:pPr>
            <a:r>
              <a:rPr lang="en-US" b="1" dirty="0">
                <a:solidFill>
                  <a:srgbClr val="007FA3"/>
                </a:solidFill>
                <a:latin typeface="Arial (Body)"/>
                <a:ea typeface="+mj-ea"/>
                <a:cs typeface="Times New Roman" panose="02020603050405020304" pitchFamily="18" charset="0"/>
              </a:rPr>
              <a:t>Table 9.3 </a:t>
            </a:r>
            <a:r>
              <a:rPr lang="en-US" dirty="0"/>
              <a:t>Comparison of Skeletal, Cardiac, and Smooth Muscle</a:t>
            </a:r>
            <a:endParaRPr lang="en-US" dirty="0">
              <a:latin typeface="Arial (Body)"/>
            </a:endParaRPr>
          </a:p>
        </p:txBody>
      </p:sp>
    </p:spTree>
    <p:extLst>
      <p:ext uri="{BB962C8B-B14F-4D97-AF65-F5344CB8AC3E}">
        <p14:creationId xmlns:p14="http://schemas.microsoft.com/office/powerpoint/2010/main" val="26134880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246888"/>
            <a:ext cx="8221133" cy="1046440"/>
          </a:xfrm>
        </p:spPr>
        <p:txBody>
          <a:bodyPr wrap="square">
            <a:spAutoFit/>
          </a:bodyPr>
          <a:lstStyle/>
          <a:p>
            <a:pPr lvl="1" algn="l" rtl="0">
              <a:spcBef>
                <a:spcPct val="0"/>
              </a:spcBef>
            </a:pPr>
            <a:r>
              <a:rPr lang="en-IN" sz="3400" b="1" kern="1200" dirty="0">
                <a:solidFill>
                  <a:srgbClr val="007FA3"/>
                </a:solidFill>
                <a:latin typeface="Times New Roman"/>
                <a:ea typeface="+mj-ea"/>
                <a:cs typeface="Times New Roman" panose="02020603050405020304" pitchFamily="18" charset="0"/>
              </a:rPr>
              <a:t>Table 9.3-3 Comparison of Skeletal, Cardiac, and Smooth Muscle</a:t>
            </a:r>
            <a:endParaRPr lang="en-US" sz="3400" b="1" kern="1200" dirty="0">
              <a:solidFill>
                <a:srgbClr val="007FA3"/>
              </a:solidFill>
              <a:latin typeface="Times New Roman"/>
              <a:ea typeface="+mj-ea"/>
              <a:cs typeface="Times New Roman" panose="02020603050405020304" pitchFamily="18" charset="0"/>
            </a:endParaRPr>
          </a:p>
        </p:txBody>
      </p:sp>
      <p:pic>
        <p:nvPicPr>
          <p:cNvPr id="12290" name="Picture 2" descr="Table 9.3-3 showing a Comparison of Skeletal, Cardiac, and Smooth Muscle. The columns are labeled Characteristic, Skeletal, Cardiac, and Smooth. The row data is as follows:&#10;&#10;Characteristic: Elaborate sarcoplasmic reticulum; Skeletal: Yes; large terminal cisterns; Cardiac: Less than skeletal muscle (1–8% of cell volume), small terminal cisterns; Smooth: Equivalent to cardiac muscle (1–8% of cell volume); some SR contacts the sarcolemma;&#10;Characteristic: Presence of gap junctions; Skeletal: No, Cardiac: Yes; at intercalated discs; Smooth: Yes; in unitary muscle;&#10;Characteristic: Cells exhibit individual neuromuscular junctions; Skeletal: Yes (Drawing shows many long narrow cells packed together as a surface. The branched ends of an axon touch many of the cells.); Cardiac: No, Smooth: Not in unitary muscle; yes, in multi-unit muscle. (Drawing shows many long narrow cells packed together as a surface. The branched ends of an axon touch many of the cells.);&#10;Characteristic: Regulation of contraction, Skeletal: Voluntary via axon terminals of the somatic nervous system (Drawing shows the branched end of an axon from the central nervous system connecting to a muscle at many points.); Cardiac: Involuntary; contraction initiated by intrinsic pacemaker cells; regulated by autonomic nervous system, hormones, and stretch (Drawing shows a series of neurons leading from the central nervous system to a wall of the heart.); Smooth: Involuntary; initiated by intrinsic pacemaker cells (in unitary muscle) or autonomic nerves (in multi-unit muscle); regulated by local chemicals, hormones, and stretch (Drawing shows a series of neurons leading from the central nervous system to a section of the intestines)."/>
          <p:cNvPicPr>
            <a:picLocks noChangeAspect="1" noChangeArrowheads="1"/>
          </p:cNvPicPr>
          <p:nvPr/>
        </p:nvPicPr>
        <p:blipFill rotWithShape="1">
          <a:blip r:embed="rId3">
            <a:extLst>
              <a:ext uri="{28A0092B-C50C-407E-A947-70E740481C1C}">
                <a14:useLocalDpi xmlns:a14="http://schemas.microsoft.com/office/drawing/2010/main" val="0"/>
              </a:ext>
            </a:extLst>
          </a:blip>
          <a:srcRect b="3178"/>
          <a:stretch/>
        </p:blipFill>
        <p:spPr bwMode="auto">
          <a:xfrm>
            <a:off x="895440" y="1361691"/>
            <a:ext cx="7353120" cy="4653631"/>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a:spLocks noGrp="1"/>
          </p:cNvSpPr>
          <p:nvPr>
            <p:ph sz="quarter" idx="13"/>
          </p:nvPr>
        </p:nvSpPr>
        <p:spPr>
          <a:xfrm>
            <a:off x="457200" y="6078379"/>
            <a:ext cx="8229600" cy="246221"/>
          </a:xfrm>
        </p:spPr>
        <p:txBody>
          <a:bodyPr wrap="square">
            <a:spAutoFit/>
          </a:bodyPr>
          <a:lstStyle/>
          <a:p>
            <a:pPr marL="0" indent="0">
              <a:buNone/>
            </a:pPr>
            <a:r>
              <a:rPr lang="en-US" b="1" dirty="0">
                <a:solidFill>
                  <a:srgbClr val="007FA3"/>
                </a:solidFill>
                <a:latin typeface="Arial (Body)"/>
                <a:ea typeface="+mj-ea"/>
                <a:cs typeface="Times New Roman" panose="02020603050405020304" pitchFamily="18" charset="0"/>
              </a:rPr>
              <a:t>Table 9.3 </a:t>
            </a:r>
            <a:r>
              <a:rPr lang="en-US" dirty="0"/>
              <a:t>Comparison of Skeletal, Cardiac, and Smooth Muscle</a:t>
            </a:r>
            <a:endParaRPr lang="en-US" dirty="0">
              <a:latin typeface="Arial (Body)"/>
            </a:endParaRPr>
          </a:p>
        </p:txBody>
      </p:sp>
    </p:spTree>
    <p:extLst>
      <p:ext uri="{BB962C8B-B14F-4D97-AF65-F5344CB8AC3E}">
        <p14:creationId xmlns:p14="http://schemas.microsoft.com/office/powerpoint/2010/main" val="36347739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246888"/>
            <a:ext cx="8221133" cy="1046440"/>
          </a:xfrm>
        </p:spPr>
        <p:txBody>
          <a:bodyPr wrap="square">
            <a:spAutoFit/>
          </a:bodyPr>
          <a:lstStyle/>
          <a:p>
            <a:pPr lvl="1" algn="l" rtl="0">
              <a:spcBef>
                <a:spcPct val="0"/>
              </a:spcBef>
            </a:pPr>
            <a:r>
              <a:rPr lang="en-IN" sz="3400" b="1" kern="1200" dirty="0">
                <a:solidFill>
                  <a:srgbClr val="007FA3"/>
                </a:solidFill>
                <a:latin typeface="Times New Roman"/>
                <a:ea typeface="+mj-ea"/>
                <a:cs typeface="Times New Roman" panose="02020603050405020304" pitchFamily="18" charset="0"/>
              </a:rPr>
              <a:t>Table 9.3-4 Comparison of Skeletal, Cardiac, and Smooth Muscle</a:t>
            </a:r>
            <a:endParaRPr lang="en-US" sz="3400" b="1" kern="1200" dirty="0">
              <a:solidFill>
                <a:srgbClr val="007FA3"/>
              </a:solidFill>
              <a:latin typeface="Times New Roman"/>
              <a:ea typeface="+mj-ea"/>
              <a:cs typeface="Times New Roman" panose="02020603050405020304" pitchFamily="18" charset="0"/>
            </a:endParaRPr>
          </a:p>
        </p:txBody>
      </p:sp>
      <p:pic>
        <p:nvPicPr>
          <p:cNvPr id="6" name="Picture 2" descr="Table 9.3-4 showing a Comparison of Skeletal, Cardiac, and Smooth Muscle. The columns are labeled Characteristic, Skeletal, Cardiac, and Smooth. The row data is as follows:&#10;Row 1: Characteristic: Source of Ca superscript 21 for contraction; Skeletal: Sarcoplasmic reticulum (SR), Cardiac: SR and from extracellular fluid; Smooth: Extracellular fluid and from SR.&#10;Row 2: Characteristic: Site of calcium regulation, Skeletal: Troponin on actin-containing thin filaments (Diagram shows a helical chain two molecules thick, with a single molecule labeled actin, On the outside of the chain are regularly spaced troponin molecules, mirrored on both sides.); Cardiac: Troponin on actin-containing thin filaments (Diagram shows a helical chain two molecules thick, with a single molecule labeled actin, On the outside of the chain are regularly spaced troponin molecules, mirrored on both sides.); Smooth: Calmodulin in the cytosol (Diagram shows myosin branching from a main filament. A q-shaped molecule labeled calmodulin is nearby the branch.).&#10;Row 3: Characteristic: Presence of pacemaker(s); Skeletal: No, Cardiac: Yes, Smooth: Yes (in unitary muscle only).&#10;Row 4: Characteristic: Effect of nervous system stimulation, Skeletal: Excitation, Cardiac: Excitation or inhibition; Smooth: Excitation or inhibition.&#10;Row 5: Characteristic: Speed of contraction; Skeletal: Slow to fast (Line graph shows three lines over time. The first peaks and declines quickly in a smooth curve. The next two follow the same pattern over longer lengths of time.); Cardiac: Slow (Line graph shows a line rising, peaking, and then decreasing slowly in a smooth curve.); Smooth: Very slow (Line graph shows a line rising over time, peaking, and decreasing in a smooth curve. The increase and decrease are equal in time.).&#10;Row 6: Characteristic: Rhythmic contraction; Skeletal: No, Cardiac: Yes, Smooth: Yes, in unitary muscle.&#10;Row 7: Characteristic: Response to stretch; Skeletal: Contractile strength increases with degree of stretch (to a point); Cardiac: Contractile strength increases with degree of stretch; Smooth: Stress-relaxation response.&#10;Row 8: Characteristic: Metabolism, Skeletal: Aerobic and anaerobic, Cardiac: Aerobic, Smooth: Mainly aerobic."/>
          <p:cNvPicPr>
            <a:picLocks noChangeAspect="1" noChangeArrowheads="1"/>
          </p:cNvPicPr>
          <p:nvPr/>
        </p:nvPicPr>
        <p:blipFill rotWithShape="1">
          <a:blip r:embed="rId3">
            <a:extLst>
              <a:ext uri="{28A0092B-C50C-407E-A947-70E740481C1C}">
                <a14:useLocalDpi xmlns:a14="http://schemas.microsoft.com/office/drawing/2010/main" val="0"/>
              </a:ext>
            </a:extLst>
          </a:blip>
          <a:srcRect b="3646"/>
          <a:stretch/>
        </p:blipFill>
        <p:spPr bwMode="auto">
          <a:xfrm>
            <a:off x="633220" y="1359298"/>
            <a:ext cx="7877560" cy="4638282"/>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a:spLocks noGrp="1"/>
          </p:cNvSpPr>
          <p:nvPr>
            <p:ph sz="quarter" idx="13"/>
          </p:nvPr>
        </p:nvSpPr>
        <p:spPr>
          <a:xfrm>
            <a:off x="457200" y="6078379"/>
            <a:ext cx="8229600" cy="246221"/>
          </a:xfrm>
        </p:spPr>
        <p:txBody>
          <a:bodyPr wrap="square">
            <a:spAutoFit/>
          </a:bodyPr>
          <a:lstStyle/>
          <a:p>
            <a:pPr marL="0" indent="0">
              <a:buNone/>
            </a:pPr>
            <a:r>
              <a:rPr lang="en-US" b="1" dirty="0">
                <a:solidFill>
                  <a:srgbClr val="007FA3"/>
                </a:solidFill>
                <a:latin typeface="Arial (Body)"/>
                <a:ea typeface="+mj-ea"/>
                <a:cs typeface="Times New Roman" panose="02020603050405020304" pitchFamily="18" charset="0"/>
              </a:rPr>
              <a:t>Table 9.3 </a:t>
            </a:r>
            <a:r>
              <a:rPr lang="en-US" dirty="0"/>
              <a:t>Comparison of Skeletal, Cardiac, and Smooth Muscle</a:t>
            </a:r>
            <a:endParaRPr lang="en-US" dirty="0">
              <a:latin typeface="Arial (Body)"/>
            </a:endParaRPr>
          </a:p>
        </p:txBody>
      </p:sp>
    </p:spTree>
    <p:extLst>
      <p:ext uri="{BB962C8B-B14F-4D97-AF65-F5344CB8AC3E}">
        <p14:creationId xmlns:p14="http://schemas.microsoft.com/office/powerpoint/2010/main" val="23312592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753110"/>
            <a:ext cx="8229600" cy="523220"/>
          </a:xfrm>
        </p:spPr>
        <p:txBody>
          <a:bodyPr vert="horz" lIns="0" tIns="0" rIns="0" bIns="0" rtlCol="0" anchor="b">
            <a:spAutoFit/>
          </a:bodyPr>
          <a:lstStyle/>
          <a:p>
            <a:r>
              <a:rPr lang="en-US" altLang="en-US" dirty="0">
                <a:latin typeface="Times New Roman"/>
              </a:rPr>
              <a:t>Contraction of Smooth Muscle </a:t>
            </a:r>
            <a:r>
              <a:rPr lang="en-US" sz="2800" dirty="0">
                <a:latin typeface="Times New Roman"/>
              </a:rPr>
              <a:t>(1 of 8)</a:t>
            </a:r>
            <a:endParaRPr lang="en-US" altLang="en-US" sz="2800" dirty="0">
              <a:latin typeface="Times New Roman"/>
            </a:endParaRPr>
          </a:p>
        </p:txBody>
      </p:sp>
      <p:sp>
        <p:nvSpPr>
          <p:cNvPr id="4" name="Content Placeholder 3"/>
          <p:cNvSpPr>
            <a:spLocks noGrp="1"/>
          </p:cNvSpPr>
          <p:nvPr>
            <p:ph idx="4294967295"/>
          </p:nvPr>
        </p:nvSpPr>
        <p:spPr>
          <a:xfrm>
            <a:off x="457581" y="1643126"/>
            <a:ext cx="8229600" cy="2431435"/>
          </a:xfrm>
        </p:spPr>
        <p:txBody>
          <a:bodyPr wrap="square">
            <a:spAutoFit/>
          </a:bodyPr>
          <a:lstStyle/>
          <a:p>
            <a:pPr>
              <a:buSzPct val="100000"/>
            </a:pPr>
            <a:r>
              <a:rPr lang="en-US" altLang="en-US" b="1" dirty="0">
                <a:latin typeface="Arial"/>
              </a:rPr>
              <a:t>Mechanism of contraction</a:t>
            </a:r>
          </a:p>
          <a:p>
            <a:pPr marL="742950" lvl="1" indent="-285750">
              <a:spcBef>
                <a:spcPts val="600"/>
              </a:spcBef>
            </a:pPr>
            <a:r>
              <a:rPr lang="en-US" altLang="en-US" dirty="0">
                <a:latin typeface="Arial"/>
              </a:rPr>
              <a:t>Slow, synchronized contractions </a:t>
            </a:r>
          </a:p>
          <a:p>
            <a:pPr marL="742950" lvl="1" indent="-285750">
              <a:spcBef>
                <a:spcPts val="600"/>
              </a:spcBef>
            </a:pPr>
            <a:r>
              <a:rPr lang="en-US" altLang="en-US" dirty="0">
                <a:latin typeface="Arial"/>
              </a:rPr>
              <a:t>Cells electrically coupled by gap junctions</a:t>
            </a:r>
          </a:p>
          <a:p>
            <a:pPr marL="1143000" lvl="2">
              <a:spcBef>
                <a:spcPts val="600"/>
              </a:spcBef>
            </a:pPr>
            <a:r>
              <a:rPr lang="en-US" altLang="en-US" dirty="0">
                <a:latin typeface="Arial"/>
              </a:rPr>
              <a:t>Action potentials transmitted from fiber to fiber</a:t>
            </a:r>
          </a:p>
          <a:p>
            <a:pPr marL="742950" lvl="1" indent="-285750">
              <a:spcBef>
                <a:spcPts val="600"/>
              </a:spcBef>
            </a:pPr>
            <a:r>
              <a:rPr lang="en-US" altLang="en-US" dirty="0">
                <a:latin typeface="Arial"/>
              </a:rPr>
              <a:t>Some cells are self-excitatory (depolarize without external stimuli)</a:t>
            </a:r>
          </a:p>
          <a:p>
            <a:pPr marL="1143000" lvl="2">
              <a:spcBef>
                <a:spcPts val="600"/>
              </a:spcBef>
            </a:pPr>
            <a:r>
              <a:rPr lang="en-US" altLang="en-US" dirty="0">
                <a:latin typeface="Arial"/>
              </a:rPr>
              <a:t>Act as </a:t>
            </a:r>
            <a:r>
              <a:rPr lang="en-US" altLang="en-US" i="1" dirty="0">
                <a:latin typeface="Arial"/>
              </a:rPr>
              <a:t>pacemakers</a:t>
            </a:r>
            <a:r>
              <a:rPr lang="en-US" altLang="en-US" dirty="0">
                <a:latin typeface="Arial"/>
              </a:rPr>
              <a:t> for sheets of muscle </a:t>
            </a:r>
          </a:p>
          <a:p>
            <a:pPr marL="1143000" lvl="2">
              <a:spcBef>
                <a:spcPts val="600"/>
              </a:spcBef>
            </a:pPr>
            <a:r>
              <a:rPr lang="en-US" altLang="en-US" dirty="0">
                <a:latin typeface="Arial"/>
              </a:rPr>
              <a:t>Rate and intensity of contraction may be modified by neural and chemical stimuli</a:t>
            </a:r>
          </a:p>
        </p:txBody>
      </p:sp>
    </p:spTree>
    <p:extLst>
      <p:ext uri="{BB962C8B-B14F-4D97-AF65-F5344CB8AC3E}">
        <p14:creationId xmlns:p14="http://schemas.microsoft.com/office/powerpoint/2010/main" val="20566173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753110"/>
            <a:ext cx="8229600" cy="523220"/>
          </a:xfrm>
        </p:spPr>
        <p:txBody>
          <a:bodyPr vert="horz" lIns="0" tIns="0" rIns="0" bIns="0" rtlCol="0" anchor="b">
            <a:spAutoFit/>
          </a:bodyPr>
          <a:lstStyle/>
          <a:p>
            <a:r>
              <a:rPr lang="en-US" altLang="en-US" dirty="0">
                <a:latin typeface="Times New Roman"/>
              </a:rPr>
              <a:t>Contraction of Smooth Muscle </a:t>
            </a:r>
            <a:r>
              <a:rPr lang="en-US" sz="2800" dirty="0">
                <a:latin typeface="Times New Roman"/>
              </a:rPr>
              <a:t>(2 of 8)</a:t>
            </a:r>
            <a:endParaRPr lang="en-US" altLang="en-US" sz="2800" dirty="0">
              <a:latin typeface="Times New Roman"/>
            </a:endParaRPr>
          </a:p>
        </p:txBody>
      </p:sp>
      <p:sp>
        <p:nvSpPr>
          <p:cNvPr id="4" name="Content Placeholder 3"/>
          <p:cNvSpPr>
            <a:spLocks noGrp="1"/>
          </p:cNvSpPr>
          <p:nvPr>
            <p:ph idx="4294967295"/>
          </p:nvPr>
        </p:nvSpPr>
        <p:spPr>
          <a:xfrm>
            <a:off x="457581" y="1643126"/>
            <a:ext cx="8229600" cy="2108269"/>
          </a:xfrm>
        </p:spPr>
        <p:txBody>
          <a:bodyPr wrap="square">
            <a:spAutoFit/>
          </a:bodyPr>
          <a:lstStyle/>
          <a:p>
            <a:pPr>
              <a:buSzPct val="100000"/>
            </a:pPr>
            <a:r>
              <a:rPr lang="en-US" altLang="en-US" b="1" dirty="0">
                <a:latin typeface="Arial"/>
              </a:rPr>
              <a:t>Mechanism of contraction (cont.)</a:t>
            </a:r>
          </a:p>
          <a:p>
            <a:pPr marL="742950" lvl="1" indent="-285750">
              <a:spcBef>
                <a:spcPts val="600"/>
              </a:spcBef>
            </a:pPr>
            <a:r>
              <a:rPr lang="en-US" altLang="en-US" dirty="0">
                <a:latin typeface="Arial"/>
              </a:rPr>
              <a:t>Contraction in smooth muscle is similar to skeletal muscle contraction in following ways:</a:t>
            </a:r>
          </a:p>
          <a:p>
            <a:pPr marL="1143000" lvl="2">
              <a:spcBef>
                <a:spcPts val="600"/>
              </a:spcBef>
            </a:pPr>
            <a:r>
              <a:rPr lang="en-US" altLang="en-US" dirty="0">
                <a:latin typeface="Arial"/>
              </a:rPr>
              <a:t>Actin and myosin interact by sliding filament mechanism</a:t>
            </a:r>
          </a:p>
          <a:p>
            <a:pPr marL="1143000" lvl="2">
              <a:spcBef>
                <a:spcPts val="600"/>
              </a:spcBef>
            </a:pPr>
            <a:r>
              <a:rPr lang="en-US" altLang="en-US" dirty="0">
                <a:latin typeface="Arial"/>
              </a:rPr>
              <a:t>Final trigger is </a:t>
            </a:r>
            <a:r>
              <a:rPr lang="en-US" altLang="en-US" dirty="0">
                <a:latin typeface="Arial"/>
                <a:sym typeface="Symbol" panose="05050102010706020507" pitchFamily="18" charset="2"/>
              </a:rPr>
              <a:t>increased</a:t>
            </a:r>
            <a:r>
              <a:rPr lang="en-US" altLang="en-US" dirty="0">
                <a:latin typeface="Arial"/>
              </a:rPr>
              <a:t> intracellular </a:t>
            </a:r>
            <a:r>
              <a:rPr lang="en-US" altLang="en-US" i="0" dirty="0">
                <a:latin typeface="Times New Roman" panose="02020603050405020304" pitchFamily="18" charset="0"/>
                <a:cs typeface="Times New Roman" panose="02020603050405020304" pitchFamily="18" charset="0"/>
              </a:rPr>
              <a:t>Ca</a:t>
            </a:r>
            <a:r>
              <a:rPr lang="en-US" altLang="en-US" i="0" baseline="30000" dirty="0">
                <a:latin typeface="Times New Roman" panose="02020603050405020304" pitchFamily="18" charset="0"/>
                <a:cs typeface="Times New Roman" panose="02020603050405020304" pitchFamily="18" charset="0"/>
              </a:rPr>
              <a:t>2+</a:t>
            </a:r>
            <a:r>
              <a:rPr lang="en-US" altLang="en-US" dirty="0">
                <a:latin typeface="Times New Roman" panose="02020603050405020304" pitchFamily="18" charset="0"/>
                <a:cs typeface="Times New Roman" panose="02020603050405020304" pitchFamily="18" charset="0"/>
              </a:rPr>
              <a:t> </a:t>
            </a:r>
            <a:r>
              <a:rPr lang="en-US" altLang="en-US" dirty="0">
                <a:latin typeface="Arial"/>
              </a:rPr>
              <a:t>level</a:t>
            </a:r>
          </a:p>
          <a:p>
            <a:pPr marL="1143000" lvl="2">
              <a:spcBef>
                <a:spcPts val="600"/>
              </a:spcBef>
            </a:pPr>
            <a:r>
              <a:rPr lang="en-US" altLang="en-US" dirty="0">
                <a:latin typeface="Arial"/>
              </a:rPr>
              <a:t>ATP energizes sliding process</a:t>
            </a:r>
          </a:p>
          <a:p>
            <a:pPr marL="1143000" lvl="2">
              <a:spcBef>
                <a:spcPts val="600"/>
              </a:spcBef>
            </a:pPr>
            <a:r>
              <a:rPr lang="en-US" altLang="en-US" dirty="0">
                <a:latin typeface="Arial"/>
              </a:rPr>
              <a:t>Contraction stops when </a:t>
            </a:r>
            <a:r>
              <a:rPr lang="en-US" altLang="en-US" i="0" dirty="0">
                <a:latin typeface="Times New Roman" panose="02020603050405020304" pitchFamily="18" charset="0"/>
                <a:cs typeface="Times New Roman" panose="02020603050405020304" pitchFamily="18" charset="0"/>
              </a:rPr>
              <a:t>Ca</a:t>
            </a:r>
            <a:r>
              <a:rPr lang="en-US" altLang="en-US" i="0" baseline="30000" dirty="0">
                <a:latin typeface="Times New Roman" panose="02020603050405020304" pitchFamily="18" charset="0"/>
                <a:cs typeface="Times New Roman" panose="02020603050405020304" pitchFamily="18" charset="0"/>
              </a:rPr>
              <a:t>2+</a:t>
            </a:r>
            <a:r>
              <a:rPr lang="en-US" altLang="en-US" dirty="0">
                <a:latin typeface="Times New Roman" panose="02020603050405020304" pitchFamily="18" charset="0"/>
                <a:cs typeface="Times New Roman" panose="02020603050405020304" pitchFamily="18" charset="0"/>
              </a:rPr>
              <a:t> </a:t>
            </a:r>
            <a:r>
              <a:rPr lang="en-US" altLang="en-US" dirty="0">
                <a:latin typeface="Arial"/>
              </a:rPr>
              <a:t>is no longer available</a:t>
            </a:r>
          </a:p>
        </p:txBody>
      </p:sp>
    </p:spTree>
    <p:extLst>
      <p:ext uri="{BB962C8B-B14F-4D97-AF65-F5344CB8AC3E}">
        <p14:creationId xmlns:p14="http://schemas.microsoft.com/office/powerpoint/2010/main" val="24461022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753110"/>
            <a:ext cx="8229600" cy="523220"/>
          </a:xfrm>
        </p:spPr>
        <p:txBody>
          <a:bodyPr vert="horz" lIns="0" tIns="0" rIns="0" bIns="0" rtlCol="0" anchor="b">
            <a:spAutoFit/>
          </a:bodyPr>
          <a:lstStyle/>
          <a:p>
            <a:r>
              <a:rPr lang="en-US" altLang="en-US" dirty="0">
                <a:latin typeface="Times New Roman"/>
              </a:rPr>
              <a:t>Contraction of Smooth Muscle </a:t>
            </a:r>
            <a:r>
              <a:rPr lang="en-US" sz="2800" dirty="0">
                <a:latin typeface="Times New Roman"/>
              </a:rPr>
              <a:t>(3 of 8)</a:t>
            </a:r>
            <a:endParaRPr lang="en-US" altLang="en-US" sz="2800" dirty="0">
              <a:latin typeface="Times New Roman"/>
            </a:endParaRPr>
          </a:p>
        </p:txBody>
      </p:sp>
      <p:sp>
        <p:nvSpPr>
          <p:cNvPr id="4" name="Content Placeholder 3"/>
          <p:cNvSpPr>
            <a:spLocks noGrp="1"/>
          </p:cNvSpPr>
          <p:nvPr>
            <p:ph sz="quarter" idx="13"/>
          </p:nvPr>
        </p:nvSpPr>
        <p:spPr>
          <a:xfrm>
            <a:off x="457581" y="1643126"/>
            <a:ext cx="8229600" cy="2431435"/>
          </a:xfrm>
        </p:spPr>
        <p:txBody>
          <a:bodyPr wrap="square">
            <a:spAutoFit/>
          </a:bodyPr>
          <a:lstStyle/>
          <a:p>
            <a:pPr marL="228600" indent="-228600">
              <a:buSzPct val="100000"/>
            </a:pPr>
            <a:r>
              <a:rPr lang="en-US" altLang="en-US" b="1" dirty="0">
                <a:latin typeface="Arial"/>
              </a:rPr>
              <a:t>Mechanism of contraction (cont.)</a:t>
            </a:r>
          </a:p>
          <a:p>
            <a:pPr lvl="1"/>
            <a:r>
              <a:rPr lang="en-US" altLang="en-US" dirty="0">
                <a:latin typeface="Arial"/>
              </a:rPr>
              <a:t>Contraction in smooth muscle is different from skeletal muscle in following ways:</a:t>
            </a:r>
          </a:p>
          <a:p>
            <a:pPr lvl="2"/>
            <a:r>
              <a:rPr lang="en-US" altLang="en-US" dirty="0">
                <a:latin typeface="Arial"/>
              </a:rPr>
              <a:t>Some </a:t>
            </a:r>
            <a:r>
              <a:rPr lang="en-US" altLang="en-US" i="0" dirty="0">
                <a:latin typeface="Times New Roman" panose="02020603050405020304" pitchFamily="18" charset="0"/>
                <a:cs typeface="Times New Roman" panose="02020603050405020304" pitchFamily="18" charset="0"/>
              </a:rPr>
              <a:t>Ca</a:t>
            </a:r>
            <a:r>
              <a:rPr lang="en-US" altLang="en-US" i="0" baseline="30000" dirty="0">
                <a:latin typeface="Times New Roman" panose="02020603050405020304" pitchFamily="18" charset="0"/>
                <a:cs typeface="Times New Roman" panose="02020603050405020304" pitchFamily="18" charset="0"/>
              </a:rPr>
              <a:t>2+</a:t>
            </a:r>
            <a:r>
              <a:rPr lang="en-US" altLang="en-US" dirty="0">
                <a:latin typeface="Times New Roman" panose="02020603050405020304" pitchFamily="18" charset="0"/>
                <a:cs typeface="Times New Roman" panose="02020603050405020304" pitchFamily="18" charset="0"/>
              </a:rPr>
              <a:t> </a:t>
            </a:r>
            <a:r>
              <a:rPr lang="en-US" altLang="en-US" dirty="0">
                <a:latin typeface="Arial"/>
              </a:rPr>
              <a:t>still obtained from SR, but mostly comes from extracellular space</a:t>
            </a:r>
          </a:p>
          <a:p>
            <a:pPr lvl="2"/>
            <a:r>
              <a:rPr lang="en-US" altLang="en-US" i="0" dirty="0">
                <a:latin typeface="Times New Roman" panose="02020603050405020304" pitchFamily="18" charset="0"/>
                <a:cs typeface="Times New Roman" panose="02020603050405020304" pitchFamily="18" charset="0"/>
              </a:rPr>
              <a:t>Ca</a:t>
            </a:r>
            <a:r>
              <a:rPr lang="en-US" altLang="en-US" i="0" baseline="30000" dirty="0">
                <a:latin typeface="Times New Roman" panose="02020603050405020304" pitchFamily="18" charset="0"/>
                <a:cs typeface="Times New Roman" panose="02020603050405020304" pitchFamily="18" charset="0"/>
              </a:rPr>
              <a:t>2+</a:t>
            </a:r>
            <a:r>
              <a:rPr lang="en-US" altLang="en-US" dirty="0">
                <a:latin typeface="Times New Roman" panose="02020603050405020304" pitchFamily="18" charset="0"/>
                <a:cs typeface="Times New Roman" panose="02020603050405020304" pitchFamily="18" charset="0"/>
              </a:rPr>
              <a:t> </a:t>
            </a:r>
            <a:r>
              <a:rPr lang="en-US" altLang="en-US" dirty="0">
                <a:latin typeface="Arial"/>
              </a:rPr>
              <a:t>binds to </a:t>
            </a:r>
            <a:r>
              <a:rPr lang="en-US" altLang="en-US" b="1" dirty="0">
                <a:latin typeface="Arial"/>
              </a:rPr>
              <a:t>calmodulin</a:t>
            </a:r>
            <a:r>
              <a:rPr lang="en-US" altLang="en-US" dirty="0">
                <a:latin typeface="Arial"/>
              </a:rPr>
              <a:t>, not troponin</a:t>
            </a:r>
          </a:p>
          <a:p>
            <a:pPr lvl="2"/>
            <a:r>
              <a:rPr lang="en-US" altLang="en-US" dirty="0">
                <a:latin typeface="Arial"/>
              </a:rPr>
              <a:t>Activated calmodulin then activates </a:t>
            </a:r>
            <a:r>
              <a:rPr lang="en-US" altLang="en-US" b="1" dirty="0">
                <a:latin typeface="Arial"/>
              </a:rPr>
              <a:t>myosin</a:t>
            </a:r>
            <a:r>
              <a:rPr lang="en-US" altLang="en-US" dirty="0">
                <a:latin typeface="Arial"/>
              </a:rPr>
              <a:t> </a:t>
            </a:r>
            <a:r>
              <a:rPr lang="en-US" altLang="en-US" b="1" dirty="0">
                <a:latin typeface="Arial"/>
              </a:rPr>
              <a:t>kinase</a:t>
            </a:r>
            <a:r>
              <a:rPr lang="en-US" altLang="en-US" dirty="0">
                <a:latin typeface="Arial"/>
              </a:rPr>
              <a:t> (</a:t>
            </a:r>
            <a:r>
              <a:rPr lang="en-US" altLang="en-US" b="1" dirty="0">
                <a:latin typeface="Arial"/>
              </a:rPr>
              <a:t>myosin</a:t>
            </a:r>
            <a:r>
              <a:rPr lang="en-US" altLang="en-US" dirty="0">
                <a:latin typeface="Arial"/>
              </a:rPr>
              <a:t> </a:t>
            </a:r>
            <a:r>
              <a:rPr lang="en-US" altLang="en-US" b="1" dirty="0">
                <a:latin typeface="Arial"/>
              </a:rPr>
              <a:t>light</a:t>
            </a:r>
            <a:r>
              <a:rPr lang="en-US" altLang="en-US" dirty="0">
                <a:latin typeface="Arial"/>
              </a:rPr>
              <a:t> </a:t>
            </a:r>
            <a:r>
              <a:rPr lang="en-US" altLang="en-US" b="1" dirty="0">
                <a:latin typeface="Arial"/>
              </a:rPr>
              <a:t>chain</a:t>
            </a:r>
            <a:r>
              <a:rPr lang="en-US" altLang="en-US" dirty="0">
                <a:latin typeface="Arial"/>
              </a:rPr>
              <a:t> </a:t>
            </a:r>
            <a:r>
              <a:rPr lang="en-US" altLang="en-US" b="1" dirty="0">
                <a:latin typeface="Arial"/>
              </a:rPr>
              <a:t>kinase</a:t>
            </a:r>
            <a:r>
              <a:rPr lang="en-US" altLang="en-US" dirty="0">
                <a:latin typeface="Arial"/>
              </a:rPr>
              <a:t>)</a:t>
            </a:r>
          </a:p>
          <a:p>
            <a:pPr lvl="2"/>
            <a:r>
              <a:rPr lang="en-US" altLang="en-US" dirty="0">
                <a:latin typeface="Arial"/>
              </a:rPr>
              <a:t>Activated myosin kinase phosphorylates myosin head, activating it</a:t>
            </a:r>
          </a:p>
          <a:p>
            <a:pPr lvl="3"/>
            <a:r>
              <a:rPr lang="en-US" altLang="en-US" dirty="0">
                <a:latin typeface="Arial"/>
              </a:rPr>
              <a:t>Leads to crossbridge formation with actin</a:t>
            </a:r>
          </a:p>
        </p:txBody>
      </p:sp>
    </p:spTree>
    <p:extLst>
      <p:ext uri="{BB962C8B-B14F-4D97-AF65-F5344CB8AC3E}">
        <p14:creationId xmlns:p14="http://schemas.microsoft.com/office/powerpoint/2010/main" val="4885143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753110"/>
            <a:ext cx="8229600" cy="523220"/>
          </a:xfrm>
        </p:spPr>
        <p:txBody>
          <a:bodyPr vert="horz" lIns="0" tIns="0" rIns="0" bIns="0" rtlCol="0" anchor="b">
            <a:spAutoFit/>
          </a:bodyPr>
          <a:lstStyle/>
          <a:p>
            <a:pPr fontAlgn="auto">
              <a:spcAft>
                <a:spcPts val="0"/>
              </a:spcAft>
            </a:pPr>
            <a:r>
              <a:rPr lang="en-US" altLang="en-US" dirty="0">
                <a:latin typeface="Times New Roman"/>
              </a:rPr>
              <a:t>Contraction of Smooth Muscle </a:t>
            </a:r>
            <a:r>
              <a:rPr lang="en-US" sz="2800" dirty="0">
                <a:latin typeface="Times New Roman"/>
              </a:rPr>
              <a:t>(4 of 8)</a:t>
            </a:r>
            <a:endParaRPr lang="en-US" altLang="en-US" sz="2800" dirty="0">
              <a:latin typeface="Times New Roman"/>
            </a:endParaRPr>
          </a:p>
        </p:txBody>
      </p:sp>
      <p:sp>
        <p:nvSpPr>
          <p:cNvPr id="4" name="Content Placeholder 3"/>
          <p:cNvSpPr>
            <a:spLocks noGrp="1"/>
          </p:cNvSpPr>
          <p:nvPr>
            <p:ph idx="4294967295"/>
          </p:nvPr>
        </p:nvSpPr>
        <p:spPr>
          <a:xfrm>
            <a:off x="457581" y="1643126"/>
            <a:ext cx="8229600" cy="1862048"/>
          </a:xfrm>
        </p:spPr>
        <p:txBody>
          <a:bodyPr wrap="square">
            <a:spAutoFit/>
          </a:bodyPr>
          <a:lstStyle/>
          <a:p>
            <a:pPr>
              <a:buSzPct val="100000"/>
            </a:pPr>
            <a:r>
              <a:rPr lang="en-US" altLang="en-US" b="1" dirty="0">
                <a:latin typeface="Arial"/>
              </a:rPr>
              <a:t>Mechanism of contraction (cont.)</a:t>
            </a:r>
          </a:p>
          <a:p>
            <a:pPr marL="742950" lvl="1" indent="-285750">
              <a:spcBef>
                <a:spcPts val="600"/>
              </a:spcBef>
            </a:pPr>
            <a:r>
              <a:rPr lang="en-US" altLang="en-US" dirty="0">
                <a:latin typeface="Arial"/>
              </a:rPr>
              <a:t>Stopping smooth muscle contraction requires more steps than skeletal muscle</a:t>
            </a:r>
          </a:p>
          <a:p>
            <a:pPr marL="1143000" lvl="2">
              <a:spcBef>
                <a:spcPts val="600"/>
              </a:spcBef>
            </a:pPr>
            <a:r>
              <a:rPr lang="en-US" altLang="en-US" dirty="0">
                <a:latin typeface="Arial"/>
              </a:rPr>
              <a:t>Relaxation requires:</a:t>
            </a:r>
          </a:p>
          <a:p>
            <a:pPr marL="1600200" lvl="3">
              <a:spcBef>
                <a:spcPts val="600"/>
              </a:spcBef>
            </a:pPr>
            <a:r>
              <a:rPr lang="en-US" altLang="en-US" i="0" dirty="0">
                <a:latin typeface="Times New Roman" panose="02020603050405020304" pitchFamily="18" charset="0"/>
                <a:cs typeface="Times New Roman" panose="02020603050405020304" pitchFamily="18" charset="0"/>
              </a:rPr>
              <a:t>Ca</a:t>
            </a:r>
            <a:r>
              <a:rPr lang="en-US" altLang="en-US" i="0" baseline="30000" dirty="0">
                <a:latin typeface="Times New Roman" panose="02020603050405020304" pitchFamily="18" charset="0"/>
                <a:cs typeface="Times New Roman" panose="02020603050405020304" pitchFamily="18" charset="0"/>
              </a:rPr>
              <a:t>2+</a:t>
            </a:r>
            <a:r>
              <a:rPr lang="en-US" altLang="en-US" dirty="0">
                <a:latin typeface="Times New Roman" panose="02020603050405020304" pitchFamily="18" charset="0"/>
                <a:cs typeface="Times New Roman" panose="02020603050405020304" pitchFamily="18" charset="0"/>
              </a:rPr>
              <a:t> </a:t>
            </a:r>
            <a:r>
              <a:rPr lang="en-US" altLang="en-US" dirty="0">
                <a:latin typeface="Arial"/>
              </a:rPr>
              <a:t>detachment from calmodulin</a:t>
            </a:r>
          </a:p>
          <a:p>
            <a:pPr marL="1600200" lvl="3">
              <a:spcBef>
                <a:spcPts val="600"/>
              </a:spcBef>
            </a:pPr>
            <a:r>
              <a:rPr lang="en-US" altLang="en-US" dirty="0">
                <a:latin typeface="Arial"/>
              </a:rPr>
              <a:t>Active transport of </a:t>
            </a:r>
            <a:r>
              <a:rPr lang="en-US" altLang="en-US" i="0" dirty="0">
                <a:latin typeface="Times New Roman" panose="02020603050405020304" pitchFamily="18" charset="0"/>
                <a:cs typeface="Times New Roman" panose="02020603050405020304" pitchFamily="18" charset="0"/>
              </a:rPr>
              <a:t>Ca</a:t>
            </a:r>
            <a:r>
              <a:rPr lang="en-US" altLang="en-US" i="0" baseline="30000" dirty="0">
                <a:latin typeface="Times New Roman" panose="02020603050405020304" pitchFamily="18" charset="0"/>
                <a:cs typeface="Times New Roman" panose="02020603050405020304" pitchFamily="18" charset="0"/>
              </a:rPr>
              <a:t>2+</a:t>
            </a:r>
            <a:r>
              <a:rPr lang="en-US" altLang="en-US" dirty="0">
                <a:latin typeface="Times New Roman" panose="02020603050405020304" pitchFamily="18" charset="0"/>
                <a:cs typeface="Times New Roman" panose="02020603050405020304" pitchFamily="18" charset="0"/>
              </a:rPr>
              <a:t> </a:t>
            </a:r>
            <a:r>
              <a:rPr lang="en-US" altLang="en-US" dirty="0">
                <a:latin typeface="Arial"/>
              </a:rPr>
              <a:t>into SR and extracellularly</a:t>
            </a:r>
          </a:p>
          <a:p>
            <a:pPr marL="1600200" lvl="3">
              <a:spcBef>
                <a:spcPts val="600"/>
              </a:spcBef>
            </a:pPr>
            <a:r>
              <a:rPr lang="en-US" altLang="en-US" dirty="0">
                <a:latin typeface="Arial"/>
              </a:rPr>
              <a:t>Dephosphorylation of myosin to inactive myosin</a:t>
            </a:r>
          </a:p>
        </p:txBody>
      </p:sp>
    </p:spTree>
    <p:extLst>
      <p:ext uri="{BB962C8B-B14F-4D97-AF65-F5344CB8AC3E}">
        <p14:creationId xmlns:p14="http://schemas.microsoft.com/office/powerpoint/2010/main" val="364528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21061"/>
            <a:ext cx="8221133" cy="1477328"/>
          </a:xfrm>
        </p:spPr>
        <p:txBody>
          <a:bodyPr wrap="square">
            <a:spAutoFit/>
          </a:bodyPr>
          <a:lstStyle/>
          <a:p>
            <a:pPr lvl="1" algn="l" rtl="0">
              <a:spcBef>
                <a:spcPct val="0"/>
              </a:spcBef>
            </a:pPr>
            <a:r>
              <a:rPr lang="en-IN" sz="3400" b="1" kern="1200" dirty="0">
                <a:solidFill>
                  <a:srgbClr val="007FA3"/>
                </a:solidFill>
                <a:latin typeface="Times New Roman"/>
                <a:ea typeface="+mj-ea"/>
                <a:cs typeface="Times New Roman" panose="02020603050405020304" pitchFamily="18" charset="0"/>
              </a:rPr>
              <a:t>Sequence of Events in Excitation-Contraction Coupling of Smooth Muscle </a:t>
            </a:r>
            <a:br>
              <a:rPr lang="en-IN" sz="3400" b="1" kern="1200" dirty="0">
                <a:solidFill>
                  <a:srgbClr val="007FA3"/>
                </a:solidFill>
                <a:latin typeface="Times New Roman"/>
                <a:ea typeface="+mj-ea"/>
                <a:cs typeface="Times New Roman" panose="02020603050405020304" pitchFamily="18" charset="0"/>
              </a:rPr>
            </a:br>
            <a:r>
              <a:rPr lang="en-US" sz="2800" b="1" kern="1200" dirty="0">
                <a:solidFill>
                  <a:srgbClr val="007FA3"/>
                </a:solidFill>
                <a:latin typeface="Times New Roman"/>
                <a:ea typeface="+mj-ea"/>
                <a:cs typeface="Times New Roman" panose="02020603050405020304" pitchFamily="18" charset="0"/>
              </a:rPr>
              <a:t>(1 of 5)</a:t>
            </a:r>
          </a:p>
        </p:txBody>
      </p:sp>
      <p:pic>
        <p:nvPicPr>
          <p:cNvPr id="14338" name="Picture 2" descr="This figure depicts excitation-contraction coupling as it occurs in the cytoplasm of smooth muscle. The five steps in the process are:&#10;&#10;Step (1): Calcium ions (labeled C a 2+) enter the cytosol from the extracellular fluid (ECF) via  voltage-dependent or voltage-independent C a 2+ channels, or from the scant sarcoplasmic reticulum (SR).&#10;&#10;&#10;&#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1447800"/>
            <a:ext cx="1904999" cy="4675187"/>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a:spLocks noGrp="1"/>
          </p:cNvSpPr>
          <p:nvPr>
            <p:ph sz="quarter" idx="13"/>
          </p:nvPr>
        </p:nvSpPr>
        <p:spPr>
          <a:xfrm>
            <a:off x="457200" y="6096003"/>
            <a:ext cx="8229600" cy="246221"/>
          </a:xfrm>
        </p:spPr>
        <p:txBody>
          <a:bodyPr wrap="square">
            <a:spAutoFit/>
          </a:bodyPr>
          <a:lstStyle/>
          <a:p>
            <a:pPr marL="0" indent="0">
              <a:buNone/>
            </a:pPr>
            <a:r>
              <a:rPr lang="en-US" b="1" dirty="0">
                <a:solidFill>
                  <a:srgbClr val="007FA3"/>
                </a:solidFill>
                <a:latin typeface="Arial (Body)"/>
                <a:ea typeface="+mj-ea"/>
                <a:cs typeface="Times New Roman" panose="02020603050405020304" pitchFamily="18" charset="0"/>
              </a:rPr>
              <a:t>Figure 9.26 </a:t>
            </a:r>
            <a:r>
              <a:rPr lang="en-US" dirty="0"/>
              <a:t>Sequence of events in excitation-contraction coupling of smooth muscle.</a:t>
            </a:r>
            <a:endParaRPr lang="en-US" dirty="0">
              <a:latin typeface="Arial (Body)"/>
            </a:endParaRPr>
          </a:p>
        </p:txBody>
      </p:sp>
    </p:spTree>
    <p:extLst>
      <p:ext uri="{BB962C8B-B14F-4D97-AF65-F5344CB8AC3E}">
        <p14:creationId xmlns:p14="http://schemas.microsoft.com/office/powerpoint/2010/main" val="4177483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21064"/>
            <a:ext cx="8221133" cy="1477328"/>
          </a:xfrm>
        </p:spPr>
        <p:txBody>
          <a:bodyPr wrap="square">
            <a:spAutoFit/>
          </a:bodyPr>
          <a:lstStyle/>
          <a:p>
            <a:pPr lvl="1" algn="l" rtl="0">
              <a:spcBef>
                <a:spcPct val="0"/>
              </a:spcBef>
            </a:pPr>
            <a:r>
              <a:rPr lang="en-IN" sz="3400" b="1" kern="1200" dirty="0">
                <a:solidFill>
                  <a:srgbClr val="007FA3"/>
                </a:solidFill>
                <a:latin typeface="Times New Roman"/>
                <a:ea typeface="+mj-ea"/>
                <a:cs typeface="Times New Roman" panose="02020603050405020304" pitchFamily="18" charset="0"/>
              </a:rPr>
              <a:t>Sequence of Events in Excitation-Contraction Coupling of Smooth Muscle </a:t>
            </a:r>
            <a:br>
              <a:rPr lang="en-IN" sz="3400" b="1" kern="1200" dirty="0">
                <a:solidFill>
                  <a:srgbClr val="007FA3"/>
                </a:solidFill>
                <a:latin typeface="Times New Roman"/>
                <a:ea typeface="+mj-ea"/>
                <a:cs typeface="Times New Roman" panose="02020603050405020304" pitchFamily="18" charset="0"/>
              </a:rPr>
            </a:br>
            <a:r>
              <a:rPr lang="en-US" sz="2800" b="1" kern="1200" dirty="0">
                <a:solidFill>
                  <a:srgbClr val="007FA3"/>
                </a:solidFill>
                <a:latin typeface="Times New Roman"/>
                <a:ea typeface="+mj-ea"/>
                <a:cs typeface="Times New Roman" panose="02020603050405020304" pitchFamily="18" charset="0"/>
              </a:rPr>
              <a:t>(2 of 5)</a:t>
            </a:r>
          </a:p>
        </p:txBody>
      </p:sp>
      <p:pic>
        <p:nvPicPr>
          <p:cNvPr id="15362" name="Picture 2" descr="This figure depicts excitation-contraction coupling as it occurs in the cytoplasm of smooth muscle. The five steps in the process are:&#10;&#10;Step (1): Calcium ions (labeled C a 2+) enter the cytosol from the extracellular fluid (ECF) via voltage-dependent or voltage-independent C a 2+ channels, or from the scant sarcoplasmic  reticulum (SR).&#10;Step (2): C a 2+ binds to and activates calmodul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3367" y="1447800"/>
            <a:ext cx="1993900" cy="4602163"/>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a:spLocks noGrp="1"/>
          </p:cNvSpPr>
          <p:nvPr>
            <p:ph sz="quarter" idx="13"/>
          </p:nvPr>
        </p:nvSpPr>
        <p:spPr>
          <a:xfrm>
            <a:off x="457200" y="6096003"/>
            <a:ext cx="8229600" cy="246221"/>
          </a:xfrm>
        </p:spPr>
        <p:txBody>
          <a:bodyPr wrap="square">
            <a:spAutoFit/>
          </a:bodyPr>
          <a:lstStyle/>
          <a:p>
            <a:pPr marL="0" indent="0">
              <a:buNone/>
            </a:pPr>
            <a:r>
              <a:rPr lang="en-US" b="1" dirty="0">
                <a:solidFill>
                  <a:srgbClr val="007FA3"/>
                </a:solidFill>
                <a:latin typeface="Arial (Body)"/>
                <a:ea typeface="+mj-ea"/>
                <a:cs typeface="Times New Roman" panose="02020603050405020304" pitchFamily="18" charset="0"/>
              </a:rPr>
              <a:t>Figure 9.26 </a:t>
            </a:r>
            <a:r>
              <a:rPr lang="en-US" dirty="0"/>
              <a:t>Sequence of events in excitation-contraction coupling of smooth muscle.</a:t>
            </a:r>
            <a:endParaRPr lang="en-US" dirty="0">
              <a:latin typeface="Arial (Body)"/>
            </a:endParaRPr>
          </a:p>
        </p:txBody>
      </p:sp>
    </p:spTree>
    <p:extLst>
      <p:ext uri="{BB962C8B-B14F-4D97-AF65-F5344CB8AC3E}">
        <p14:creationId xmlns:p14="http://schemas.microsoft.com/office/powerpoint/2010/main" val="31300937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25401"/>
            <a:ext cx="8221133" cy="1477328"/>
          </a:xfrm>
        </p:spPr>
        <p:txBody>
          <a:bodyPr wrap="square">
            <a:spAutoFit/>
          </a:bodyPr>
          <a:lstStyle/>
          <a:p>
            <a:pPr lvl="1" algn="l" rtl="0">
              <a:spcBef>
                <a:spcPct val="0"/>
              </a:spcBef>
            </a:pPr>
            <a:r>
              <a:rPr lang="en-IN" sz="3400" b="1" kern="1200" dirty="0">
                <a:solidFill>
                  <a:srgbClr val="007FA3"/>
                </a:solidFill>
                <a:latin typeface="Times New Roman"/>
                <a:ea typeface="+mj-ea"/>
                <a:cs typeface="Times New Roman" panose="02020603050405020304" pitchFamily="18" charset="0"/>
              </a:rPr>
              <a:t>Sequence of Events in Excitation-Contraction Coupling of Smooth Muscle </a:t>
            </a:r>
            <a:br>
              <a:rPr lang="en-IN" sz="3400" b="1" kern="1200" dirty="0">
                <a:solidFill>
                  <a:srgbClr val="007FA3"/>
                </a:solidFill>
                <a:latin typeface="Times New Roman"/>
                <a:ea typeface="+mj-ea"/>
                <a:cs typeface="Times New Roman" panose="02020603050405020304" pitchFamily="18" charset="0"/>
              </a:rPr>
            </a:br>
            <a:r>
              <a:rPr lang="en-US" sz="2800" b="1" kern="1200" dirty="0">
                <a:solidFill>
                  <a:srgbClr val="007FA3"/>
                </a:solidFill>
                <a:latin typeface="Times New Roman"/>
                <a:ea typeface="+mj-ea"/>
                <a:cs typeface="Times New Roman" panose="02020603050405020304" pitchFamily="18" charset="0"/>
              </a:rPr>
              <a:t>(3 of 5)</a:t>
            </a:r>
          </a:p>
        </p:txBody>
      </p:sp>
      <p:pic>
        <p:nvPicPr>
          <p:cNvPr id="16386" name="Picture 2" descr="This figure depicts excitation-contraction coupling as it occurs in the cytoplasm of smooth muscle. The five steps in the process are:&#10;&#10;Step (1): Calcium ions (labeled C a 2+) enter the cytosol from the extracellular fluid (ECF) via voltage-dependent or voltage-independent C a 2+ channels, or from the scant sarcoplasmic  reticulum (SR).&#10;- Step (2): C a 2+ binds to and activates calmodulin.&#10;- Step (3): Activated calmodulin activates the myosin light chain kinase enzymes.&#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3367" y="1447800"/>
            <a:ext cx="1993900" cy="4602163"/>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a:spLocks noGrp="1"/>
          </p:cNvSpPr>
          <p:nvPr>
            <p:ph sz="quarter" idx="13"/>
          </p:nvPr>
        </p:nvSpPr>
        <p:spPr>
          <a:xfrm>
            <a:off x="457200" y="6096003"/>
            <a:ext cx="8229600" cy="246221"/>
          </a:xfrm>
        </p:spPr>
        <p:txBody>
          <a:bodyPr wrap="square">
            <a:spAutoFit/>
          </a:bodyPr>
          <a:lstStyle/>
          <a:p>
            <a:pPr marL="0" indent="0">
              <a:buNone/>
            </a:pPr>
            <a:r>
              <a:rPr lang="en-US" b="1" dirty="0">
                <a:solidFill>
                  <a:srgbClr val="007FA3"/>
                </a:solidFill>
                <a:latin typeface="Arial (Body)"/>
                <a:ea typeface="+mj-ea"/>
                <a:cs typeface="Times New Roman" panose="02020603050405020304" pitchFamily="18" charset="0"/>
              </a:rPr>
              <a:t>Figure 9.26 </a:t>
            </a:r>
            <a:r>
              <a:rPr lang="en-US" dirty="0"/>
              <a:t>Sequence of events in excitation-contraction coupling of smooth muscle.</a:t>
            </a:r>
            <a:endParaRPr lang="en-US" dirty="0">
              <a:latin typeface="Arial (Body)"/>
            </a:endParaRPr>
          </a:p>
        </p:txBody>
      </p:sp>
    </p:spTree>
    <p:extLst>
      <p:ext uri="{BB962C8B-B14F-4D97-AF65-F5344CB8AC3E}">
        <p14:creationId xmlns:p14="http://schemas.microsoft.com/office/powerpoint/2010/main" val="8185328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246888"/>
            <a:ext cx="8221133" cy="1046440"/>
          </a:xfrm>
        </p:spPr>
        <p:txBody>
          <a:bodyPr wrap="square">
            <a:spAutoFit/>
          </a:bodyPr>
          <a:lstStyle/>
          <a:p>
            <a:pPr lvl="1" indent="-746125" algn="l" rtl="0">
              <a:spcBef>
                <a:spcPct val="0"/>
              </a:spcBef>
            </a:pPr>
            <a:r>
              <a:rPr lang="en-IN" sz="3400" b="1" kern="1200" dirty="0">
                <a:solidFill>
                  <a:srgbClr val="007FA3"/>
                </a:solidFill>
                <a:latin typeface="Times New Roman"/>
                <a:ea typeface="+mj-ea"/>
                <a:cs typeface="Times New Roman" panose="02020603050405020304" pitchFamily="18" charset="0"/>
              </a:rPr>
              <a:t>Factors that Increase the Force of Skeletal Muscle Contraction</a:t>
            </a:r>
            <a:endParaRPr lang="en-US" sz="3400" b="1" kern="1200" dirty="0">
              <a:solidFill>
                <a:srgbClr val="007FA3"/>
              </a:solidFill>
              <a:latin typeface="Times New Roman"/>
              <a:ea typeface="+mj-ea"/>
              <a:cs typeface="Times New Roman" panose="02020603050405020304" pitchFamily="18" charset="0"/>
            </a:endParaRPr>
          </a:p>
        </p:txBody>
      </p:sp>
      <p:pic>
        <p:nvPicPr>
          <p:cNvPr id="1026" name="Picture 2" descr="Figure is a summary of four factors that can increase force of skeletal muscle contractions:&#10; - High frequency of stimulation (temporal summation and tetanus)&#10; - Large number of muscle fibers recruited&#10; - Large muscle fibers&#10; - Muscle and sarcomere stretched to slightly over 100% of resting length"/>
          <p:cNvPicPr>
            <a:picLocks noChangeAspect="1" noChangeArrowheads="1"/>
          </p:cNvPicPr>
          <p:nvPr/>
        </p:nvPicPr>
        <p:blipFill rotWithShape="1">
          <a:blip r:embed="rId3">
            <a:extLst>
              <a:ext uri="{28A0092B-C50C-407E-A947-70E740481C1C}">
                <a14:useLocalDpi xmlns:a14="http://schemas.microsoft.com/office/drawing/2010/main" val="0"/>
              </a:ext>
            </a:extLst>
          </a:blip>
          <a:srcRect b="2615"/>
          <a:stretch/>
        </p:blipFill>
        <p:spPr bwMode="auto">
          <a:xfrm>
            <a:off x="1530780" y="1392886"/>
            <a:ext cx="6082440" cy="4412581"/>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a:spLocks noGrp="1"/>
          </p:cNvSpPr>
          <p:nvPr>
            <p:ph sz="quarter" idx="13"/>
          </p:nvPr>
        </p:nvSpPr>
        <p:spPr>
          <a:xfrm>
            <a:off x="457200" y="5918202"/>
            <a:ext cx="8229600" cy="246221"/>
          </a:xfrm>
        </p:spPr>
        <p:txBody>
          <a:bodyPr wrap="square">
            <a:spAutoFit/>
          </a:bodyPr>
          <a:lstStyle/>
          <a:p>
            <a:pPr marL="0" indent="0">
              <a:buNone/>
            </a:pPr>
            <a:r>
              <a:rPr lang="en-US" b="1" dirty="0">
                <a:solidFill>
                  <a:srgbClr val="007FA3"/>
                </a:solidFill>
                <a:latin typeface="Arial (Body)"/>
                <a:ea typeface="+mj-ea"/>
                <a:cs typeface="Times New Roman" panose="02020603050405020304" pitchFamily="18" charset="0"/>
              </a:rPr>
              <a:t>Figure 9.18 </a:t>
            </a:r>
            <a:r>
              <a:rPr lang="en-US" dirty="0"/>
              <a:t>Factors that increase the force of skeletal muscle contraction.</a:t>
            </a:r>
            <a:endParaRPr lang="en-US" dirty="0">
              <a:latin typeface="Arial (Body)"/>
            </a:endParaRPr>
          </a:p>
        </p:txBody>
      </p:sp>
    </p:spTree>
    <p:extLst>
      <p:ext uri="{BB962C8B-B14F-4D97-AF65-F5344CB8AC3E}">
        <p14:creationId xmlns:p14="http://schemas.microsoft.com/office/powerpoint/2010/main" val="8380189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21058"/>
            <a:ext cx="8221133" cy="1477328"/>
          </a:xfrm>
        </p:spPr>
        <p:txBody>
          <a:bodyPr wrap="square">
            <a:spAutoFit/>
          </a:bodyPr>
          <a:lstStyle/>
          <a:p>
            <a:pPr lvl="1" algn="l" rtl="0">
              <a:spcBef>
                <a:spcPct val="0"/>
              </a:spcBef>
            </a:pPr>
            <a:r>
              <a:rPr lang="en-IN" sz="3400" b="1" kern="1200" dirty="0">
                <a:solidFill>
                  <a:srgbClr val="007FA3"/>
                </a:solidFill>
                <a:latin typeface="Times New Roman"/>
                <a:ea typeface="+mj-ea"/>
                <a:cs typeface="Times New Roman" panose="02020603050405020304" pitchFamily="18" charset="0"/>
              </a:rPr>
              <a:t>Sequence of Events in Excitation-Contraction Coupling of Smooth Muscle </a:t>
            </a:r>
            <a:br>
              <a:rPr lang="en-IN" sz="3400" b="1" kern="1200" dirty="0">
                <a:solidFill>
                  <a:srgbClr val="007FA3"/>
                </a:solidFill>
                <a:latin typeface="Times New Roman"/>
                <a:ea typeface="+mj-ea"/>
                <a:cs typeface="Times New Roman" panose="02020603050405020304" pitchFamily="18" charset="0"/>
              </a:rPr>
            </a:br>
            <a:r>
              <a:rPr lang="en-US" sz="2800" b="1" kern="1200" dirty="0">
                <a:solidFill>
                  <a:srgbClr val="007FA3"/>
                </a:solidFill>
                <a:latin typeface="Times New Roman"/>
                <a:ea typeface="+mj-ea"/>
                <a:cs typeface="Times New Roman" panose="02020603050405020304" pitchFamily="18" charset="0"/>
              </a:rPr>
              <a:t>(4 of 5)</a:t>
            </a:r>
          </a:p>
        </p:txBody>
      </p:sp>
      <p:pic>
        <p:nvPicPr>
          <p:cNvPr id="17410" name="Picture 2" descr="This figure depicts excitation-contraction coupling as it occurs in the cytoplasm of smooth muscle. The five steps in the process are:&#10;&#10;Step (1): Calcium ions (labeled C a 2+) enter the cytosol from the extracellular fluid (ECF) via voltage-dependent or voltage-independent C a 2+ channels, or from the scant sarcoplasmic reticulum (SR).&#10;Step (2): C a 2+ binds to and activates calmodulin.&#10;Step (3): Activated calmodulin activates the myosin light chain kinase enzymes. &#10;Step (4): The activated kinase enzymes catalyze transfer of phosphate to myosin, activating myosin ATPas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9720" y="1447800"/>
            <a:ext cx="1993900" cy="4602163"/>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a:spLocks noGrp="1"/>
          </p:cNvSpPr>
          <p:nvPr>
            <p:ph sz="quarter" idx="13"/>
          </p:nvPr>
        </p:nvSpPr>
        <p:spPr>
          <a:xfrm>
            <a:off x="457200" y="6096003"/>
            <a:ext cx="8229600" cy="246221"/>
          </a:xfrm>
        </p:spPr>
        <p:txBody>
          <a:bodyPr wrap="square">
            <a:spAutoFit/>
          </a:bodyPr>
          <a:lstStyle/>
          <a:p>
            <a:pPr marL="0" indent="0">
              <a:buNone/>
            </a:pPr>
            <a:r>
              <a:rPr lang="en-US" b="1" dirty="0">
                <a:solidFill>
                  <a:srgbClr val="007FA3"/>
                </a:solidFill>
                <a:latin typeface="Arial (Body)"/>
                <a:ea typeface="+mj-ea"/>
                <a:cs typeface="Times New Roman" panose="02020603050405020304" pitchFamily="18" charset="0"/>
              </a:rPr>
              <a:t>Figure 9.26 </a:t>
            </a:r>
            <a:r>
              <a:rPr lang="en-US" dirty="0"/>
              <a:t>Sequence of events in excitation-contraction coupling of smooth muscle.</a:t>
            </a:r>
            <a:endParaRPr lang="en-US" dirty="0">
              <a:latin typeface="Arial (Body)"/>
            </a:endParaRPr>
          </a:p>
        </p:txBody>
      </p:sp>
    </p:spTree>
    <p:extLst>
      <p:ext uri="{BB962C8B-B14F-4D97-AF65-F5344CB8AC3E}">
        <p14:creationId xmlns:p14="http://schemas.microsoft.com/office/powerpoint/2010/main" val="22241461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21061"/>
            <a:ext cx="8221133" cy="1477328"/>
          </a:xfrm>
        </p:spPr>
        <p:txBody>
          <a:bodyPr wrap="square">
            <a:spAutoFit/>
          </a:bodyPr>
          <a:lstStyle/>
          <a:p>
            <a:pPr lvl="1" algn="l" rtl="0">
              <a:spcBef>
                <a:spcPct val="0"/>
              </a:spcBef>
            </a:pPr>
            <a:r>
              <a:rPr lang="en-IN" sz="3400" b="1" kern="1200" dirty="0">
                <a:solidFill>
                  <a:srgbClr val="007FA3"/>
                </a:solidFill>
                <a:latin typeface="Times New Roman"/>
                <a:ea typeface="+mj-ea"/>
                <a:cs typeface="Times New Roman" panose="02020603050405020304" pitchFamily="18" charset="0"/>
              </a:rPr>
              <a:t>Sequence of Events in Excitation-Contraction Coupling of Smooth Muscle </a:t>
            </a:r>
            <a:br>
              <a:rPr lang="en-IN" sz="3400" b="1" kern="1200" dirty="0">
                <a:solidFill>
                  <a:srgbClr val="007FA3"/>
                </a:solidFill>
                <a:latin typeface="Times New Roman"/>
                <a:ea typeface="+mj-ea"/>
                <a:cs typeface="Times New Roman" panose="02020603050405020304" pitchFamily="18" charset="0"/>
              </a:rPr>
            </a:br>
            <a:r>
              <a:rPr lang="en-US" sz="2800" b="1" kern="1200" dirty="0">
                <a:solidFill>
                  <a:srgbClr val="007FA3"/>
                </a:solidFill>
                <a:latin typeface="Times New Roman"/>
                <a:ea typeface="+mj-ea"/>
                <a:cs typeface="Times New Roman" panose="02020603050405020304" pitchFamily="18" charset="0"/>
              </a:rPr>
              <a:t>(5 of 5)</a:t>
            </a:r>
          </a:p>
        </p:txBody>
      </p:sp>
      <p:pic>
        <p:nvPicPr>
          <p:cNvPr id="18434" name="Picture 2" descr="This figure depicts excitation-contraction coupling as it occurs in the cytoplasm of smooth muscle. The five steps in the process are:&#10;&#10;Step (1): Calcium ions (labeled C a 2+) enter the cytosol from the extracellular fluid (ECF) via voltage-dependent or voltage-independent C a 2+ channels, or from the scant sarcoplasmic reticulum (SR).&#10;Step (2): C a 2+ binds to and activates calmodulin.&#10;Step (3): Activated calmodulin activates the myosin light chain kinase enzymes. &#10;Step (4): The activated kinase enzymes catalyze transfer of phosphate to myosin, activating myosin ATPases.&#10;Step (5): Activated myosin forms cross bridges with actin of the thin filaments. Shortening of the smooth muscle begi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9719" y="1447800"/>
            <a:ext cx="1993900" cy="4602163"/>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a:spLocks noGrp="1"/>
          </p:cNvSpPr>
          <p:nvPr>
            <p:ph sz="quarter" idx="13"/>
          </p:nvPr>
        </p:nvSpPr>
        <p:spPr>
          <a:xfrm>
            <a:off x="457200" y="6095310"/>
            <a:ext cx="8229600" cy="246221"/>
          </a:xfrm>
        </p:spPr>
        <p:txBody>
          <a:bodyPr wrap="square">
            <a:spAutoFit/>
          </a:bodyPr>
          <a:lstStyle/>
          <a:p>
            <a:pPr marL="0" indent="0">
              <a:buNone/>
            </a:pPr>
            <a:r>
              <a:rPr lang="en-US" b="1" dirty="0">
                <a:solidFill>
                  <a:srgbClr val="007FA3"/>
                </a:solidFill>
                <a:latin typeface="Arial (Body)"/>
                <a:ea typeface="+mj-ea"/>
                <a:cs typeface="Times New Roman" panose="02020603050405020304" pitchFamily="18" charset="0"/>
              </a:rPr>
              <a:t>Figure 9.26 </a:t>
            </a:r>
            <a:r>
              <a:rPr lang="en-US" dirty="0"/>
              <a:t>Sequence of events in excitation-contraction coupling of smooth muscle.</a:t>
            </a:r>
            <a:endParaRPr lang="en-US" dirty="0">
              <a:latin typeface="Arial (Body)"/>
            </a:endParaRPr>
          </a:p>
        </p:txBody>
      </p:sp>
    </p:spTree>
    <p:extLst>
      <p:ext uri="{BB962C8B-B14F-4D97-AF65-F5344CB8AC3E}">
        <p14:creationId xmlns:p14="http://schemas.microsoft.com/office/powerpoint/2010/main" val="22241461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753110"/>
            <a:ext cx="8229600" cy="523220"/>
          </a:xfrm>
        </p:spPr>
        <p:txBody>
          <a:bodyPr vert="horz" lIns="0" tIns="0" rIns="0" bIns="0" rtlCol="0" anchor="b">
            <a:spAutoFit/>
          </a:bodyPr>
          <a:lstStyle/>
          <a:p>
            <a:pPr marL="746125" indent="-746125"/>
            <a:r>
              <a:rPr lang="en-US" altLang="en-US" dirty="0">
                <a:latin typeface="Times New Roman"/>
              </a:rPr>
              <a:t>Contraction of Smooth Muscle </a:t>
            </a:r>
            <a:r>
              <a:rPr lang="en-US" sz="2800" dirty="0">
                <a:latin typeface="Times New Roman"/>
              </a:rPr>
              <a:t>(5 of 8)</a:t>
            </a:r>
          </a:p>
        </p:txBody>
      </p:sp>
      <p:sp>
        <p:nvSpPr>
          <p:cNvPr id="4" name="Content Placeholder 3"/>
          <p:cNvSpPr>
            <a:spLocks noGrp="1"/>
          </p:cNvSpPr>
          <p:nvPr>
            <p:ph idx="4294967295"/>
          </p:nvPr>
        </p:nvSpPr>
        <p:spPr>
          <a:xfrm>
            <a:off x="457581" y="1643126"/>
            <a:ext cx="8229600" cy="2677656"/>
          </a:xfrm>
        </p:spPr>
        <p:txBody>
          <a:bodyPr wrap="square">
            <a:spAutoFit/>
          </a:bodyPr>
          <a:lstStyle/>
          <a:p>
            <a:r>
              <a:rPr lang="en-US" altLang="en-US" b="1" dirty="0">
                <a:latin typeface="Arial"/>
              </a:rPr>
              <a:t>Energy efficiency of smooth muscle contraction</a:t>
            </a:r>
          </a:p>
          <a:p>
            <a:pPr marL="742950" lvl="1" indent="-285750">
              <a:spcBef>
                <a:spcPts val="600"/>
              </a:spcBef>
            </a:pPr>
            <a:r>
              <a:rPr lang="en-US" altLang="en-US" dirty="0">
                <a:latin typeface="Arial"/>
              </a:rPr>
              <a:t>Slower to contract and relax but maintains contraction for prolonged periods with little energy cost</a:t>
            </a:r>
          </a:p>
          <a:p>
            <a:pPr marL="1143000" lvl="2">
              <a:spcBef>
                <a:spcPts val="600"/>
              </a:spcBef>
            </a:pPr>
            <a:r>
              <a:rPr lang="en-US" altLang="en-US" dirty="0">
                <a:latin typeface="Arial"/>
              </a:rPr>
              <a:t>Slower ATPases</a:t>
            </a:r>
          </a:p>
          <a:p>
            <a:pPr marL="1143000" lvl="2">
              <a:spcBef>
                <a:spcPts val="600"/>
              </a:spcBef>
            </a:pPr>
            <a:r>
              <a:rPr lang="en-US" altLang="en-US" dirty="0">
                <a:latin typeface="Arial"/>
              </a:rPr>
              <a:t>Myofilaments may latch together to save energy</a:t>
            </a:r>
          </a:p>
          <a:p>
            <a:pPr marL="742950" lvl="1" indent="-285750">
              <a:spcBef>
                <a:spcPts val="600"/>
              </a:spcBef>
            </a:pPr>
            <a:r>
              <a:rPr lang="en-US" altLang="en-US" dirty="0">
                <a:latin typeface="Arial"/>
              </a:rPr>
              <a:t>Most smooth muscle maintain moderate degree of contraction constantly without fatiguing</a:t>
            </a:r>
          </a:p>
          <a:p>
            <a:pPr marL="1143000" lvl="2">
              <a:spcBef>
                <a:spcPts val="600"/>
              </a:spcBef>
            </a:pPr>
            <a:r>
              <a:rPr lang="en-US" altLang="en-US" dirty="0">
                <a:latin typeface="Arial"/>
              </a:rPr>
              <a:t>Referred to as </a:t>
            </a:r>
            <a:r>
              <a:rPr lang="en-US" altLang="en-US" i="1" dirty="0">
                <a:latin typeface="Arial"/>
              </a:rPr>
              <a:t>smooth muscle tone</a:t>
            </a:r>
          </a:p>
          <a:p>
            <a:pPr marL="742950" lvl="1" indent="-285750">
              <a:spcBef>
                <a:spcPts val="600"/>
              </a:spcBef>
            </a:pPr>
            <a:r>
              <a:rPr lang="en-US" altLang="en-US" dirty="0">
                <a:latin typeface="Arial"/>
              </a:rPr>
              <a:t>Makes ATP via aerobic respiration pathways</a:t>
            </a:r>
          </a:p>
        </p:txBody>
      </p:sp>
    </p:spTree>
    <p:extLst>
      <p:ext uri="{BB962C8B-B14F-4D97-AF65-F5344CB8AC3E}">
        <p14:creationId xmlns:p14="http://schemas.microsoft.com/office/powerpoint/2010/main" val="5693137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753110"/>
            <a:ext cx="8229600" cy="523220"/>
          </a:xfrm>
        </p:spPr>
        <p:txBody>
          <a:bodyPr vert="horz" lIns="0" tIns="0" rIns="0" bIns="0" rtlCol="0" anchor="b">
            <a:spAutoFit/>
          </a:bodyPr>
          <a:lstStyle/>
          <a:p>
            <a:pPr marL="746125" indent="-746125"/>
            <a:r>
              <a:rPr lang="en-US" altLang="en-US" dirty="0">
                <a:latin typeface="Times New Roman"/>
              </a:rPr>
              <a:t>Contraction of Smooth Muscle </a:t>
            </a:r>
            <a:r>
              <a:rPr lang="en-US" sz="2800" dirty="0">
                <a:latin typeface="Times New Roman"/>
              </a:rPr>
              <a:t>(6 of 8)</a:t>
            </a:r>
          </a:p>
        </p:txBody>
      </p:sp>
      <p:sp>
        <p:nvSpPr>
          <p:cNvPr id="4" name="Content Placeholder 3"/>
          <p:cNvSpPr>
            <a:spLocks noGrp="1"/>
          </p:cNvSpPr>
          <p:nvPr>
            <p:ph sz="quarter" idx="13"/>
          </p:nvPr>
        </p:nvSpPr>
        <p:spPr>
          <a:xfrm>
            <a:off x="457581" y="1643126"/>
            <a:ext cx="8229600" cy="2923877"/>
          </a:xfrm>
        </p:spPr>
        <p:txBody>
          <a:bodyPr wrap="square">
            <a:spAutoFit/>
          </a:bodyPr>
          <a:lstStyle/>
          <a:p>
            <a:r>
              <a:rPr lang="en-US" altLang="en-US" b="1" dirty="0">
                <a:latin typeface="Arial"/>
              </a:rPr>
              <a:t>Regulation of contraction</a:t>
            </a:r>
          </a:p>
          <a:p>
            <a:pPr lvl="1"/>
            <a:r>
              <a:rPr lang="en-US" altLang="en-US" dirty="0">
                <a:latin typeface="Arial"/>
              </a:rPr>
              <a:t>Controlled by nerves, hormones, or local chemical changes</a:t>
            </a:r>
          </a:p>
          <a:p>
            <a:pPr lvl="1"/>
            <a:r>
              <a:rPr lang="en-US" altLang="en-US" b="1" dirty="0">
                <a:latin typeface="Arial"/>
              </a:rPr>
              <a:t>Neural regulation</a:t>
            </a:r>
          </a:p>
          <a:p>
            <a:pPr lvl="2"/>
            <a:r>
              <a:rPr lang="en-US" altLang="en-US" dirty="0">
                <a:latin typeface="Arial"/>
              </a:rPr>
              <a:t>Neurotransmitter binding causes either graded (local) potential or action potential</a:t>
            </a:r>
          </a:p>
          <a:p>
            <a:pPr lvl="3"/>
            <a:r>
              <a:rPr lang="en-US" altLang="en-US" dirty="0">
                <a:latin typeface="Arial"/>
              </a:rPr>
              <a:t>Results in increases in </a:t>
            </a:r>
            <a:r>
              <a:rPr lang="en-US" altLang="en-US" i="0" dirty="0">
                <a:latin typeface="Times New Roman" panose="02020603050405020304" pitchFamily="18" charset="0"/>
                <a:cs typeface="Times New Roman" panose="02020603050405020304" pitchFamily="18" charset="0"/>
              </a:rPr>
              <a:t>Ca</a:t>
            </a:r>
            <a:r>
              <a:rPr lang="en-US" altLang="en-US" i="0" baseline="30000" dirty="0">
                <a:latin typeface="Times New Roman" panose="02020603050405020304" pitchFamily="18" charset="0"/>
                <a:cs typeface="Times New Roman" panose="02020603050405020304" pitchFamily="18" charset="0"/>
              </a:rPr>
              <a:t>2+</a:t>
            </a:r>
            <a:r>
              <a:rPr lang="en-US" altLang="en-US" dirty="0">
                <a:latin typeface="Times New Roman" panose="02020603050405020304" pitchFamily="18" charset="0"/>
                <a:cs typeface="Times New Roman" panose="02020603050405020304" pitchFamily="18" charset="0"/>
              </a:rPr>
              <a:t> </a:t>
            </a:r>
            <a:r>
              <a:rPr lang="en-US" altLang="en-US" dirty="0">
                <a:latin typeface="Arial"/>
              </a:rPr>
              <a:t>concentration in sarcoplasm</a:t>
            </a:r>
          </a:p>
          <a:p>
            <a:pPr lvl="3"/>
            <a:r>
              <a:rPr lang="en-US" altLang="en-US" dirty="0">
                <a:latin typeface="Arial"/>
              </a:rPr>
              <a:t>Response depends on neurotransmitter released and type of receptor molecules</a:t>
            </a:r>
          </a:p>
          <a:p>
            <a:pPr lvl="4"/>
            <a:r>
              <a:rPr lang="en-US" altLang="en-US" dirty="0">
                <a:latin typeface="Arial"/>
              </a:rPr>
              <a:t>One neurotransmitter can have a stimulatory effect on smooth muscle in one organ, but an inhibitory effect in a different organ</a:t>
            </a:r>
          </a:p>
        </p:txBody>
      </p:sp>
    </p:spTree>
    <p:extLst>
      <p:ext uri="{BB962C8B-B14F-4D97-AF65-F5344CB8AC3E}">
        <p14:creationId xmlns:p14="http://schemas.microsoft.com/office/powerpoint/2010/main" val="34959014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753110"/>
            <a:ext cx="8229600" cy="523220"/>
          </a:xfrm>
        </p:spPr>
        <p:txBody>
          <a:bodyPr vert="horz" lIns="0" tIns="0" rIns="0" bIns="0" rtlCol="0" anchor="b">
            <a:spAutoFit/>
          </a:bodyPr>
          <a:lstStyle/>
          <a:p>
            <a:pPr marL="746125" indent="-746125"/>
            <a:r>
              <a:rPr lang="en-US" altLang="en-US" dirty="0">
                <a:latin typeface="Times New Roman"/>
              </a:rPr>
              <a:t>Contraction of Smooth Muscle </a:t>
            </a:r>
            <a:r>
              <a:rPr lang="en-US" sz="2800" dirty="0">
                <a:latin typeface="Times New Roman"/>
              </a:rPr>
              <a:t>(7 of 8)</a:t>
            </a:r>
          </a:p>
        </p:txBody>
      </p:sp>
      <p:sp>
        <p:nvSpPr>
          <p:cNvPr id="4" name="Content Placeholder 3"/>
          <p:cNvSpPr>
            <a:spLocks noGrp="1"/>
          </p:cNvSpPr>
          <p:nvPr>
            <p:ph sz="quarter" idx="13"/>
          </p:nvPr>
        </p:nvSpPr>
        <p:spPr>
          <a:xfrm>
            <a:off x="457581" y="1643126"/>
            <a:ext cx="8229600" cy="2108269"/>
          </a:xfrm>
        </p:spPr>
        <p:txBody>
          <a:bodyPr wrap="square">
            <a:spAutoFit/>
          </a:bodyPr>
          <a:lstStyle/>
          <a:p>
            <a:r>
              <a:rPr lang="en-US" altLang="en-US" b="1" dirty="0">
                <a:latin typeface="Arial"/>
              </a:rPr>
              <a:t>Regulation of contraction (cont.)</a:t>
            </a:r>
          </a:p>
          <a:p>
            <a:pPr lvl="1"/>
            <a:r>
              <a:rPr lang="en-US" altLang="en-US" b="1" dirty="0">
                <a:latin typeface="Arial"/>
              </a:rPr>
              <a:t>Hormones and local chemicals</a:t>
            </a:r>
          </a:p>
          <a:p>
            <a:pPr lvl="2"/>
            <a:r>
              <a:rPr lang="en-US" altLang="en-US" dirty="0">
                <a:latin typeface="Arial"/>
              </a:rPr>
              <a:t>Some smooth muscle cells have no nerve supply</a:t>
            </a:r>
          </a:p>
          <a:p>
            <a:pPr lvl="3"/>
            <a:r>
              <a:rPr lang="en-US" altLang="en-US" dirty="0">
                <a:latin typeface="Arial"/>
              </a:rPr>
              <a:t>Depolarize spontaneously or in response to chemical stimuli that bind to G protein–linked receptors</a:t>
            </a:r>
          </a:p>
          <a:p>
            <a:pPr lvl="3"/>
            <a:r>
              <a:rPr lang="en-US" altLang="en-US" dirty="0">
                <a:latin typeface="Arial"/>
              </a:rPr>
              <a:t>Chemical factors can include hormones, high </a:t>
            </a:r>
            <a:r>
              <a:rPr lang="en-US" altLang="en-US" i="0" dirty="0">
                <a:latin typeface="Times New Roman" panose="02020603050405020304" pitchFamily="18" charset="0"/>
                <a:cs typeface="Times New Roman" panose="02020603050405020304" pitchFamily="18" charset="0"/>
              </a:rPr>
              <a:t>CO</a:t>
            </a:r>
            <a:r>
              <a:rPr lang="en-US" altLang="en-US" i="0" baseline="-25000" dirty="0">
                <a:latin typeface="Times New Roman" panose="02020603050405020304" pitchFamily="18" charset="0"/>
                <a:cs typeface="Times New Roman" panose="02020603050405020304" pitchFamily="18" charset="0"/>
              </a:rPr>
              <a:t>2</a:t>
            </a:r>
            <a:r>
              <a:rPr lang="en-US" altLang="en-US" dirty="0">
                <a:latin typeface="Arial"/>
                <a:cs typeface="Times New Roman" panose="02020603050405020304" pitchFamily="18" charset="0"/>
              </a:rPr>
              <a:t>, </a:t>
            </a:r>
            <a:r>
              <a:rPr lang="en-US" altLang="en-US" dirty="0">
                <a:latin typeface="Times New Roman" panose="02020603050405020304" pitchFamily="18" charset="0"/>
                <a:cs typeface="Times New Roman" panose="02020603050405020304" pitchFamily="18" charset="0"/>
              </a:rPr>
              <a:t>pH</a:t>
            </a:r>
            <a:r>
              <a:rPr lang="en-US" altLang="en-US" dirty="0">
                <a:latin typeface="Arial"/>
                <a:cs typeface="Times New Roman" panose="02020603050405020304" pitchFamily="18" charset="0"/>
              </a:rPr>
              <a:t>,</a:t>
            </a:r>
            <a:r>
              <a:rPr lang="en-US" altLang="en-US" dirty="0">
                <a:latin typeface="Arial"/>
              </a:rPr>
              <a:t> low oxygen</a:t>
            </a:r>
          </a:p>
          <a:p>
            <a:pPr lvl="2"/>
            <a:r>
              <a:rPr lang="en-US" altLang="en-US" dirty="0">
                <a:latin typeface="Arial"/>
              </a:rPr>
              <a:t>Some smooth muscles respond to both neural and chemical stimuli</a:t>
            </a:r>
          </a:p>
        </p:txBody>
      </p:sp>
    </p:spTree>
    <p:extLst>
      <p:ext uri="{BB962C8B-B14F-4D97-AF65-F5344CB8AC3E}">
        <p14:creationId xmlns:p14="http://schemas.microsoft.com/office/powerpoint/2010/main" val="25955816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753110"/>
            <a:ext cx="8229600" cy="523220"/>
          </a:xfrm>
        </p:spPr>
        <p:txBody>
          <a:bodyPr vert="horz" lIns="0" tIns="0" rIns="0" bIns="0" rtlCol="0" anchor="b">
            <a:spAutoFit/>
          </a:bodyPr>
          <a:lstStyle/>
          <a:p>
            <a:pPr lvl="1" indent="-746125" algn="l" rtl="0">
              <a:spcBef>
                <a:spcPct val="0"/>
              </a:spcBef>
            </a:pPr>
            <a:r>
              <a:rPr lang="en-US" altLang="en-US" sz="3400" b="1" kern="1200" dirty="0">
                <a:solidFill>
                  <a:srgbClr val="007FA3"/>
                </a:solidFill>
                <a:latin typeface="Times New Roman"/>
                <a:ea typeface="+mj-ea"/>
                <a:cs typeface="Times New Roman" panose="02020603050405020304" pitchFamily="18" charset="0"/>
              </a:rPr>
              <a:t>Contraction of Smooth Muscle </a:t>
            </a:r>
            <a:r>
              <a:rPr lang="en-US" sz="2800" b="1" kern="1200" dirty="0">
                <a:solidFill>
                  <a:srgbClr val="007FA3"/>
                </a:solidFill>
                <a:latin typeface="Times New Roman"/>
                <a:ea typeface="+mj-ea"/>
                <a:cs typeface="Times New Roman" panose="02020603050405020304" pitchFamily="18" charset="0"/>
              </a:rPr>
              <a:t>(8 of 8)</a:t>
            </a:r>
          </a:p>
        </p:txBody>
      </p:sp>
      <p:sp>
        <p:nvSpPr>
          <p:cNvPr id="4" name="Content Placeholder 3"/>
          <p:cNvSpPr>
            <a:spLocks noGrp="1"/>
          </p:cNvSpPr>
          <p:nvPr>
            <p:ph idx="4294967295"/>
          </p:nvPr>
        </p:nvSpPr>
        <p:spPr>
          <a:xfrm>
            <a:off x="457581" y="1643126"/>
            <a:ext cx="8229600" cy="3362459"/>
          </a:xfrm>
        </p:spPr>
        <p:txBody>
          <a:bodyPr wrap="square">
            <a:spAutoFit/>
          </a:bodyPr>
          <a:lstStyle/>
          <a:p>
            <a:pPr>
              <a:buSzPct val="100000"/>
            </a:pPr>
            <a:r>
              <a:rPr lang="en-US" altLang="en-US" b="1" dirty="0">
                <a:latin typeface="Arial"/>
              </a:rPr>
              <a:t>Special features of smooth muscle contraction</a:t>
            </a:r>
          </a:p>
          <a:p>
            <a:pPr marL="742950" lvl="1" indent="-285750">
              <a:spcBef>
                <a:spcPts val="600"/>
              </a:spcBef>
            </a:pPr>
            <a:r>
              <a:rPr lang="en-US" altLang="en-US" b="1" dirty="0">
                <a:latin typeface="Arial"/>
              </a:rPr>
              <a:t>Response to stretch</a:t>
            </a:r>
          </a:p>
          <a:p>
            <a:pPr marL="1200150" lvl="2" indent="-285750">
              <a:spcBef>
                <a:spcPts val="600"/>
              </a:spcBef>
              <a:buFont typeface="Arial" panose="020B0604020202020204" pitchFamily="34" charset="0"/>
              <a:buChar char="•"/>
            </a:pPr>
            <a:r>
              <a:rPr lang="en-US" altLang="en-US" b="1" dirty="0">
                <a:latin typeface="Arial"/>
              </a:rPr>
              <a:t>Stress-relaxation response</a:t>
            </a:r>
            <a:r>
              <a:rPr lang="en-US" altLang="en-US" dirty="0">
                <a:latin typeface="Arial"/>
              </a:rPr>
              <a:t>: responds to stretch only briefly, then adapts to new length</a:t>
            </a:r>
          </a:p>
          <a:p>
            <a:pPr marL="1600200" lvl="3">
              <a:spcBef>
                <a:spcPts val="600"/>
              </a:spcBef>
            </a:pPr>
            <a:r>
              <a:rPr lang="en-US" altLang="en-US" dirty="0">
                <a:latin typeface="Arial"/>
              </a:rPr>
              <a:t>Retains ability to contract on demand</a:t>
            </a:r>
          </a:p>
          <a:p>
            <a:pPr marL="1600200" lvl="3">
              <a:spcBef>
                <a:spcPts val="600"/>
              </a:spcBef>
            </a:pPr>
            <a:r>
              <a:rPr lang="en-US" altLang="en-US" dirty="0">
                <a:latin typeface="Arial"/>
              </a:rPr>
              <a:t>Enables organs such as stomach and bladder to temporarily store contents</a:t>
            </a:r>
          </a:p>
          <a:p>
            <a:pPr marL="742950" lvl="1" indent="-285750">
              <a:spcBef>
                <a:spcPts val="600"/>
              </a:spcBef>
            </a:pPr>
            <a:r>
              <a:rPr lang="en-US" altLang="en-US" b="1" dirty="0"/>
              <a:t>Length and tension changes</a:t>
            </a:r>
          </a:p>
          <a:p>
            <a:pPr marL="1200150" lvl="2" indent="-285750">
              <a:spcBef>
                <a:spcPts val="600"/>
              </a:spcBef>
              <a:buFont typeface="Arial" panose="020B0604020202020204" pitchFamily="34" charset="0"/>
              <a:buChar char="•"/>
            </a:pPr>
            <a:r>
              <a:rPr lang="en-US" altLang="en-US" dirty="0">
                <a:latin typeface="Arial"/>
              </a:rPr>
              <a:t>Can contract when between half and twice its resting length</a:t>
            </a:r>
          </a:p>
          <a:p>
            <a:pPr marL="1600200" lvl="3">
              <a:spcBef>
                <a:spcPts val="600"/>
              </a:spcBef>
            </a:pPr>
            <a:r>
              <a:rPr lang="en-US" altLang="en-US" dirty="0">
                <a:latin typeface="Arial"/>
              </a:rPr>
              <a:t>Allows organ to have huge volume changes without becoming flabby when relaxed</a:t>
            </a:r>
          </a:p>
        </p:txBody>
      </p:sp>
    </p:spTree>
    <p:extLst>
      <p:ext uri="{BB962C8B-B14F-4D97-AF65-F5344CB8AC3E}">
        <p14:creationId xmlns:p14="http://schemas.microsoft.com/office/powerpoint/2010/main" val="23538857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753110"/>
            <a:ext cx="8229600" cy="523220"/>
          </a:xfrm>
        </p:spPr>
        <p:txBody>
          <a:bodyPr vert="horz" lIns="0" tIns="0" rIns="0" bIns="0" rtlCol="0" anchor="b">
            <a:spAutoFit/>
          </a:bodyPr>
          <a:lstStyle/>
          <a:p>
            <a:pPr lvl="1" indent="-746125" algn="l" rtl="0">
              <a:spcBef>
                <a:spcPct val="0"/>
              </a:spcBef>
            </a:pPr>
            <a:r>
              <a:rPr lang="en-US" altLang="en-US" sz="3400" b="1" kern="1200" dirty="0">
                <a:solidFill>
                  <a:srgbClr val="007FA3"/>
                </a:solidFill>
                <a:latin typeface="Times New Roman"/>
                <a:ea typeface="+mj-ea"/>
                <a:cs typeface="Times New Roman" panose="02020603050405020304" pitchFamily="18" charset="0"/>
              </a:rPr>
              <a:t>Types of Smooth Muscle </a:t>
            </a:r>
            <a:r>
              <a:rPr lang="en-US" sz="2800" b="1" kern="1200" dirty="0">
                <a:solidFill>
                  <a:srgbClr val="007FA3"/>
                </a:solidFill>
                <a:latin typeface="Times New Roman"/>
                <a:ea typeface="+mj-ea"/>
                <a:cs typeface="Times New Roman" panose="02020603050405020304" pitchFamily="18" charset="0"/>
              </a:rPr>
              <a:t>(1 of 3)</a:t>
            </a:r>
          </a:p>
        </p:txBody>
      </p:sp>
      <p:sp>
        <p:nvSpPr>
          <p:cNvPr id="4" name="Content Placeholder 3"/>
          <p:cNvSpPr>
            <a:spLocks noGrp="1"/>
          </p:cNvSpPr>
          <p:nvPr>
            <p:ph idx="4294967295"/>
          </p:nvPr>
        </p:nvSpPr>
        <p:spPr>
          <a:xfrm>
            <a:off x="457581" y="1643126"/>
            <a:ext cx="8229600" cy="2646878"/>
          </a:xfrm>
        </p:spPr>
        <p:txBody>
          <a:bodyPr wrap="square">
            <a:spAutoFit/>
          </a:bodyPr>
          <a:lstStyle/>
          <a:p>
            <a:pPr>
              <a:buSzPct val="100000"/>
            </a:pPr>
            <a:r>
              <a:rPr lang="en-US" altLang="en-US" dirty="0">
                <a:latin typeface="Arial"/>
              </a:rPr>
              <a:t>Smooth muscle varies in different organs by:</a:t>
            </a:r>
          </a:p>
          <a:p>
            <a:pPr marL="971550" lvl="1" indent="-514350">
              <a:buFont typeface="+mj-lt"/>
              <a:buAutoNum type="arabicPeriod"/>
            </a:pPr>
            <a:r>
              <a:rPr lang="en-US" altLang="en-US" dirty="0">
                <a:latin typeface="Arial"/>
              </a:rPr>
              <a:t>Fiber arrangement and organization</a:t>
            </a:r>
          </a:p>
          <a:p>
            <a:pPr marL="971550" lvl="1" indent="-514350">
              <a:buFont typeface="+mj-lt"/>
              <a:buAutoNum type="arabicPeriod"/>
            </a:pPr>
            <a:r>
              <a:rPr lang="en-US" altLang="en-US" dirty="0">
                <a:latin typeface="Arial"/>
              </a:rPr>
              <a:t>Innervation</a:t>
            </a:r>
          </a:p>
          <a:p>
            <a:pPr marL="971550" lvl="1" indent="-514350">
              <a:buFont typeface="+mj-lt"/>
              <a:buAutoNum type="arabicPeriod"/>
            </a:pPr>
            <a:r>
              <a:rPr lang="en-US" altLang="en-US" dirty="0">
                <a:latin typeface="Arial"/>
              </a:rPr>
              <a:t>Responsiveness to various stimuli</a:t>
            </a:r>
          </a:p>
          <a:p>
            <a:pPr>
              <a:buSzPct val="100000"/>
            </a:pPr>
            <a:r>
              <a:rPr lang="en-US" altLang="en-US" dirty="0">
                <a:latin typeface="Arial"/>
              </a:rPr>
              <a:t>All smooth muscle is categorized as either:</a:t>
            </a:r>
          </a:p>
          <a:p>
            <a:pPr marL="742950" lvl="1" indent="-285750">
              <a:spcBef>
                <a:spcPts val="600"/>
              </a:spcBef>
            </a:pPr>
            <a:r>
              <a:rPr lang="en-US" altLang="en-US" b="1" dirty="0">
                <a:latin typeface="Arial"/>
              </a:rPr>
              <a:t>Unitary </a:t>
            </a:r>
          </a:p>
          <a:p>
            <a:pPr marL="742950" lvl="1" indent="-285750">
              <a:spcBef>
                <a:spcPts val="600"/>
              </a:spcBef>
            </a:pPr>
            <a:r>
              <a:rPr lang="en-US" altLang="en-US" b="1" dirty="0">
                <a:latin typeface="Arial"/>
              </a:rPr>
              <a:t>Multiunit</a:t>
            </a:r>
          </a:p>
        </p:txBody>
      </p:sp>
    </p:spTree>
    <p:extLst>
      <p:ext uri="{BB962C8B-B14F-4D97-AF65-F5344CB8AC3E}">
        <p14:creationId xmlns:p14="http://schemas.microsoft.com/office/powerpoint/2010/main" val="3886766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753110"/>
            <a:ext cx="8229600" cy="523220"/>
          </a:xfrm>
        </p:spPr>
        <p:txBody>
          <a:bodyPr vert="horz" lIns="0" tIns="0" rIns="0" bIns="0" rtlCol="0" anchor="b">
            <a:spAutoFit/>
          </a:bodyPr>
          <a:lstStyle/>
          <a:p>
            <a:pPr lvl="1" indent="-746125" algn="l" rtl="0">
              <a:spcBef>
                <a:spcPct val="0"/>
              </a:spcBef>
            </a:pPr>
            <a:r>
              <a:rPr lang="en-US" altLang="en-US" sz="3400" b="1" kern="1200" dirty="0">
                <a:solidFill>
                  <a:srgbClr val="007FA3"/>
                </a:solidFill>
                <a:latin typeface="Times New Roman"/>
                <a:ea typeface="+mj-ea"/>
                <a:cs typeface="Times New Roman" panose="02020603050405020304" pitchFamily="18" charset="0"/>
              </a:rPr>
              <a:t>Types of Smooth Muscle </a:t>
            </a:r>
            <a:r>
              <a:rPr lang="en-US" sz="2800" b="1" kern="1200" dirty="0">
                <a:solidFill>
                  <a:srgbClr val="007FA3"/>
                </a:solidFill>
                <a:latin typeface="Times New Roman"/>
                <a:ea typeface="+mj-ea"/>
                <a:cs typeface="Times New Roman" panose="02020603050405020304" pitchFamily="18" charset="0"/>
              </a:rPr>
              <a:t>(2 of 3)</a:t>
            </a:r>
          </a:p>
        </p:txBody>
      </p:sp>
      <p:sp>
        <p:nvSpPr>
          <p:cNvPr id="4" name="Content Placeholder 3"/>
          <p:cNvSpPr>
            <a:spLocks noGrp="1"/>
          </p:cNvSpPr>
          <p:nvPr>
            <p:ph sz="quarter" idx="13"/>
          </p:nvPr>
        </p:nvSpPr>
        <p:spPr>
          <a:xfrm>
            <a:off x="457581" y="1643126"/>
            <a:ext cx="8229600" cy="2831544"/>
          </a:xfrm>
        </p:spPr>
        <p:txBody>
          <a:bodyPr wrap="square">
            <a:spAutoFit/>
          </a:bodyPr>
          <a:lstStyle/>
          <a:p>
            <a:r>
              <a:rPr lang="en-US" altLang="en-US" b="1" dirty="0">
                <a:latin typeface="Arial"/>
              </a:rPr>
              <a:t>Unitary</a:t>
            </a:r>
            <a:r>
              <a:rPr lang="en-US" altLang="en-US" dirty="0">
                <a:latin typeface="Arial"/>
              </a:rPr>
              <a:t> </a:t>
            </a:r>
            <a:r>
              <a:rPr lang="en-US" altLang="en-US" b="1" dirty="0">
                <a:latin typeface="Arial"/>
              </a:rPr>
              <a:t>smooth</a:t>
            </a:r>
            <a:r>
              <a:rPr lang="en-US" altLang="en-US" dirty="0">
                <a:latin typeface="Arial"/>
              </a:rPr>
              <a:t> </a:t>
            </a:r>
            <a:r>
              <a:rPr lang="en-US" altLang="en-US" b="1" dirty="0">
                <a:latin typeface="Arial"/>
              </a:rPr>
              <a:t>muscle</a:t>
            </a:r>
          </a:p>
          <a:p>
            <a:pPr lvl="1"/>
            <a:r>
              <a:rPr lang="en-US" altLang="en-US" dirty="0">
                <a:latin typeface="Arial"/>
              </a:rPr>
              <a:t>Commonly referred to as </a:t>
            </a:r>
            <a:r>
              <a:rPr lang="en-US" altLang="en-US" i="1" dirty="0">
                <a:latin typeface="Arial"/>
              </a:rPr>
              <a:t>visceral</a:t>
            </a:r>
            <a:r>
              <a:rPr lang="en-US" altLang="en-US" dirty="0">
                <a:latin typeface="Arial"/>
              </a:rPr>
              <a:t> </a:t>
            </a:r>
            <a:r>
              <a:rPr lang="en-US" altLang="en-US" i="1" dirty="0">
                <a:latin typeface="Arial"/>
              </a:rPr>
              <a:t>muscle</a:t>
            </a:r>
          </a:p>
          <a:p>
            <a:pPr lvl="1"/>
            <a:r>
              <a:rPr lang="en-US" altLang="en-US" dirty="0">
                <a:latin typeface="Arial"/>
              </a:rPr>
              <a:t>Found in all hollow organs except heart </a:t>
            </a:r>
          </a:p>
          <a:p>
            <a:pPr lvl="1"/>
            <a:r>
              <a:rPr lang="en-US" altLang="en-US" dirty="0">
                <a:latin typeface="Arial"/>
              </a:rPr>
              <a:t>Possess all common characteristics of smooth muscle:</a:t>
            </a:r>
          </a:p>
          <a:p>
            <a:pPr lvl="2"/>
            <a:r>
              <a:rPr lang="en-US" altLang="en-US" dirty="0">
                <a:latin typeface="Arial"/>
              </a:rPr>
              <a:t>Arranged in opposing (longitudinal and circular) sheets</a:t>
            </a:r>
          </a:p>
          <a:p>
            <a:pPr lvl="2"/>
            <a:r>
              <a:rPr lang="en-US" altLang="en-US" dirty="0">
                <a:latin typeface="Arial"/>
              </a:rPr>
              <a:t>Innervated by varicosities </a:t>
            </a:r>
          </a:p>
          <a:p>
            <a:pPr lvl="2"/>
            <a:r>
              <a:rPr lang="en-US" altLang="en-US" dirty="0">
                <a:latin typeface="Arial"/>
              </a:rPr>
              <a:t>Often exhibit spontaneous action potentials</a:t>
            </a:r>
          </a:p>
          <a:p>
            <a:pPr lvl="2"/>
            <a:r>
              <a:rPr lang="en-US" altLang="en-US" dirty="0">
                <a:latin typeface="Arial"/>
              </a:rPr>
              <a:t>Electrically coupled by gap junctions</a:t>
            </a:r>
          </a:p>
          <a:p>
            <a:pPr lvl="2"/>
            <a:r>
              <a:rPr lang="en-US" altLang="en-US" dirty="0">
                <a:latin typeface="Arial"/>
              </a:rPr>
              <a:t>Respond to various chemical stimuli</a:t>
            </a:r>
          </a:p>
        </p:txBody>
      </p:sp>
    </p:spTree>
    <p:extLst>
      <p:ext uri="{BB962C8B-B14F-4D97-AF65-F5344CB8AC3E}">
        <p14:creationId xmlns:p14="http://schemas.microsoft.com/office/powerpoint/2010/main" val="20114537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753110"/>
            <a:ext cx="8229600" cy="523220"/>
          </a:xfrm>
        </p:spPr>
        <p:txBody>
          <a:bodyPr vert="horz" lIns="0" tIns="0" rIns="0" bIns="0" rtlCol="0" anchor="b">
            <a:spAutoFit/>
          </a:bodyPr>
          <a:lstStyle/>
          <a:p>
            <a:pPr indent="-746125"/>
            <a:r>
              <a:rPr lang="en-US" altLang="en-US" dirty="0">
                <a:latin typeface="Times New Roman"/>
              </a:rPr>
              <a:t>Types of Smooth Muscle </a:t>
            </a:r>
            <a:r>
              <a:rPr lang="en-US" sz="2800" dirty="0">
                <a:latin typeface="Times New Roman"/>
              </a:rPr>
              <a:t>(3 of 3)</a:t>
            </a:r>
          </a:p>
        </p:txBody>
      </p:sp>
      <p:sp>
        <p:nvSpPr>
          <p:cNvPr id="4" name="Content Placeholder 3"/>
          <p:cNvSpPr>
            <a:spLocks noGrp="1"/>
          </p:cNvSpPr>
          <p:nvPr>
            <p:ph sz="quarter" idx="13"/>
          </p:nvPr>
        </p:nvSpPr>
        <p:spPr>
          <a:xfrm>
            <a:off x="457581" y="1643126"/>
            <a:ext cx="8229600" cy="3247043"/>
          </a:xfrm>
        </p:spPr>
        <p:txBody>
          <a:bodyPr wrap="square">
            <a:spAutoFit/>
          </a:bodyPr>
          <a:lstStyle/>
          <a:p>
            <a:r>
              <a:rPr lang="en-US" altLang="en-US" b="1" dirty="0">
                <a:latin typeface="Arial"/>
              </a:rPr>
              <a:t>Multiunit smooth muscle</a:t>
            </a:r>
          </a:p>
          <a:p>
            <a:pPr lvl="1" fontAlgn="base">
              <a:spcAft>
                <a:spcPct val="0"/>
              </a:spcAft>
            </a:pPr>
            <a:r>
              <a:rPr lang="en-US" altLang="en-US" dirty="0">
                <a:latin typeface="Arial"/>
              </a:rPr>
              <a:t>Located in large airways in lungs, large arteries, arrector pili muscles, and iris of eye</a:t>
            </a:r>
          </a:p>
          <a:p>
            <a:pPr lvl="1" fontAlgn="base">
              <a:spcAft>
                <a:spcPct val="0"/>
              </a:spcAft>
            </a:pPr>
            <a:r>
              <a:rPr lang="en-US" altLang="en-US" dirty="0">
                <a:latin typeface="Arial"/>
              </a:rPr>
              <a:t>Very few gap junctions, and spontaneous depolarization is rare</a:t>
            </a:r>
          </a:p>
          <a:p>
            <a:pPr lvl="1" fontAlgn="base">
              <a:spcAft>
                <a:spcPct val="0"/>
              </a:spcAft>
            </a:pPr>
            <a:r>
              <a:rPr lang="en-US" altLang="en-US" dirty="0">
                <a:latin typeface="Arial"/>
              </a:rPr>
              <a:t>Similar to skeletal muscle in some features</a:t>
            </a:r>
          </a:p>
          <a:p>
            <a:pPr lvl="2" fontAlgn="base">
              <a:spcAft>
                <a:spcPct val="0"/>
              </a:spcAft>
            </a:pPr>
            <a:r>
              <a:rPr lang="en-US" altLang="en-US" dirty="0">
                <a:latin typeface="Arial"/>
              </a:rPr>
              <a:t>Consists of independent muscle fibers</a:t>
            </a:r>
          </a:p>
          <a:p>
            <a:pPr lvl="2" fontAlgn="base">
              <a:spcAft>
                <a:spcPct val="0"/>
              </a:spcAft>
            </a:pPr>
            <a:r>
              <a:rPr lang="en-US" altLang="en-US" dirty="0">
                <a:latin typeface="Arial"/>
              </a:rPr>
              <a:t>Innervated by autonomic nervous system, forming motor units</a:t>
            </a:r>
          </a:p>
          <a:p>
            <a:pPr lvl="2" fontAlgn="base">
              <a:spcAft>
                <a:spcPct val="0"/>
              </a:spcAft>
            </a:pPr>
            <a:r>
              <a:rPr lang="en-US" altLang="en-US" dirty="0">
                <a:latin typeface="Arial"/>
              </a:rPr>
              <a:t>Graded contractions occur in response to neural stimuli that involve recruitment</a:t>
            </a:r>
          </a:p>
          <a:p>
            <a:pPr lvl="1" fontAlgn="base">
              <a:spcAft>
                <a:spcPct val="0"/>
              </a:spcAft>
            </a:pPr>
            <a:r>
              <a:rPr lang="en-US" altLang="en-US" dirty="0">
                <a:latin typeface="Arial"/>
              </a:rPr>
              <a:t>Different from skeletal muscle because, like unitary smooth muscle, it is controlled by autonomic nervous system and hormones</a:t>
            </a:r>
          </a:p>
        </p:txBody>
      </p:sp>
    </p:spTree>
    <p:extLst>
      <p:ext uri="{BB962C8B-B14F-4D97-AF65-F5344CB8AC3E}">
        <p14:creationId xmlns:p14="http://schemas.microsoft.com/office/powerpoint/2010/main" val="30410733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753110"/>
            <a:ext cx="8229600" cy="523220"/>
          </a:xfrm>
        </p:spPr>
        <p:txBody>
          <a:bodyPr vert="horz" lIns="0" tIns="0" rIns="0" bIns="0" rtlCol="0" anchor="b">
            <a:spAutoFit/>
          </a:bodyPr>
          <a:lstStyle/>
          <a:p>
            <a:pPr lvl="1" indent="-746125" algn="l" rtl="0">
              <a:spcBef>
                <a:spcPct val="0"/>
              </a:spcBef>
            </a:pPr>
            <a:r>
              <a:rPr lang="en-US" sz="3400" b="1" kern="1200" dirty="0">
                <a:solidFill>
                  <a:srgbClr val="007FA3"/>
                </a:solidFill>
                <a:latin typeface="Times New Roman"/>
                <a:ea typeface="+mj-ea"/>
                <a:cs typeface="Times New Roman" panose="02020603050405020304" pitchFamily="18" charset="0"/>
              </a:rPr>
              <a:t>Developmental Aspects of Muscle </a:t>
            </a:r>
            <a:r>
              <a:rPr lang="en-US" sz="2800" b="1" kern="1200" dirty="0">
                <a:solidFill>
                  <a:srgbClr val="007FA3"/>
                </a:solidFill>
                <a:latin typeface="Times New Roman"/>
                <a:ea typeface="+mj-ea"/>
                <a:cs typeface="Times New Roman" panose="02020603050405020304" pitchFamily="18" charset="0"/>
              </a:rPr>
              <a:t>(1 of 5)</a:t>
            </a:r>
          </a:p>
        </p:txBody>
      </p:sp>
      <p:sp>
        <p:nvSpPr>
          <p:cNvPr id="4" name="Content Placeholder 3"/>
          <p:cNvSpPr>
            <a:spLocks noGrp="1"/>
          </p:cNvSpPr>
          <p:nvPr>
            <p:ph sz="quarter" idx="13"/>
          </p:nvPr>
        </p:nvSpPr>
        <p:spPr>
          <a:xfrm>
            <a:off x="457581" y="1643126"/>
            <a:ext cx="8232775" cy="1885131"/>
          </a:xfrm>
        </p:spPr>
        <p:txBody>
          <a:bodyPr wrap="square">
            <a:spAutoFit/>
          </a:bodyPr>
          <a:lstStyle/>
          <a:p>
            <a:r>
              <a:rPr lang="en-US" altLang="en-US" dirty="0">
                <a:latin typeface="Arial"/>
              </a:rPr>
              <a:t>All muscle tissues develop from embryonic myoblasts</a:t>
            </a:r>
          </a:p>
          <a:p>
            <a:r>
              <a:rPr lang="en-US" altLang="en-US" dirty="0">
                <a:latin typeface="Arial"/>
              </a:rPr>
              <a:t>Multinucleated skeletal muscle cells form by fusion of many myoblasts</a:t>
            </a:r>
          </a:p>
          <a:p>
            <a:r>
              <a:rPr lang="en-US" altLang="en-US" dirty="0">
                <a:latin typeface="Arial"/>
              </a:rPr>
              <a:t>Growth factor stimulates clustering of ACh receptors at neuromuscular junctions</a:t>
            </a:r>
          </a:p>
          <a:p>
            <a:r>
              <a:rPr lang="en-US" altLang="en-US" dirty="0">
                <a:latin typeface="Arial"/>
              </a:rPr>
              <a:t>Cardiac and smooth muscle myoblasts do not fuse, but develop gap junctions</a:t>
            </a:r>
          </a:p>
          <a:p>
            <a:pPr lvl="1"/>
            <a:r>
              <a:rPr lang="en-US" altLang="en-US" dirty="0">
                <a:latin typeface="Arial"/>
              </a:rPr>
              <a:t>Cardiac muscle cells start pumping when embryo is 3 weeks old</a:t>
            </a:r>
          </a:p>
        </p:txBody>
      </p:sp>
    </p:spTree>
    <p:extLst>
      <p:ext uri="{BB962C8B-B14F-4D97-AF65-F5344CB8AC3E}">
        <p14:creationId xmlns:p14="http://schemas.microsoft.com/office/powerpoint/2010/main" val="5296019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246888"/>
            <a:ext cx="8221133" cy="1046440"/>
          </a:xfrm>
        </p:spPr>
        <p:txBody>
          <a:bodyPr wrap="square">
            <a:spAutoFit/>
          </a:bodyPr>
          <a:lstStyle/>
          <a:p>
            <a:pPr lvl="1" indent="-746125" algn="l" rtl="0">
              <a:spcBef>
                <a:spcPct val="0"/>
              </a:spcBef>
            </a:pPr>
            <a:r>
              <a:rPr lang="en-IN" sz="3400" b="1" kern="1200" dirty="0">
                <a:solidFill>
                  <a:srgbClr val="007FA3"/>
                </a:solidFill>
                <a:latin typeface="Times New Roman"/>
                <a:ea typeface="+mj-ea"/>
                <a:cs typeface="Times New Roman" panose="02020603050405020304" pitchFamily="18" charset="0"/>
              </a:rPr>
              <a:t>Length-Tension Relationships of Sarcomeres in Skeletal Muscles</a:t>
            </a:r>
            <a:endParaRPr lang="en-US" sz="3400" b="1" kern="1200" dirty="0">
              <a:solidFill>
                <a:srgbClr val="007FA3"/>
              </a:solidFill>
              <a:latin typeface="Times New Roman"/>
              <a:ea typeface="+mj-ea"/>
              <a:cs typeface="Times New Roman" panose="02020603050405020304" pitchFamily="18" charset="0"/>
            </a:endParaRPr>
          </a:p>
        </p:txBody>
      </p:sp>
      <p:pic>
        <p:nvPicPr>
          <p:cNvPr id="2050" name="Picture 2" descr="Figure is a graph that compares 3 different lengths of sarcomeres and the resulting tensions at each length.  A muscle generates maximum force between 80 and 120% of its optimal (resting) length.  Increases and decreases beyond this optimal range reduce its ability to generate tension.&#10; - Sarcomere greatly shortened:  75% of resting length results in about 75% possible    tension that can be generated.&#10; - Sarcomere at resting length:  100% of resting length results in 100% tension generated.&#10; -Sarcomere excessively stretched:  170% of resting length results in less than 25% of    possible tension that can be generated."/>
          <p:cNvPicPr>
            <a:picLocks noChangeAspect="1" noChangeArrowheads="1"/>
          </p:cNvPicPr>
          <p:nvPr/>
        </p:nvPicPr>
        <p:blipFill rotWithShape="1">
          <a:blip r:embed="rId3">
            <a:extLst>
              <a:ext uri="{28A0092B-C50C-407E-A947-70E740481C1C}">
                <a14:useLocalDpi xmlns:a14="http://schemas.microsoft.com/office/drawing/2010/main" val="0"/>
              </a:ext>
            </a:extLst>
          </a:blip>
          <a:srcRect b="2971"/>
          <a:stretch/>
        </p:blipFill>
        <p:spPr bwMode="auto">
          <a:xfrm>
            <a:off x="1092298" y="1600200"/>
            <a:ext cx="6710167" cy="3938587"/>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a:spLocks noGrp="1"/>
          </p:cNvSpPr>
          <p:nvPr>
            <p:ph sz="quarter" idx="13"/>
          </p:nvPr>
        </p:nvSpPr>
        <p:spPr>
          <a:xfrm>
            <a:off x="457200" y="5918202"/>
            <a:ext cx="8229600" cy="246221"/>
          </a:xfrm>
        </p:spPr>
        <p:txBody>
          <a:bodyPr wrap="square">
            <a:spAutoFit/>
          </a:bodyPr>
          <a:lstStyle/>
          <a:p>
            <a:pPr marL="0" indent="0">
              <a:buNone/>
            </a:pPr>
            <a:r>
              <a:rPr lang="en-US" b="1" dirty="0">
                <a:solidFill>
                  <a:srgbClr val="007FA3"/>
                </a:solidFill>
                <a:latin typeface="Arial (Body)"/>
                <a:ea typeface="+mj-ea"/>
                <a:cs typeface="Times New Roman" panose="02020603050405020304" pitchFamily="18" charset="0"/>
              </a:rPr>
              <a:t>Figure 9.19 </a:t>
            </a:r>
            <a:r>
              <a:rPr lang="en-US" dirty="0"/>
              <a:t>Length-tension relationships of sarcomeres in skeletal muscles.</a:t>
            </a:r>
            <a:endParaRPr lang="en-US" dirty="0">
              <a:latin typeface="Arial (Body)"/>
            </a:endParaRPr>
          </a:p>
        </p:txBody>
      </p:sp>
    </p:spTree>
    <p:extLst>
      <p:ext uri="{BB962C8B-B14F-4D97-AF65-F5344CB8AC3E}">
        <p14:creationId xmlns:p14="http://schemas.microsoft.com/office/powerpoint/2010/main" val="12239908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246888"/>
            <a:ext cx="8221133" cy="1046440"/>
          </a:xfrm>
        </p:spPr>
        <p:txBody>
          <a:bodyPr wrap="square">
            <a:spAutoFit/>
          </a:bodyPr>
          <a:lstStyle/>
          <a:p>
            <a:pPr lvl="1" algn="l" rtl="0">
              <a:spcBef>
                <a:spcPct val="0"/>
              </a:spcBef>
            </a:pPr>
            <a:r>
              <a:rPr lang="en-IN" sz="3400" b="1" kern="1200" dirty="0">
                <a:solidFill>
                  <a:srgbClr val="007FA3"/>
                </a:solidFill>
                <a:latin typeface="Times New Roman"/>
                <a:ea typeface="+mj-ea"/>
                <a:cs typeface="Times New Roman" panose="02020603050405020304" pitchFamily="18" charset="0"/>
              </a:rPr>
              <a:t>Myoblasts Fuse to Form a Multinucleate Skeletal Muscle Fiber</a:t>
            </a:r>
            <a:endParaRPr lang="en-US" sz="3400" b="1" kern="1200" dirty="0">
              <a:solidFill>
                <a:srgbClr val="007FA3"/>
              </a:solidFill>
              <a:latin typeface="Times New Roman"/>
              <a:ea typeface="+mj-ea"/>
              <a:cs typeface="Times New Roman" panose="02020603050405020304" pitchFamily="18" charset="0"/>
            </a:endParaRPr>
          </a:p>
        </p:txBody>
      </p:sp>
      <p:pic>
        <p:nvPicPr>
          <p:cNvPr id="19458" name="Picture 2" descr="This figure starts with a cluster of two irregularly shaped embryonic mesoderm cells. The process of maturation moves forward in three steps.&#10;&#10;- Step (1): Embryonic mesoderm cells called myoblasts undergo cell division (to increase  number) and enlarge. We now have a cluster of four irregularly shaped myoblasts, each  with one nucleus.&#10;- Step (2): Several myoblasts fuse together to form a myotube. This forms a single structure with  multiple nuclei.&#10;- Step (3): The myotube matures into a skeletal muscle fiber. The mature skeletal muscle fiber is  multinucleate and has a satellite cell."/>
          <p:cNvPicPr>
            <a:picLocks noChangeAspect="1" noChangeArrowheads="1"/>
          </p:cNvPicPr>
          <p:nvPr/>
        </p:nvPicPr>
        <p:blipFill rotWithShape="1">
          <a:blip r:embed="rId3">
            <a:extLst>
              <a:ext uri="{28A0092B-C50C-407E-A947-70E740481C1C}">
                <a14:useLocalDpi xmlns:a14="http://schemas.microsoft.com/office/drawing/2010/main" val="0"/>
              </a:ext>
            </a:extLst>
          </a:blip>
          <a:srcRect b="6781"/>
          <a:stretch/>
        </p:blipFill>
        <p:spPr bwMode="auto">
          <a:xfrm>
            <a:off x="484747" y="2464468"/>
            <a:ext cx="8174507" cy="1804181"/>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a:spLocks noGrp="1"/>
          </p:cNvSpPr>
          <p:nvPr>
            <p:ph sz="quarter" idx="13"/>
          </p:nvPr>
        </p:nvSpPr>
        <p:spPr>
          <a:xfrm>
            <a:off x="457200" y="6019800"/>
            <a:ext cx="8229600" cy="246221"/>
          </a:xfrm>
        </p:spPr>
        <p:txBody>
          <a:bodyPr wrap="square">
            <a:spAutoFit/>
          </a:bodyPr>
          <a:lstStyle/>
          <a:p>
            <a:pPr marL="0" indent="0">
              <a:buNone/>
            </a:pPr>
            <a:r>
              <a:rPr lang="en-US" b="1" dirty="0">
                <a:solidFill>
                  <a:srgbClr val="007FA3"/>
                </a:solidFill>
                <a:latin typeface="Arial (Body)"/>
                <a:ea typeface="+mj-ea"/>
                <a:cs typeface="Times New Roman" panose="02020603050405020304" pitchFamily="18" charset="0"/>
              </a:rPr>
              <a:t>Figure 9.27 </a:t>
            </a:r>
            <a:r>
              <a:rPr lang="en-US" dirty="0"/>
              <a:t>Myoblasts fuse to form a multinucleate skeletal muscle fiber.</a:t>
            </a:r>
            <a:endParaRPr lang="en-US" dirty="0">
              <a:latin typeface="Arial (Body)"/>
            </a:endParaRPr>
          </a:p>
        </p:txBody>
      </p:sp>
    </p:spTree>
    <p:extLst>
      <p:ext uri="{BB962C8B-B14F-4D97-AF65-F5344CB8AC3E}">
        <p14:creationId xmlns:p14="http://schemas.microsoft.com/office/powerpoint/2010/main" val="178668419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753110"/>
            <a:ext cx="8229600" cy="523220"/>
          </a:xfrm>
        </p:spPr>
        <p:txBody>
          <a:bodyPr vert="horz" lIns="0" tIns="0" rIns="0" bIns="0" rtlCol="0" anchor="b">
            <a:spAutoFit/>
          </a:bodyPr>
          <a:lstStyle/>
          <a:p>
            <a:pPr indent="-746125"/>
            <a:r>
              <a:rPr lang="en-US" dirty="0">
                <a:latin typeface="Times New Roman"/>
              </a:rPr>
              <a:t>Developmental Aspects of Muscle</a:t>
            </a:r>
            <a:r>
              <a:rPr lang="en-US" b="0" dirty="0">
                <a:latin typeface="Times New Roman"/>
              </a:rPr>
              <a:t> </a:t>
            </a:r>
            <a:r>
              <a:rPr lang="en-US" sz="2800" dirty="0">
                <a:latin typeface="Times New Roman"/>
              </a:rPr>
              <a:t>(2 of 5)</a:t>
            </a:r>
          </a:p>
        </p:txBody>
      </p:sp>
      <p:sp>
        <p:nvSpPr>
          <p:cNvPr id="4" name="Content Placeholder 3"/>
          <p:cNvSpPr>
            <a:spLocks noGrp="1"/>
          </p:cNvSpPr>
          <p:nvPr>
            <p:ph sz="quarter" idx="13"/>
          </p:nvPr>
        </p:nvSpPr>
        <p:spPr>
          <a:xfrm>
            <a:off x="457581" y="1643126"/>
            <a:ext cx="8229600" cy="2223686"/>
          </a:xfrm>
        </p:spPr>
        <p:txBody>
          <a:bodyPr wrap="square">
            <a:spAutoFit/>
          </a:bodyPr>
          <a:lstStyle/>
          <a:p>
            <a:r>
              <a:rPr lang="en-US" altLang="en-US" dirty="0">
                <a:latin typeface="Arial"/>
              </a:rPr>
              <a:t>Regeneration of muscle:</a:t>
            </a:r>
          </a:p>
          <a:p>
            <a:pPr lvl="1"/>
            <a:r>
              <a:rPr lang="en-US" altLang="en-US" dirty="0">
                <a:latin typeface="Arial"/>
              </a:rPr>
              <a:t>Myoblast-like skeletal muscle satellite cells have limited regenerative ability</a:t>
            </a:r>
          </a:p>
          <a:p>
            <a:pPr lvl="1"/>
            <a:r>
              <a:rPr lang="en-US" altLang="en-US" dirty="0">
                <a:latin typeface="Arial"/>
              </a:rPr>
              <a:t>Cardiomyocytes can divide at modest rate, but injured heart muscle is mostly replaced by connective tissue</a:t>
            </a:r>
          </a:p>
          <a:p>
            <a:pPr lvl="1"/>
            <a:r>
              <a:rPr lang="en-US" altLang="en-US" dirty="0">
                <a:latin typeface="Arial"/>
              </a:rPr>
              <a:t>Smooth muscle regenerates throughout life</a:t>
            </a:r>
          </a:p>
          <a:p>
            <a:r>
              <a:rPr lang="en-US" altLang="en-US" dirty="0">
                <a:latin typeface="Arial"/>
              </a:rPr>
              <a:t>Cardiac and skeletal muscle can lengthen and thicken in growing child</a:t>
            </a:r>
          </a:p>
          <a:p>
            <a:pPr lvl="1"/>
            <a:r>
              <a:rPr lang="en-US" altLang="en-US" dirty="0">
                <a:latin typeface="Arial"/>
              </a:rPr>
              <a:t>In adults, leads to hypertrophy</a:t>
            </a:r>
          </a:p>
        </p:txBody>
      </p:sp>
    </p:spTree>
    <p:extLst>
      <p:ext uri="{BB962C8B-B14F-4D97-AF65-F5344CB8AC3E}">
        <p14:creationId xmlns:p14="http://schemas.microsoft.com/office/powerpoint/2010/main" val="14340200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753110"/>
            <a:ext cx="8229600" cy="523220"/>
          </a:xfrm>
        </p:spPr>
        <p:txBody>
          <a:bodyPr vert="horz" lIns="0" tIns="0" rIns="0" bIns="0" rtlCol="0" anchor="b">
            <a:spAutoFit/>
          </a:bodyPr>
          <a:lstStyle/>
          <a:p>
            <a:pPr indent="-746125"/>
            <a:r>
              <a:rPr lang="en-US" dirty="0">
                <a:latin typeface="Times New Roman"/>
              </a:rPr>
              <a:t>Developmental Aspects of Muscle </a:t>
            </a:r>
            <a:r>
              <a:rPr lang="en-US" sz="2800" dirty="0">
                <a:latin typeface="Times New Roman"/>
              </a:rPr>
              <a:t>(3 of 5)</a:t>
            </a:r>
          </a:p>
        </p:txBody>
      </p:sp>
      <p:sp>
        <p:nvSpPr>
          <p:cNvPr id="4" name="Content Placeholder 3"/>
          <p:cNvSpPr>
            <a:spLocks noGrp="1"/>
          </p:cNvSpPr>
          <p:nvPr>
            <p:ph sz="quarter" idx="13"/>
          </p:nvPr>
        </p:nvSpPr>
        <p:spPr>
          <a:xfrm>
            <a:off x="457581" y="1643126"/>
            <a:ext cx="8232775" cy="1654299"/>
          </a:xfrm>
        </p:spPr>
        <p:txBody>
          <a:bodyPr wrap="square">
            <a:spAutoFit/>
          </a:bodyPr>
          <a:lstStyle/>
          <a:p>
            <a:r>
              <a:rPr lang="en-US" altLang="en-US" dirty="0">
                <a:latin typeface="Arial"/>
              </a:rPr>
              <a:t>Muscular development in infants reflects neuromuscular coordination</a:t>
            </a:r>
          </a:p>
          <a:p>
            <a:pPr lvl="1"/>
            <a:r>
              <a:rPr lang="en-US" altLang="en-US" dirty="0">
                <a:latin typeface="Arial"/>
              </a:rPr>
              <a:t>Development occurs head to toe, and proximal to distal</a:t>
            </a:r>
          </a:p>
          <a:p>
            <a:pPr lvl="2"/>
            <a:r>
              <a:rPr lang="en-US" altLang="en-US" dirty="0">
                <a:latin typeface="Arial"/>
              </a:rPr>
              <a:t>A baby can lift its head before it is able to walk</a:t>
            </a:r>
          </a:p>
          <a:p>
            <a:r>
              <a:rPr lang="en-US" altLang="en-US" dirty="0">
                <a:latin typeface="Arial"/>
              </a:rPr>
              <a:t>Peak natural neural control occurs by midadolescence</a:t>
            </a:r>
          </a:p>
          <a:p>
            <a:pPr lvl="1"/>
            <a:r>
              <a:rPr lang="en-US" altLang="en-US" dirty="0">
                <a:latin typeface="Arial"/>
              </a:rPr>
              <a:t>Athletics and training can continue to improve neuromuscular control</a:t>
            </a:r>
          </a:p>
        </p:txBody>
      </p:sp>
    </p:spTree>
    <p:extLst>
      <p:ext uri="{BB962C8B-B14F-4D97-AF65-F5344CB8AC3E}">
        <p14:creationId xmlns:p14="http://schemas.microsoft.com/office/powerpoint/2010/main" val="54459395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753110"/>
            <a:ext cx="8229600" cy="523220"/>
          </a:xfrm>
        </p:spPr>
        <p:txBody>
          <a:bodyPr vert="horz" lIns="0" tIns="0" rIns="0" bIns="0" rtlCol="0" anchor="b">
            <a:spAutoFit/>
          </a:bodyPr>
          <a:lstStyle/>
          <a:p>
            <a:pPr indent="-746125"/>
            <a:r>
              <a:rPr lang="en-US" dirty="0">
                <a:latin typeface="Times New Roman"/>
              </a:rPr>
              <a:t>Developmental Aspects of Muscle </a:t>
            </a:r>
            <a:r>
              <a:rPr lang="en-US" sz="2800" dirty="0">
                <a:latin typeface="Times New Roman"/>
              </a:rPr>
              <a:t>(4 of 5)</a:t>
            </a:r>
          </a:p>
        </p:txBody>
      </p:sp>
      <p:sp>
        <p:nvSpPr>
          <p:cNvPr id="4" name="Content Placeholder 3"/>
          <p:cNvSpPr>
            <a:spLocks noGrp="1"/>
          </p:cNvSpPr>
          <p:nvPr>
            <p:ph sz="quarter" idx="13"/>
          </p:nvPr>
        </p:nvSpPr>
        <p:spPr>
          <a:xfrm>
            <a:off x="457200" y="1600200"/>
            <a:ext cx="8229600" cy="2031325"/>
          </a:xfrm>
        </p:spPr>
        <p:txBody>
          <a:bodyPr wrap="square">
            <a:spAutoFit/>
          </a:bodyPr>
          <a:lstStyle/>
          <a:p>
            <a:r>
              <a:rPr lang="en-US" altLang="en-US" dirty="0"/>
              <a:t>Difference in muscle mass between sexes:</a:t>
            </a:r>
          </a:p>
          <a:p>
            <a:pPr lvl="1"/>
            <a:r>
              <a:rPr lang="en-US" altLang="en-US" dirty="0"/>
              <a:t>Female skeletal muscle makes up 36% of body mass</a:t>
            </a:r>
          </a:p>
          <a:p>
            <a:pPr lvl="1"/>
            <a:r>
              <a:rPr lang="en-US" altLang="en-US" dirty="0"/>
              <a:t>Male skeletal muscle makes up 42% of body mass, primarily as a result of testosterone</a:t>
            </a:r>
          </a:p>
          <a:p>
            <a:pPr lvl="2"/>
            <a:r>
              <a:rPr lang="en-US" dirty="0"/>
              <a:t>Males have greater ability to enlarge muscle fibers, </a:t>
            </a:r>
            <a:r>
              <a:rPr lang="en-US" altLang="en-US" dirty="0"/>
              <a:t>also because of testosterone</a:t>
            </a:r>
          </a:p>
          <a:p>
            <a:pPr lvl="1"/>
            <a:r>
              <a:rPr lang="en-US" altLang="en-US" dirty="0"/>
              <a:t>Body strength per unit muscle mass is the same in both sexes</a:t>
            </a:r>
          </a:p>
        </p:txBody>
      </p:sp>
    </p:spTree>
    <p:extLst>
      <p:ext uri="{BB962C8B-B14F-4D97-AF65-F5344CB8AC3E}">
        <p14:creationId xmlns:p14="http://schemas.microsoft.com/office/powerpoint/2010/main" val="48453303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753110"/>
            <a:ext cx="8229600" cy="523220"/>
          </a:xfrm>
        </p:spPr>
        <p:txBody>
          <a:bodyPr vert="horz" lIns="0" tIns="0" rIns="0" bIns="0" rtlCol="0" anchor="b">
            <a:spAutoFit/>
          </a:bodyPr>
          <a:lstStyle/>
          <a:p>
            <a:pPr indent="-746125"/>
            <a:r>
              <a:rPr lang="en-US" dirty="0">
                <a:latin typeface="Times New Roman"/>
              </a:rPr>
              <a:t>Developmental Aspects of Muscle </a:t>
            </a:r>
            <a:r>
              <a:rPr lang="en-US" sz="2800" dirty="0">
                <a:latin typeface="Times New Roman"/>
              </a:rPr>
              <a:t>(5 of 5)</a:t>
            </a:r>
          </a:p>
        </p:txBody>
      </p:sp>
      <p:sp>
        <p:nvSpPr>
          <p:cNvPr id="4" name="Content Placeholder 3"/>
          <p:cNvSpPr>
            <a:spLocks noGrp="1"/>
          </p:cNvSpPr>
          <p:nvPr>
            <p:ph sz="quarter" idx="13"/>
          </p:nvPr>
        </p:nvSpPr>
        <p:spPr>
          <a:xfrm>
            <a:off x="457200" y="1600200"/>
            <a:ext cx="8232775" cy="1785104"/>
          </a:xfrm>
        </p:spPr>
        <p:txBody>
          <a:bodyPr wrap="square">
            <a:spAutoFit/>
          </a:bodyPr>
          <a:lstStyle/>
          <a:p>
            <a:r>
              <a:rPr lang="en-US" altLang="en-US" dirty="0"/>
              <a:t>Aging muscles:</a:t>
            </a:r>
          </a:p>
          <a:p>
            <a:pPr lvl="1"/>
            <a:r>
              <a:rPr lang="en-US" altLang="en-US" dirty="0"/>
              <a:t>With age, connective tissue increases, and muscle fibers decrease</a:t>
            </a:r>
          </a:p>
          <a:p>
            <a:pPr lvl="1"/>
            <a:r>
              <a:rPr lang="en-US" altLang="en-US" dirty="0"/>
              <a:t>By age 30, loss of muscle mass (</a:t>
            </a:r>
            <a:r>
              <a:rPr lang="en-US" altLang="en-US" b="1" dirty="0"/>
              <a:t>sarcopenia</a:t>
            </a:r>
            <a:r>
              <a:rPr lang="en-US" altLang="en-US" dirty="0"/>
              <a:t>) begins</a:t>
            </a:r>
          </a:p>
          <a:p>
            <a:pPr lvl="1"/>
            <a:r>
              <a:rPr lang="en-US" altLang="en-US" dirty="0"/>
              <a:t>Regular exercise reverses sarcopenia</a:t>
            </a:r>
          </a:p>
          <a:p>
            <a:pPr lvl="1"/>
            <a:r>
              <a:rPr lang="en-US" altLang="en-US" dirty="0"/>
              <a:t>Atherosclerosis may block distal arteries, leading to </a:t>
            </a:r>
            <a:r>
              <a:rPr lang="en-US" altLang="en-US" i="1" dirty="0"/>
              <a:t>intermittent</a:t>
            </a:r>
            <a:r>
              <a:rPr lang="en-US" altLang="en-US" dirty="0"/>
              <a:t> </a:t>
            </a:r>
            <a:r>
              <a:rPr lang="en-US" altLang="en-US" i="1" dirty="0"/>
              <a:t>claudication</a:t>
            </a:r>
            <a:r>
              <a:rPr lang="en-US" altLang="en-US" dirty="0"/>
              <a:t> (limping) and severe pain in leg muscles</a:t>
            </a:r>
          </a:p>
        </p:txBody>
      </p:sp>
    </p:spTree>
    <p:extLst>
      <p:ext uri="{BB962C8B-B14F-4D97-AF65-F5344CB8AC3E}">
        <p14:creationId xmlns:p14="http://schemas.microsoft.com/office/powerpoint/2010/main" val="149233677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581" y="753110"/>
            <a:ext cx="8229600" cy="523220"/>
          </a:xfrm>
        </p:spPr>
        <p:txBody>
          <a:bodyPr>
            <a:spAutoFit/>
          </a:bodyPr>
          <a:lstStyle/>
          <a:p>
            <a:r>
              <a:rPr lang="en-US" dirty="0">
                <a:latin typeface="Times New Roman"/>
                <a:ea typeface="Tahoma" panose="020B0604030504040204" pitchFamily="34" charset="0"/>
              </a:rPr>
              <a:t>Copyright</a:t>
            </a:r>
          </a:p>
        </p:txBody>
      </p:sp>
      <p:pic>
        <p:nvPicPr>
          <p:cNvPr id="2" name="Picture 1" descr="This work is protected by United States copyright laws and is provided solely for the use of instructors in teaching their courses and assessing student learning. Dissemination or sale of any part of this work left parenthesis including on the world wide web right parenthesis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088" y="2134080"/>
            <a:ext cx="8051824" cy="2589840"/>
          </a:xfrm>
          <a:prstGeom prst="rect">
            <a:avLst/>
          </a:prstGeom>
        </p:spPr>
      </p:pic>
    </p:spTree>
    <p:extLst>
      <p:ext uri="{BB962C8B-B14F-4D97-AF65-F5344CB8AC3E}">
        <p14:creationId xmlns:p14="http://schemas.microsoft.com/office/powerpoint/2010/main" val="5467361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640080"/>
            <a:ext cx="8229600" cy="523220"/>
          </a:xfrm>
        </p:spPr>
        <p:txBody>
          <a:bodyPr>
            <a:spAutoFit/>
          </a:bodyPr>
          <a:lstStyle/>
          <a:p>
            <a:pPr marL="746125" lvl="1" indent="-746125" algn="l" rtl="0">
              <a:spcBef>
                <a:spcPct val="0"/>
              </a:spcBef>
            </a:pPr>
            <a:r>
              <a:rPr lang="en-US" altLang="en-US" sz="3400" b="1" kern="1200" dirty="0">
                <a:solidFill>
                  <a:srgbClr val="007FA3"/>
                </a:solidFill>
                <a:latin typeface="Times New Roman"/>
                <a:ea typeface="+mj-ea"/>
                <a:cs typeface="Times New Roman" panose="02020603050405020304" pitchFamily="18" charset="0"/>
              </a:rPr>
              <a:t>Velocity and Duration of Contraction </a:t>
            </a:r>
            <a:r>
              <a:rPr lang="en-US" sz="2800" b="1" kern="1200" dirty="0">
                <a:solidFill>
                  <a:srgbClr val="007FA3"/>
                </a:solidFill>
                <a:latin typeface="Times New Roman"/>
                <a:ea typeface="+mj-ea"/>
                <a:cs typeface="Times New Roman" panose="02020603050405020304" pitchFamily="18" charset="0"/>
              </a:rPr>
              <a:t>(1 of 5) </a:t>
            </a:r>
          </a:p>
        </p:txBody>
      </p:sp>
      <p:sp>
        <p:nvSpPr>
          <p:cNvPr id="3" name="Content Placeholder 2"/>
          <p:cNvSpPr>
            <a:spLocks noGrp="1"/>
          </p:cNvSpPr>
          <p:nvPr>
            <p:ph sz="quarter" idx="13"/>
          </p:nvPr>
        </p:nvSpPr>
        <p:spPr>
          <a:xfrm>
            <a:off x="457581" y="1643126"/>
            <a:ext cx="8229600" cy="1215717"/>
          </a:xfrm>
        </p:spPr>
        <p:txBody>
          <a:bodyPr vert="horz" wrap="square" lIns="0" tIns="0" rIns="0" bIns="0" rtlCol="0">
            <a:spAutoFit/>
          </a:bodyPr>
          <a:lstStyle/>
          <a:p>
            <a:r>
              <a:rPr lang="en-US" altLang="en-US" dirty="0">
                <a:latin typeface="Arial"/>
              </a:rPr>
              <a:t>How fast a muscle contracts and how long it can stay contracted is influenced by:</a:t>
            </a:r>
          </a:p>
          <a:p>
            <a:pPr lvl="1"/>
            <a:r>
              <a:rPr lang="en-US" altLang="en-US" b="1" dirty="0">
                <a:latin typeface="Arial"/>
              </a:rPr>
              <a:t>Muscle fiber type</a:t>
            </a:r>
          </a:p>
          <a:p>
            <a:pPr lvl="1"/>
            <a:r>
              <a:rPr lang="en-US" altLang="en-US" b="1" dirty="0">
                <a:latin typeface="Arial"/>
              </a:rPr>
              <a:t>Load</a:t>
            </a:r>
          </a:p>
          <a:p>
            <a:pPr lvl="1"/>
            <a:r>
              <a:rPr lang="en-US" altLang="en-US" b="1" dirty="0">
                <a:latin typeface="Arial"/>
              </a:rPr>
              <a:t>Recruitment</a:t>
            </a:r>
          </a:p>
        </p:txBody>
      </p:sp>
    </p:spTree>
    <p:extLst>
      <p:ext uri="{BB962C8B-B14F-4D97-AF65-F5344CB8AC3E}">
        <p14:creationId xmlns:p14="http://schemas.microsoft.com/office/powerpoint/2010/main" val="35559893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640080"/>
            <a:ext cx="8229600" cy="523220"/>
          </a:xfrm>
        </p:spPr>
        <p:txBody>
          <a:bodyPr vert="horz" lIns="0" tIns="0" rIns="0" bIns="0" rtlCol="0" anchor="b">
            <a:spAutoFit/>
          </a:bodyPr>
          <a:lstStyle/>
          <a:p>
            <a:pPr marL="746125" indent="-746125"/>
            <a:r>
              <a:rPr lang="en-US" altLang="en-US" dirty="0">
                <a:latin typeface="Times New Roman"/>
              </a:rPr>
              <a:t>Velocity and Duration of Contraction </a:t>
            </a:r>
            <a:r>
              <a:rPr lang="en-US" sz="2800" dirty="0">
                <a:latin typeface="Times New Roman"/>
              </a:rPr>
              <a:t>(2 of 5)</a:t>
            </a:r>
          </a:p>
        </p:txBody>
      </p:sp>
      <p:sp>
        <p:nvSpPr>
          <p:cNvPr id="4" name="Content Placeholder 3"/>
          <p:cNvSpPr>
            <a:spLocks noGrp="1"/>
          </p:cNvSpPr>
          <p:nvPr>
            <p:ph idx="4294967295"/>
          </p:nvPr>
        </p:nvSpPr>
        <p:spPr>
          <a:xfrm>
            <a:off x="457581" y="1643126"/>
            <a:ext cx="8229600" cy="3100849"/>
          </a:xfrm>
        </p:spPr>
        <p:txBody>
          <a:bodyPr>
            <a:spAutoFit/>
          </a:bodyPr>
          <a:lstStyle/>
          <a:p>
            <a:pPr>
              <a:buSzPct val="100000"/>
            </a:pPr>
            <a:r>
              <a:rPr lang="en-US" altLang="en-US" b="1" dirty="0">
                <a:latin typeface="Arial"/>
              </a:rPr>
              <a:t>Muscle fiber type</a:t>
            </a:r>
          </a:p>
          <a:p>
            <a:pPr marL="742950" lvl="1" indent="-285750">
              <a:spcBef>
                <a:spcPts val="600"/>
              </a:spcBef>
            </a:pPr>
            <a:r>
              <a:rPr lang="en-US" altLang="en-US" dirty="0">
                <a:latin typeface="Arial"/>
              </a:rPr>
              <a:t>Classified according to two characteristics</a:t>
            </a:r>
          </a:p>
          <a:p>
            <a:pPr marL="1371600" lvl="2" indent="-457200">
              <a:buFont typeface="+mj-lt"/>
              <a:buAutoNum type="arabicPeriod"/>
            </a:pPr>
            <a:r>
              <a:rPr lang="en-US" altLang="en-US" dirty="0">
                <a:latin typeface="Arial"/>
              </a:rPr>
              <a:t>Speed of contraction – </a:t>
            </a:r>
            <a:r>
              <a:rPr lang="en-US" altLang="en-US" b="1" dirty="0">
                <a:latin typeface="Arial"/>
              </a:rPr>
              <a:t>slow</a:t>
            </a:r>
            <a:r>
              <a:rPr lang="en-US" altLang="en-US" dirty="0">
                <a:latin typeface="Arial"/>
              </a:rPr>
              <a:t> </a:t>
            </a:r>
            <a:r>
              <a:rPr lang="en-US" altLang="en-US" b="1" dirty="0">
                <a:latin typeface="Arial"/>
              </a:rPr>
              <a:t>or</a:t>
            </a:r>
            <a:r>
              <a:rPr lang="en-US" altLang="en-US" dirty="0">
                <a:latin typeface="Arial"/>
              </a:rPr>
              <a:t> </a:t>
            </a:r>
            <a:r>
              <a:rPr lang="en-US" altLang="en-US" b="1" dirty="0">
                <a:latin typeface="Arial"/>
              </a:rPr>
              <a:t>fast</a:t>
            </a:r>
            <a:r>
              <a:rPr lang="en-US" altLang="en-US" dirty="0">
                <a:latin typeface="Arial"/>
              </a:rPr>
              <a:t> </a:t>
            </a:r>
            <a:r>
              <a:rPr lang="en-US" altLang="en-US" b="1" dirty="0">
                <a:latin typeface="Arial"/>
              </a:rPr>
              <a:t>fibers</a:t>
            </a:r>
            <a:r>
              <a:rPr lang="en-US" altLang="en-US" dirty="0">
                <a:latin typeface="Arial"/>
              </a:rPr>
              <a:t> </a:t>
            </a:r>
            <a:br>
              <a:rPr lang="en-US" altLang="en-US" dirty="0">
                <a:latin typeface="Arial"/>
              </a:rPr>
            </a:br>
            <a:r>
              <a:rPr lang="en-US" altLang="en-US" dirty="0">
                <a:latin typeface="Arial"/>
              </a:rPr>
              <a:t>according to:</a:t>
            </a:r>
          </a:p>
          <a:p>
            <a:pPr marL="1353600" lvl="1" indent="-285750">
              <a:spcBef>
                <a:spcPts val="600"/>
              </a:spcBef>
            </a:pPr>
            <a:r>
              <a:rPr lang="en-US" altLang="en-US" dirty="0">
                <a:latin typeface="Arial"/>
              </a:rPr>
              <a:t>Speed at which myosin ATPases split ATP</a:t>
            </a:r>
          </a:p>
          <a:p>
            <a:pPr marL="1353600" lvl="1" indent="-285750">
              <a:spcBef>
                <a:spcPts val="600"/>
              </a:spcBef>
            </a:pPr>
            <a:r>
              <a:rPr lang="en-US" altLang="en-US" dirty="0">
                <a:latin typeface="Arial"/>
              </a:rPr>
              <a:t>Pattern of electrical activity of motor neurons</a:t>
            </a:r>
          </a:p>
          <a:p>
            <a:pPr marL="1371600" lvl="2" indent="-457200">
              <a:buFont typeface="+mj-lt"/>
              <a:buAutoNum type="arabicPeriod" startAt="2"/>
            </a:pPr>
            <a:r>
              <a:rPr lang="en-US" altLang="en-US" dirty="0">
                <a:latin typeface="Arial"/>
              </a:rPr>
              <a:t>Metabolic pathways used for ATP synthesis</a:t>
            </a:r>
          </a:p>
          <a:p>
            <a:pPr marL="1353600" lvl="1" indent="-285750">
              <a:spcBef>
                <a:spcPts val="600"/>
              </a:spcBef>
            </a:pPr>
            <a:r>
              <a:rPr lang="en-US" altLang="en-US" b="1" dirty="0">
                <a:latin typeface="Arial"/>
              </a:rPr>
              <a:t>Oxidative fibers</a:t>
            </a:r>
            <a:r>
              <a:rPr lang="en-US" altLang="en-US" dirty="0">
                <a:latin typeface="Arial"/>
              </a:rPr>
              <a:t>: use aerobic pathways</a:t>
            </a:r>
          </a:p>
          <a:p>
            <a:pPr marL="1353600" lvl="1" indent="-285750">
              <a:spcBef>
                <a:spcPts val="600"/>
              </a:spcBef>
            </a:pPr>
            <a:r>
              <a:rPr lang="en-US" altLang="en-US" b="1" dirty="0">
                <a:latin typeface="Arial"/>
              </a:rPr>
              <a:t>Glycolytic fibers</a:t>
            </a:r>
            <a:r>
              <a:rPr lang="en-US" altLang="en-US" dirty="0">
                <a:latin typeface="Arial"/>
              </a:rPr>
              <a:t>: use anaerobic glycolysis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640080"/>
            <a:ext cx="8229600" cy="523220"/>
          </a:xfrm>
        </p:spPr>
        <p:txBody>
          <a:bodyPr vert="horz" lIns="0" tIns="0" rIns="0" bIns="0" rtlCol="0" anchor="b">
            <a:spAutoFit/>
          </a:bodyPr>
          <a:lstStyle/>
          <a:p>
            <a:pPr marL="746125" indent="-746125"/>
            <a:r>
              <a:rPr lang="en-US" altLang="en-US" dirty="0">
                <a:latin typeface="Times New Roman"/>
              </a:rPr>
              <a:t>Velocity and Duration of Contraction </a:t>
            </a:r>
            <a:r>
              <a:rPr lang="en-US" sz="2800" dirty="0">
                <a:latin typeface="Times New Roman"/>
              </a:rPr>
              <a:t>(3 of 5)</a:t>
            </a:r>
          </a:p>
        </p:txBody>
      </p:sp>
      <p:sp>
        <p:nvSpPr>
          <p:cNvPr id="4" name="Content Placeholder 3"/>
          <p:cNvSpPr>
            <a:spLocks noGrp="1"/>
          </p:cNvSpPr>
          <p:nvPr>
            <p:ph idx="4294967295"/>
          </p:nvPr>
        </p:nvSpPr>
        <p:spPr>
          <a:xfrm>
            <a:off x="457581" y="1643126"/>
            <a:ext cx="8229600" cy="2354491"/>
          </a:xfrm>
        </p:spPr>
        <p:txBody>
          <a:bodyPr>
            <a:spAutoFit/>
          </a:bodyPr>
          <a:lstStyle/>
          <a:p>
            <a:pPr>
              <a:buSzPct val="100000"/>
            </a:pPr>
            <a:r>
              <a:rPr lang="en-US" altLang="en-US" b="1" dirty="0">
                <a:latin typeface="Arial"/>
              </a:rPr>
              <a:t>Muscle fiber type (cont.)</a:t>
            </a:r>
          </a:p>
          <a:p>
            <a:pPr marL="742950" lvl="1" indent="-285750">
              <a:spcBef>
                <a:spcPts val="600"/>
              </a:spcBef>
            </a:pPr>
            <a:r>
              <a:rPr lang="en-US" altLang="en-US" dirty="0">
                <a:latin typeface="Arial"/>
              </a:rPr>
              <a:t>Based on these two criteria, skeletal muscle fibers can be classified into three types:</a:t>
            </a:r>
          </a:p>
          <a:p>
            <a:pPr marL="1143000" lvl="2">
              <a:spcBef>
                <a:spcPts val="600"/>
              </a:spcBef>
            </a:pPr>
            <a:r>
              <a:rPr lang="en-US" altLang="en-US" b="1" dirty="0">
                <a:latin typeface="Arial"/>
              </a:rPr>
              <a:t>Slow oxidative fibers, fast oxidative fibers, </a:t>
            </a:r>
            <a:r>
              <a:rPr lang="en-US" altLang="en-US" dirty="0">
                <a:latin typeface="Arial"/>
              </a:rPr>
              <a:t>or</a:t>
            </a:r>
            <a:r>
              <a:rPr lang="en-US" altLang="en-US" b="1" dirty="0">
                <a:latin typeface="Arial"/>
              </a:rPr>
              <a:t> fast glycolytic fibers</a:t>
            </a:r>
          </a:p>
          <a:p>
            <a:pPr marL="742950" lvl="1" indent="-285750">
              <a:spcBef>
                <a:spcPts val="600"/>
              </a:spcBef>
            </a:pPr>
            <a:r>
              <a:rPr lang="en-US" altLang="en-US" dirty="0">
                <a:latin typeface="Arial"/>
              </a:rPr>
              <a:t>Most muscles contain mixture of fiber types, </a:t>
            </a:r>
            <a:r>
              <a:rPr lang="en-US" altLang="en-US" dirty="0">
                <a:latin typeface="Arial"/>
                <a:sym typeface="Wingdings" panose="05000000000000000000" pitchFamily="2" charset="2"/>
              </a:rPr>
              <a:t>resulting in</a:t>
            </a:r>
            <a:r>
              <a:rPr lang="en-US" altLang="en-US" dirty="0">
                <a:latin typeface="Arial"/>
              </a:rPr>
              <a:t> a </a:t>
            </a:r>
            <a:r>
              <a:rPr lang="en-US" altLang="en-US" dirty="0">
                <a:latin typeface="Arial"/>
                <a:sym typeface="Wingdings" panose="05000000000000000000" pitchFamily="2" charset="2"/>
              </a:rPr>
              <a:t>range of contractile speed and fatigue resistance</a:t>
            </a:r>
          </a:p>
          <a:p>
            <a:pPr marL="1143000" lvl="2">
              <a:spcBef>
                <a:spcPts val="600"/>
              </a:spcBef>
            </a:pPr>
            <a:r>
              <a:rPr lang="en-US" altLang="en-US" dirty="0">
                <a:latin typeface="Arial"/>
                <a:sym typeface="Wingdings" panose="05000000000000000000" pitchFamily="2" charset="2"/>
              </a:rPr>
              <a:t>All fibers in one motor unit are the same type</a:t>
            </a:r>
          </a:p>
          <a:p>
            <a:pPr marL="1143000" lvl="2">
              <a:spcBef>
                <a:spcPts val="600"/>
              </a:spcBef>
            </a:pPr>
            <a:r>
              <a:rPr lang="en-US" altLang="en-US" dirty="0">
                <a:latin typeface="Arial"/>
                <a:sym typeface="Wingdings" panose="05000000000000000000" pitchFamily="2" charset="2"/>
              </a:rPr>
              <a:t>Genetics dictate individual’s percentage of each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581" y="640080"/>
            <a:ext cx="8229600" cy="523220"/>
          </a:xfrm>
        </p:spPr>
        <p:txBody>
          <a:bodyPr vert="horz" lIns="0" tIns="0" rIns="0" bIns="0" rtlCol="0" anchor="b">
            <a:spAutoFit/>
          </a:bodyPr>
          <a:lstStyle/>
          <a:p>
            <a:pPr marL="746125" indent="-746125"/>
            <a:r>
              <a:rPr lang="en-US" altLang="en-US" dirty="0">
                <a:latin typeface="Times New Roman"/>
              </a:rPr>
              <a:t>Velocity and Duration of Contraction </a:t>
            </a:r>
            <a:r>
              <a:rPr lang="en-US" sz="2800" dirty="0">
                <a:latin typeface="Times New Roman"/>
              </a:rPr>
              <a:t>(4 of 5)</a:t>
            </a:r>
          </a:p>
        </p:txBody>
      </p:sp>
      <p:sp>
        <p:nvSpPr>
          <p:cNvPr id="4" name="Content Placeholder 3"/>
          <p:cNvSpPr>
            <a:spLocks noGrp="1"/>
          </p:cNvSpPr>
          <p:nvPr>
            <p:ph sz="quarter" idx="13"/>
          </p:nvPr>
        </p:nvSpPr>
        <p:spPr>
          <a:xfrm>
            <a:off x="457581" y="1643126"/>
            <a:ext cx="8229600" cy="2508379"/>
          </a:xfrm>
        </p:spPr>
        <p:txBody>
          <a:bodyPr vert="horz" lIns="0" tIns="0" rIns="0" bIns="0" rtlCol="0">
            <a:spAutoFit/>
          </a:bodyPr>
          <a:lstStyle/>
          <a:p>
            <a:pPr marL="228600" indent="-228600">
              <a:buSzPct val="100000"/>
            </a:pPr>
            <a:r>
              <a:rPr lang="en-US" altLang="en-US" b="1" dirty="0">
                <a:latin typeface="Arial"/>
              </a:rPr>
              <a:t>Muscle fiber type (cont.) </a:t>
            </a:r>
          </a:p>
          <a:p>
            <a:pPr lvl="1"/>
            <a:r>
              <a:rPr lang="en-US" altLang="en-US" dirty="0">
                <a:latin typeface="Arial"/>
              </a:rPr>
              <a:t>Different muscle types are better suited for different jobs</a:t>
            </a:r>
          </a:p>
          <a:p>
            <a:pPr lvl="2"/>
            <a:r>
              <a:rPr lang="en-US" altLang="en-US" dirty="0">
                <a:latin typeface="Arial"/>
              </a:rPr>
              <a:t>Slow oxidative fibers: low-intensity, endurance activities</a:t>
            </a:r>
          </a:p>
          <a:p>
            <a:pPr lvl="3"/>
            <a:r>
              <a:rPr lang="en-US" altLang="en-US" dirty="0">
                <a:latin typeface="Arial"/>
              </a:rPr>
              <a:t>Example: maintaining posture</a:t>
            </a:r>
          </a:p>
          <a:p>
            <a:pPr lvl="2"/>
            <a:r>
              <a:rPr lang="en-US" altLang="en-US" dirty="0">
                <a:latin typeface="Arial"/>
              </a:rPr>
              <a:t>Fast oxidative fibers: medium-intensity activities</a:t>
            </a:r>
          </a:p>
          <a:p>
            <a:pPr lvl="3"/>
            <a:r>
              <a:rPr lang="en-US" altLang="en-US" dirty="0">
                <a:latin typeface="Arial"/>
              </a:rPr>
              <a:t>Example: sprinting or walking</a:t>
            </a:r>
          </a:p>
          <a:p>
            <a:pPr lvl="2"/>
            <a:r>
              <a:rPr lang="en-US" altLang="en-US" dirty="0">
                <a:latin typeface="Arial"/>
              </a:rPr>
              <a:t>Fast glycolytic fibers: short-term intense or powerful movements</a:t>
            </a:r>
          </a:p>
          <a:p>
            <a:pPr lvl="3"/>
            <a:r>
              <a:rPr lang="en-US" altLang="en-US" dirty="0">
                <a:latin typeface="Arial"/>
              </a:rPr>
              <a:t>Example: hitting a baseball</a:t>
            </a:r>
          </a:p>
        </p:txBody>
      </p:sp>
    </p:spTree>
    <p:extLst>
      <p:ext uri="{BB962C8B-B14F-4D97-AF65-F5344CB8AC3E}">
        <p14:creationId xmlns:p14="http://schemas.microsoft.com/office/powerpoint/2010/main" val="173816481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bdf4285e6cdc5b194ee95037cb16f731eac71c89"/>
</p:tagLst>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Foundations 2e</Template>
  <TotalTime>12696</TotalTime>
  <Words>2697</Words>
  <Application>Microsoft Office PowerPoint</Application>
  <PresentationFormat>On-screen Show (4:3)</PresentationFormat>
  <Paragraphs>339</Paragraphs>
  <Slides>55</Slides>
  <Notes>54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55</vt:i4>
      </vt:variant>
    </vt:vector>
  </HeadingPairs>
  <TitlesOfParts>
    <vt:vector size="63" baseType="lpstr">
      <vt:lpstr>Arial</vt:lpstr>
      <vt:lpstr>Arial (Body)</vt:lpstr>
      <vt:lpstr>Calibri</vt:lpstr>
      <vt:lpstr>Tahoma</vt:lpstr>
      <vt:lpstr>Times New Roman</vt:lpstr>
      <vt:lpstr>Verdana</vt:lpstr>
      <vt:lpstr>Wingdings</vt:lpstr>
      <vt:lpstr>508 Lecture</vt:lpstr>
      <vt:lpstr>Human Anatomy and Physiology</vt:lpstr>
      <vt:lpstr>9.7  Factors of Muscle Contraction </vt:lpstr>
      <vt:lpstr>Force of Muscle Contractions</vt:lpstr>
      <vt:lpstr>Factors that Increase the Force of Skeletal Muscle Contraction</vt:lpstr>
      <vt:lpstr>Length-Tension Relationships of Sarcomeres in Skeletal Muscles</vt:lpstr>
      <vt:lpstr>Velocity and Duration of Contraction (1 of 5) </vt:lpstr>
      <vt:lpstr>Velocity and Duration of Contraction (2 of 5)</vt:lpstr>
      <vt:lpstr>Velocity and Duration of Contraction (3 of 5)</vt:lpstr>
      <vt:lpstr>Velocity and Duration of Contraction (4 of 5)</vt:lpstr>
      <vt:lpstr>Factors Influencing Velocity and Duration of Skeletal Muscle Contraction</vt:lpstr>
      <vt:lpstr>Table 9.2 Structural and Functional Characteristics of the Three Types of Skeletal Muscle Fibers</vt:lpstr>
      <vt:lpstr>Velocity and Duration of Contraction (5 of 5)</vt:lpstr>
      <vt:lpstr>Influence of Load on Duration and Velocity of Muscle Shortening</vt:lpstr>
      <vt:lpstr>9.8  Adaptation to Exercise</vt:lpstr>
      <vt:lpstr>Resistance Exercise</vt:lpstr>
      <vt:lpstr>Clinical – Homeostatic Imbalance 9.4</vt:lpstr>
      <vt:lpstr>9.9  Smooth Muscle (1 of 2) </vt:lpstr>
      <vt:lpstr>9.9  Smooth Muscle (2 of 2)</vt:lpstr>
      <vt:lpstr>Differences between Smooth and Skeletal Muscle Fibers (1 of 6)</vt:lpstr>
      <vt:lpstr>Differences between Smooth and Skeletal Muscle Fibers (2 of 6)</vt:lpstr>
      <vt:lpstr>Innervation of Smooth Muscle</vt:lpstr>
      <vt:lpstr>Differences between Smooth and Skeletal Muscle Fibers (3 of 6)</vt:lpstr>
      <vt:lpstr>Sources of Ca2+ for Smooth Muscle Contraction</vt:lpstr>
      <vt:lpstr>Differences between Smooth and Skeletal Muscle Fibers (4 of 6)</vt:lpstr>
      <vt:lpstr>Differences between Smooth and Skeletal Muscle Fibers (5 of 6)</vt:lpstr>
      <vt:lpstr>Intermediate Filaments and Dense Bodies of Smooth Muscle Fibers Harness the Pull Generated by Myosin Cross Bridges (1 of 2)</vt:lpstr>
      <vt:lpstr>Differences between Smooth and Skeletal Muscle Fibers (6 of 6)</vt:lpstr>
      <vt:lpstr>Intermediate Filaments and Dense Bodies of Smooth Muscle Fibers Harness the Pull Generated by Myosin Cross Bridges (2 of 2)</vt:lpstr>
      <vt:lpstr>Table 9.3-1 Comparison of Skeletal, Cardiac, and Smooth Muscle</vt:lpstr>
      <vt:lpstr>Table 9.3-2 Comparison of Skeletal, Cardiac, and Smooth Muscle</vt:lpstr>
      <vt:lpstr>Table 9.3-3 Comparison of Skeletal, Cardiac, and Smooth Muscle</vt:lpstr>
      <vt:lpstr>Table 9.3-4 Comparison of Skeletal, Cardiac, and Smooth Muscle</vt:lpstr>
      <vt:lpstr>Contraction of Smooth Muscle (1 of 8)</vt:lpstr>
      <vt:lpstr>Contraction of Smooth Muscle (2 of 8)</vt:lpstr>
      <vt:lpstr>Contraction of Smooth Muscle (3 of 8)</vt:lpstr>
      <vt:lpstr>Contraction of Smooth Muscle (4 of 8)</vt:lpstr>
      <vt:lpstr>Sequence of Events in Excitation-Contraction Coupling of Smooth Muscle  (1 of 5)</vt:lpstr>
      <vt:lpstr>Sequence of Events in Excitation-Contraction Coupling of Smooth Muscle  (2 of 5)</vt:lpstr>
      <vt:lpstr>Sequence of Events in Excitation-Contraction Coupling of Smooth Muscle  (3 of 5)</vt:lpstr>
      <vt:lpstr>Sequence of Events in Excitation-Contraction Coupling of Smooth Muscle  (4 of 5)</vt:lpstr>
      <vt:lpstr>Sequence of Events in Excitation-Contraction Coupling of Smooth Muscle  (5 of 5)</vt:lpstr>
      <vt:lpstr>Contraction of Smooth Muscle (5 of 8)</vt:lpstr>
      <vt:lpstr>Contraction of Smooth Muscle (6 of 8)</vt:lpstr>
      <vt:lpstr>Contraction of Smooth Muscle (7 of 8)</vt:lpstr>
      <vt:lpstr>Contraction of Smooth Muscle (8 of 8)</vt:lpstr>
      <vt:lpstr>Types of Smooth Muscle (1 of 3)</vt:lpstr>
      <vt:lpstr>Types of Smooth Muscle (2 of 3)</vt:lpstr>
      <vt:lpstr>Types of Smooth Muscle (3 of 3)</vt:lpstr>
      <vt:lpstr>Developmental Aspects of Muscle (1 of 5)</vt:lpstr>
      <vt:lpstr>Myoblasts Fuse to Form a Multinucleate Skeletal Muscle Fiber</vt:lpstr>
      <vt:lpstr>Developmental Aspects of Muscle (2 of 5)</vt:lpstr>
      <vt:lpstr>Developmental Aspects of Muscle (3 of 5)</vt:lpstr>
      <vt:lpstr>Developmental Aspects of Muscle (4 of 5)</vt:lpstr>
      <vt:lpstr>Developmental Aspects of Muscle (5 of 5)</vt:lpstr>
      <vt:lpstr>Copyright</vt:lpstr>
    </vt:vector>
  </TitlesOfParts>
  <Company>Integra Software Services Pvt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Anatomy and Physiology, Eleventh Edition</dc:title>
  <dc:subject>Anatomy &amp; Physiology</dc:subject>
  <dc:creator>Elaine N.Marieb and Katja Hoehn</dc:creator>
  <cp:keywords>Anatomy, Physiology</cp:keywords>
  <cp:lastModifiedBy>Chiranjeevi, Kumar</cp:lastModifiedBy>
  <cp:revision>706</cp:revision>
  <dcterms:created xsi:type="dcterms:W3CDTF">2000-11-24T17:02:06Z</dcterms:created>
  <dcterms:modified xsi:type="dcterms:W3CDTF">2021-06-29T07:07:41Z</dcterms:modified>
  <cp:version>1.0</cp:version>
</cp:coreProperties>
</file>