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0" r:id="rId1"/>
  </p:sldMasterIdLst>
  <p:notesMasterIdLst>
    <p:notesMasterId r:id="rId89"/>
  </p:notesMasterIdLst>
  <p:handoutMasterIdLst>
    <p:handoutMasterId r:id="rId90"/>
  </p:handoutMasterIdLst>
  <p:sldIdLst>
    <p:sldId id="986" r:id="rId2"/>
    <p:sldId id="529" r:id="rId3"/>
    <p:sldId id="430" r:id="rId4"/>
    <p:sldId id="792" r:id="rId5"/>
    <p:sldId id="587" r:id="rId6"/>
    <p:sldId id="615" r:id="rId7"/>
    <p:sldId id="793" r:id="rId8"/>
    <p:sldId id="915" r:id="rId9"/>
    <p:sldId id="879" r:id="rId10"/>
    <p:sldId id="796" r:id="rId11"/>
    <p:sldId id="797" r:id="rId12"/>
    <p:sldId id="798" r:id="rId13"/>
    <p:sldId id="799" r:id="rId14"/>
    <p:sldId id="889" r:id="rId15"/>
    <p:sldId id="890" r:id="rId16"/>
    <p:sldId id="800" r:id="rId17"/>
    <p:sldId id="891" r:id="rId18"/>
    <p:sldId id="892" r:id="rId19"/>
    <p:sldId id="801" r:id="rId20"/>
    <p:sldId id="802" r:id="rId21"/>
    <p:sldId id="916" r:id="rId22"/>
    <p:sldId id="803" r:id="rId23"/>
    <p:sldId id="917" r:id="rId24"/>
    <p:sldId id="804" r:id="rId25"/>
    <p:sldId id="898" r:id="rId26"/>
    <p:sldId id="805" r:id="rId27"/>
    <p:sldId id="918" r:id="rId28"/>
    <p:sldId id="806" r:id="rId29"/>
    <p:sldId id="902" r:id="rId30"/>
    <p:sldId id="919" r:id="rId31"/>
    <p:sldId id="920" r:id="rId32"/>
    <p:sldId id="903" r:id="rId33"/>
    <p:sldId id="904" r:id="rId34"/>
    <p:sldId id="906" r:id="rId35"/>
    <p:sldId id="907" r:id="rId36"/>
    <p:sldId id="921" r:id="rId37"/>
    <p:sldId id="928" r:id="rId38"/>
    <p:sldId id="929" r:id="rId39"/>
    <p:sldId id="930" r:id="rId40"/>
    <p:sldId id="931" r:id="rId41"/>
    <p:sldId id="922" r:id="rId42"/>
    <p:sldId id="932" r:id="rId43"/>
    <p:sldId id="933" r:id="rId44"/>
    <p:sldId id="934" r:id="rId45"/>
    <p:sldId id="923" r:id="rId46"/>
    <p:sldId id="935" r:id="rId47"/>
    <p:sldId id="924" r:id="rId48"/>
    <p:sldId id="925" r:id="rId49"/>
    <p:sldId id="936" r:id="rId50"/>
    <p:sldId id="926" r:id="rId51"/>
    <p:sldId id="927" r:id="rId52"/>
    <p:sldId id="937" r:id="rId53"/>
    <p:sldId id="947" r:id="rId54"/>
    <p:sldId id="938" r:id="rId55"/>
    <p:sldId id="948" r:id="rId56"/>
    <p:sldId id="939" r:id="rId57"/>
    <p:sldId id="940" r:id="rId58"/>
    <p:sldId id="949" r:id="rId59"/>
    <p:sldId id="950" r:id="rId60"/>
    <p:sldId id="951" r:id="rId61"/>
    <p:sldId id="952" r:id="rId62"/>
    <p:sldId id="953" r:id="rId63"/>
    <p:sldId id="433" r:id="rId64"/>
    <p:sldId id="942" r:id="rId65"/>
    <p:sldId id="943" r:id="rId66"/>
    <p:sldId id="955" r:id="rId67"/>
    <p:sldId id="944" r:id="rId68"/>
    <p:sldId id="945" r:id="rId69"/>
    <p:sldId id="946" r:id="rId70"/>
    <p:sldId id="956" r:id="rId71"/>
    <p:sldId id="957" r:id="rId72"/>
    <p:sldId id="958" r:id="rId73"/>
    <p:sldId id="959" r:id="rId74"/>
    <p:sldId id="981" r:id="rId75"/>
    <p:sldId id="971" r:id="rId76"/>
    <p:sldId id="972" r:id="rId77"/>
    <p:sldId id="987" r:id="rId78"/>
    <p:sldId id="960" r:id="rId79"/>
    <p:sldId id="961" r:id="rId80"/>
    <p:sldId id="962" r:id="rId81"/>
    <p:sldId id="963" r:id="rId82"/>
    <p:sldId id="974" r:id="rId83"/>
    <p:sldId id="975" r:id="rId84"/>
    <p:sldId id="976" r:id="rId85"/>
    <p:sldId id="988" r:id="rId86"/>
    <p:sldId id="985" r:id="rId87"/>
    <p:sldId id="982" r:id="rId88"/>
  </p:sldIdLst>
  <p:sldSz cx="9144000" cy="6858000" type="screen4x3"/>
  <p:notesSz cx="6858000" cy="9144000"/>
  <p:custDataLst>
    <p:tags r:id="rId91"/>
  </p:custDataLst>
  <p:defaultTextStyle>
    <a:defPPr>
      <a:defRPr lang="en-CA"/>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40">
          <p15:clr>
            <a:srgbClr val="A4A3A4"/>
          </p15:clr>
        </p15:guide>
        <p15:guide id="2" pos="2880">
          <p15:clr>
            <a:srgbClr val="A4A3A4"/>
          </p15:clr>
        </p15:guide>
        <p15:guide id="3" orient="horz" pos="432">
          <p15:clr>
            <a:srgbClr val="A4A3A4"/>
          </p15:clr>
        </p15:guide>
        <p15:guide id="4" orient="horz" pos="720">
          <p15:clr>
            <a:srgbClr val="A4A3A4"/>
          </p15:clr>
        </p15:guide>
        <p15:guide id="5" orient="horz" pos="2256">
          <p15:clr>
            <a:srgbClr val="A4A3A4"/>
          </p15:clr>
        </p15:guide>
        <p15:guide id="6" orient="horz" pos="864">
          <p15:clr>
            <a:srgbClr val="A4A3A4"/>
          </p15:clr>
        </p15:guide>
        <p15:guide id="7" orient="horz" pos="144">
          <p15:clr>
            <a:srgbClr val="A4A3A4"/>
          </p15:clr>
        </p15:guide>
        <p15:guide id="8" orient="horz" pos="4319">
          <p15:clr>
            <a:srgbClr val="A4A3A4"/>
          </p15:clr>
        </p15:guide>
        <p15:guide id="9" pos="1488">
          <p15:clr>
            <a:srgbClr val="A4A3A4"/>
          </p15:clr>
        </p15:guide>
        <p15:guide id="10" pos="288">
          <p15:clr>
            <a:srgbClr val="A4A3A4"/>
          </p15:clr>
        </p15:guide>
        <p15:guide id="11" pos="5472">
          <p15:clr>
            <a:srgbClr val="A4A3A4"/>
          </p15:clr>
        </p15:guide>
        <p15:guide id="12" pos="422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00468F"/>
    <a:srgbClr val="000000"/>
    <a:srgbClr val="FF6600"/>
    <a:srgbClr val="E50030"/>
    <a:srgbClr val="3333CC"/>
    <a:srgbClr val="FF3300"/>
    <a:srgbClr val="0066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52" autoAdjust="0"/>
    <p:restoredTop sz="57462" autoAdjust="0"/>
  </p:normalViewPr>
  <p:slideViewPr>
    <p:cSldViewPr snapToGrid="0">
      <p:cViewPr varScale="1">
        <p:scale>
          <a:sx n="62" d="100"/>
          <a:sy n="62" d="100"/>
        </p:scale>
        <p:origin x="3204" y="60"/>
      </p:cViewPr>
      <p:guideLst>
        <p:guide orient="horz" pos="240"/>
        <p:guide pos="2880"/>
        <p:guide orient="horz" pos="432"/>
        <p:guide orient="horz" pos="720"/>
        <p:guide orient="horz" pos="2256"/>
        <p:guide orient="horz" pos="864"/>
        <p:guide orient="horz" pos="144"/>
        <p:guide orient="horz" pos="4319"/>
        <p:guide pos="1488"/>
        <p:guide pos="288"/>
        <p:guide pos="5472"/>
        <p:guide pos="4224"/>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Lst>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3" d="100"/>
          <a:sy n="83" d="100"/>
        </p:scale>
        <p:origin x="393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_rels/viewProps.xml.rels><?xml version="1.0" encoding="UTF-8" standalone="yes"?>
<Relationships xmlns="http://schemas.openxmlformats.org/package/2006/relationships"><Relationship Id="rId13" Type="http://schemas.openxmlformats.org/officeDocument/2006/relationships/slide" Target="slides/slide45.xml"/><Relationship Id="rId18" Type="http://schemas.openxmlformats.org/officeDocument/2006/relationships/slide" Target="slides/slide55.xml"/><Relationship Id="rId26" Type="http://schemas.openxmlformats.org/officeDocument/2006/relationships/slide" Target="slides/slide69.xml"/><Relationship Id="rId3" Type="http://schemas.openxmlformats.org/officeDocument/2006/relationships/slide" Target="slides/slide17.xml"/><Relationship Id="rId21" Type="http://schemas.openxmlformats.org/officeDocument/2006/relationships/slide" Target="slides/slide59.xml"/><Relationship Id="rId34" Type="http://schemas.openxmlformats.org/officeDocument/2006/relationships/slide" Target="slides/slide83.xml"/><Relationship Id="rId7" Type="http://schemas.openxmlformats.org/officeDocument/2006/relationships/slide" Target="slides/slide25.xml"/><Relationship Id="rId12" Type="http://schemas.openxmlformats.org/officeDocument/2006/relationships/slide" Target="slides/slide41.xml"/><Relationship Id="rId17" Type="http://schemas.openxmlformats.org/officeDocument/2006/relationships/slide" Target="slides/slide53.xml"/><Relationship Id="rId25" Type="http://schemas.openxmlformats.org/officeDocument/2006/relationships/slide" Target="slides/slide67.xml"/><Relationship Id="rId33" Type="http://schemas.openxmlformats.org/officeDocument/2006/relationships/slide" Target="slides/slide82.xml"/><Relationship Id="rId2" Type="http://schemas.openxmlformats.org/officeDocument/2006/relationships/slide" Target="slides/slide15.xml"/><Relationship Id="rId16" Type="http://schemas.openxmlformats.org/officeDocument/2006/relationships/slide" Target="slides/slide51.xml"/><Relationship Id="rId20" Type="http://schemas.openxmlformats.org/officeDocument/2006/relationships/slide" Target="slides/slide58.xml"/><Relationship Id="rId29" Type="http://schemas.openxmlformats.org/officeDocument/2006/relationships/slide" Target="slides/slide74.xml"/><Relationship Id="rId1" Type="http://schemas.openxmlformats.org/officeDocument/2006/relationships/slide" Target="slides/slide9.xml"/><Relationship Id="rId6" Type="http://schemas.openxmlformats.org/officeDocument/2006/relationships/slide" Target="slides/slide23.xml"/><Relationship Id="rId11" Type="http://schemas.openxmlformats.org/officeDocument/2006/relationships/slide" Target="slides/slide35.xml"/><Relationship Id="rId24" Type="http://schemas.openxmlformats.org/officeDocument/2006/relationships/slide" Target="slides/slide62.xml"/><Relationship Id="rId32" Type="http://schemas.openxmlformats.org/officeDocument/2006/relationships/slide" Target="slides/slide81.xml"/><Relationship Id="rId5" Type="http://schemas.openxmlformats.org/officeDocument/2006/relationships/slide" Target="slides/slide21.xml"/><Relationship Id="rId15" Type="http://schemas.openxmlformats.org/officeDocument/2006/relationships/slide" Target="slides/slide49.xml"/><Relationship Id="rId23" Type="http://schemas.openxmlformats.org/officeDocument/2006/relationships/slide" Target="slides/slide61.xml"/><Relationship Id="rId28" Type="http://schemas.openxmlformats.org/officeDocument/2006/relationships/slide" Target="slides/slide72.xml"/><Relationship Id="rId10" Type="http://schemas.openxmlformats.org/officeDocument/2006/relationships/slide" Target="slides/slide31.xml"/><Relationship Id="rId19" Type="http://schemas.openxmlformats.org/officeDocument/2006/relationships/slide" Target="slides/slide57.xml"/><Relationship Id="rId31" Type="http://schemas.openxmlformats.org/officeDocument/2006/relationships/slide" Target="slides/slide76.xml"/><Relationship Id="rId4" Type="http://schemas.openxmlformats.org/officeDocument/2006/relationships/slide" Target="slides/slide18.xml"/><Relationship Id="rId9" Type="http://schemas.openxmlformats.org/officeDocument/2006/relationships/slide" Target="slides/slide30.xml"/><Relationship Id="rId14" Type="http://schemas.openxmlformats.org/officeDocument/2006/relationships/slide" Target="slides/slide46.xml"/><Relationship Id="rId22" Type="http://schemas.openxmlformats.org/officeDocument/2006/relationships/slide" Target="slides/slide60.xml"/><Relationship Id="rId27" Type="http://schemas.openxmlformats.org/officeDocument/2006/relationships/slide" Target="slides/slide71.xml"/><Relationship Id="rId30" Type="http://schemas.openxmlformats.org/officeDocument/2006/relationships/slide" Target="slides/slide75.xml"/><Relationship Id="rId35" Type="http://schemas.openxmlformats.org/officeDocument/2006/relationships/slide" Target="slides/slide84.xml"/><Relationship Id="rId8"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Tahoma" pitchFamily="34" charset="0"/>
                <a:ea typeface="+mn-ea"/>
                <a:cs typeface="+mn-cs"/>
              </a:defRPr>
            </a:lvl1pPr>
          </a:lstStyle>
          <a:p>
            <a:pPr>
              <a:defRPr/>
            </a:pPr>
            <a:endParaRPr lang="en-CA" altLang="en-US" dirty="0"/>
          </a:p>
        </p:txBody>
      </p:sp>
      <p:sp>
        <p:nvSpPr>
          <p:cNvPr id="6041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Tahoma" pitchFamily="34" charset="0"/>
                <a:ea typeface="+mn-ea"/>
                <a:cs typeface="+mn-cs"/>
              </a:defRPr>
            </a:lvl1pPr>
          </a:lstStyle>
          <a:p>
            <a:pPr>
              <a:defRPr/>
            </a:pPr>
            <a:endParaRPr lang="en-CA" altLang="en-US" dirty="0"/>
          </a:p>
        </p:txBody>
      </p:sp>
      <p:sp>
        <p:nvSpPr>
          <p:cNvPr id="6042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Tahoma" pitchFamily="34" charset="0"/>
                <a:ea typeface="+mn-ea"/>
                <a:cs typeface="+mn-cs"/>
              </a:defRPr>
            </a:lvl1pPr>
          </a:lstStyle>
          <a:p>
            <a:pPr>
              <a:defRPr/>
            </a:pPr>
            <a:endParaRPr lang="en-CA" altLang="en-US" dirty="0"/>
          </a:p>
        </p:txBody>
      </p:sp>
      <p:sp>
        <p:nvSpPr>
          <p:cNvPr id="6042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Tahoma" panose="020B0604030504040204" pitchFamily="34" charset="0"/>
              </a:defRPr>
            </a:lvl1pPr>
          </a:lstStyle>
          <a:p>
            <a:pPr>
              <a:defRPr/>
            </a:pPr>
            <a:fld id="{EB33537D-EEB2-48D4-9565-F76AAC13D700}" type="slidenum">
              <a:rPr lang="en-CA" altLang="en-US"/>
              <a:pPr>
                <a:defRPr/>
              </a:pPr>
              <a:t>‹#›</a:t>
            </a:fld>
            <a:endParaRPr lang="en-CA" altLang="en-US" dirty="0"/>
          </a:p>
        </p:txBody>
      </p:sp>
    </p:spTree>
    <p:extLst>
      <p:ext uri="{BB962C8B-B14F-4D97-AF65-F5344CB8AC3E}">
        <p14:creationId xmlns:p14="http://schemas.microsoft.com/office/powerpoint/2010/main" val="36171842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Tahoma" pitchFamily="34" charset="0"/>
                <a:ea typeface="+mn-ea"/>
                <a:cs typeface="+mn-cs"/>
              </a:defRPr>
            </a:lvl1pPr>
          </a:lstStyle>
          <a:p>
            <a:pPr>
              <a:defRPr/>
            </a:pPr>
            <a:endParaRPr lang="en-CA" altLang="en-US" dirty="0"/>
          </a:p>
        </p:txBody>
      </p:sp>
      <p:sp>
        <p:nvSpPr>
          <p:cNvPr id="6144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Tahoma" pitchFamily="34" charset="0"/>
                <a:ea typeface="+mn-ea"/>
                <a:cs typeface="+mn-cs"/>
              </a:defRPr>
            </a:lvl1pPr>
          </a:lstStyle>
          <a:p>
            <a:pPr>
              <a:defRPr/>
            </a:pPr>
            <a:endParaRPr lang="en-CA" altLang="en-US" dirty="0"/>
          </a:p>
        </p:txBody>
      </p:sp>
      <p:sp>
        <p:nvSpPr>
          <p:cNvPr id="778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a:extLst>
        </p:spPr>
      </p:sp>
      <p:sp>
        <p:nvSpPr>
          <p:cNvPr id="6144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noProof="0"/>
              <a:t>Click to edit Master text styles</a:t>
            </a:r>
          </a:p>
          <a:p>
            <a:pPr lvl="1"/>
            <a:r>
              <a:rPr lang="en-CA" altLang="en-US" noProof="0"/>
              <a:t>Second level</a:t>
            </a:r>
          </a:p>
          <a:p>
            <a:pPr lvl="2"/>
            <a:r>
              <a:rPr lang="en-CA" altLang="en-US" noProof="0"/>
              <a:t>Third level</a:t>
            </a:r>
          </a:p>
          <a:p>
            <a:pPr lvl="3"/>
            <a:r>
              <a:rPr lang="en-CA" altLang="en-US" noProof="0"/>
              <a:t>Fourth level</a:t>
            </a:r>
          </a:p>
          <a:p>
            <a:pPr lvl="4"/>
            <a:r>
              <a:rPr lang="en-CA" altLang="en-US" noProof="0"/>
              <a:t>Fifth level</a:t>
            </a:r>
          </a:p>
        </p:txBody>
      </p:sp>
      <p:sp>
        <p:nvSpPr>
          <p:cNvPr id="6144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Tahoma" pitchFamily="34" charset="0"/>
                <a:ea typeface="+mn-ea"/>
                <a:cs typeface="+mn-cs"/>
              </a:defRPr>
            </a:lvl1pPr>
          </a:lstStyle>
          <a:p>
            <a:pPr>
              <a:defRPr/>
            </a:pPr>
            <a:endParaRPr lang="en-CA" altLang="en-US" dirty="0"/>
          </a:p>
        </p:txBody>
      </p:sp>
      <p:sp>
        <p:nvSpPr>
          <p:cNvPr id="6144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Tahoma" panose="020B0604030504040204" pitchFamily="34" charset="0"/>
              </a:defRPr>
            </a:lvl1pPr>
          </a:lstStyle>
          <a:p>
            <a:pPr>
              <a:defRPr/>
            </a:pPr>
            <a:fld id="{5D4D00C4-F8F1-4487-9CF1-7359962F44CD}" type="slidenum">
              <a:rPr lang="en-CA" altLang="en-US"/>
              <a:pPr>
                <a:defRPr/>
              </a:pPr>
              <a:t>‹#›</a:t>
            </a:fld>
            <a:endParaRPr lang="en-CA" altLang="en-US" dirty="0"/>
          </a:p>
        </p:txBody>
      </p:sp>
    </p:spTree>
    <p:extLst>
      <p:ext uri="{BB962C8B-B14F-4D97-AF65-F5344CB8AC3E}">
        <p14:creationId xmlns:p14="http://schemas.microsoft.com/office/powerpoint/2010/main" val="27095427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6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1267"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1268"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A9C7459-49B2-42E3-86E5-AFCBCFCB4C30}" type="slidenum">
              <a:rPr lang="en-CA" altLang="en-US" smtClean="0">
                <a:latin typeface="Tahoma" panose="020B0604030504040204" pitchFamily="34" charset="0"/>
              </a:rPr>
              <a:pPr>
                <a:spcBef>
                  <a:spcPct val="0"/>
                </a:spcBef>
              </a:pPr>
              <a:t>1</a:t>
            </a:fld>
            <a:endParaRPr lang="en-CA" altLang="en-US" dirty="0">
              <a:latin typeface="Tahoma" panose="020B0604030504040204" pitchFamily="34" charset="0"/>
            </a:endParaRPr>
          </a:p>
        </p:txBody>
      </p:sp>
    </p:spTree>
    <p:extLst>
      <p:ext uri="{BB962C8B-B14F-4D97-AF65-F5344CB8AC3E}">
        <p14:creationId xmlns:p14="http://schemas.microsoft.com/office/powerpoint/2010/main" val="1584208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11</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rtl="0">
              <a:spcBef>
                <a:spcPts val="0"/>
              </a:spcBef>
              <a:spcAft>
                <a:spcPts val="0"/>
              </a:spcAft>
              <a:buNone/>
            </a:pPr>
            <a:endParaRPr lang="en-CA" sz="16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53268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12</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4141308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13</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rtl="0">
              <a:spcBef>
                <a:spcPts val="0"/>
              </a:spcBef>
              <a:spcAft>
                <a:spcPts val="0"/>
              </a:spcAft>
              <a:buNone/>
            </a:pPr>
            <a:endParaRPr lang="en-CA" sz="16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07359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14</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rtl="0">
              <a:spcBef>
                <a:spcPts val="0"/>
              </a:spcBef>
              <a:spcAft>
                <a:spcPts val="0"/>
              </a:spcAft>
              <a:buNone/>
            </a:pPr>
            <a:endParaRPr lang="en-CA" sz="16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07719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15</a:t>
            </a:fld>
            <a:endParaRPr lang="en-CA" altLang="en-US" dirty="0">
              <a:latin typeface="Tahoma" panose="020B0604030504040204" pitchFamily="34" charset="0"/>
            </a:endParaRPr>
          </a:p>
        </p:txBody>
      </p:sp>
    </p:spTree>
    <p:extLst>
      <p:ext uri="{BB962C8B-B14F-4D97-AF65-F5344CB8AC3E}">
        <p14:creationId xmlns:p14="http://schemas.microsoft.com/office/powerpoint/2010/main" val="1512556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16</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rtl="0">
              <a:spcBef>
                <a:spcPts val="0"/>
              </a:spcBef>
              <a:spcAft>
                <a:spcPts val="0"/>
              </a:spcAft>
              <a:buNone/>
            </a:pPr>
            <a:endParaRPr lang="en-CA" sz="16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37909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17</a:t>
            </a:fld>
            <a:endParaRPr lang="en-CA" altLang="en-US" dirty="0">
              <a:latin typeface="Tahoma" panose="020B0604030504040204" pitchFamily="34" charset="0"/>
            </a:endParaRPr>
          </a:p>
        </p:txBody>
      </p:sp>
    </p:spTree>
    <p:extLst>
      <p:ext uri="{BB962C8B-B14F-4D97-AF65-F5344CB8AC3E}">
        <p14:creationId xmlns:p14="http://schemas.microsoft.com/office/powerpoint/2010/main" val="4290505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18</a:t>
            </a:fld>
            <a:endParaRPr lang="en-CA" altLang="en-US" dirty="0">
              <a:latin typeface="Tahoma" panose="020B0604030504040204" pitchFamily="34" charset="0"/>
            </a:endParaRPr>
          </a:p>
        </p:txBody>
      </p:sp>
    </p:spTree>
    <p:extLst>
      <p:ext uri="{BB962C8B-B14F-4D97-AF65-F5344CB8AC3E}">
        <p14:creationId xmlns:p14="http://schemas.microsoft.com/office/powerpoint/2010/main" val="4004018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19</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2944034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20</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1085685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683353D-1461-4F59-ADF8-DAFAD2718910}" type="slidenum">
              <a:rPr lang="en-CA" altLang="en-US" smtClean="0">
                <a:latin typeface="Tahoma" panose="020B0604030504040204" pitchFamily="34" charset="0"/>
              </a:rPr>
              <a:pPr eaLnBrk="1" hangingPunct="1">
                <a:spcBef>
                  <a:spcPct val="0"/>
                </a:spcBef>
                <a:defRPr/>
              </a:pPr>
              <a:t>2</a:t>
            </a:fld>
            <a:endParaRPr lang="en-CA" altLang="en-US" dirty="0">
              <a:latin typeface="Tahoma" panose="020B0604030504040204"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GB" sz="1600" dirty="0">
              <a:latin typeface="Times New Roman" charset="0"/>
              <a:cs typeface="+mn-cs"/>
            </a:endParaRPr>
          </a:p>
        </p:txBody>
      </p:sp>
    </p:spTree>
    <p:extLst>
      <p:ext uri="{BB962C8B-B14F-4D97-AF65-F5344CB8AC3E}">
        <p14:creationId xmlns:p14="http://schemas.microsoft.com/office/powerpoint/2010/main" val="1546726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21</a:t>
            </a:fld>
            <a:endParaRPr lang="en-CA" altLang="en-US" dirty="0">
              <a:latin typeface="Tahoma" panose="020B0604030504040204" pitchFamily="34" charset="0"/>
            </a:endParaRPr>
          </a:p>
        </p:txBody>
      </p:sp>
    </p:spTree>
    <p:extLst>
      <p:ext uri="{BB962C8B-B14F-4D97-AF65-F5344CB8AC3E}">
        <p14:creationId xmlns:p14="http://schemas.microsoft.com/office/powerpoint/2010/main" val="1031943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22</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3397616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23</a:t>
            </a:fld>
            <a:endParaRPr lang="en-CA" altLang="en-US" dirty="0">
              <a:latin typeface="Tahoma" panose="020B0604030504040204" pitchFamily="34" charset="0"/>
            </a:endParaRPr>
          </a:p>
        </p:txBody>
      </p:sp>
    </p:spTree>
    <p:extLst>
      <p:ext uri="{BB962C8B-B14F-4D97-AF65-F5344CB8AC3E}">
        <p14:creationId xmlns:p14="http://schemas.microsoft.com/office/powerpoint/2010/main" val="1765353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24</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1088821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25</a:t>
            </a:fld>
            <a:endParaRPr lang="en-CA" altLang="en-US" dirty="0">
              <a:latin typeface="Tahoma" panose="020B0604030504040204" pitchFamily="34" charset="0"/>
            </a:endParaRPr>
          </a:p>
        </p:txBody>
      </p:sp>
    </p:spTree>
    <p:extLst>
      <p:ext uri="{BB962C8B-B14F-4D97-AF65-F5344CB8AC3E}">
        <p14:creationId xmlns:p14="http://schemas.microsoft.com/office/powerpoint/2010/main" val="3722263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26</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1058489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27</a:t>
            </a:fld>
            <a:endParaRPr lang="en-CA" altLang="en-US" dirty="0">
              <a:latin typeface="Tahoma" panose="020B0604030504040204" pitchFamily="34" charset="0"/>
            </a:endParaRPr>
          </a:p>
        </p:txBody>
      </p:sp>
    </p:spTree>
    <p:extLst>
      <p:ext uri="{BB962C8B-B14F-4D97-AF65-F5344CB8AC3E}">
        <p14:creationId xmlns:p14="http://schemas.microsoft.com/office/powerpoint/2010/main" val="1191891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28</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2959865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29</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2495288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30</a:t>
            </a:fld>
            <a:endParaRPr lang="en-CA" altLang="en-US" dirty="0">
              <a:latin typeface="Tahoma" panose="020B0604030504040204" pitchFamily="34" charset="0"/>
            </a:endParaRPr>
          </a:p>
        </p:txBody>
      </p:sp>
    </p:spTree>
    <p:extLst>
      <p:ext uri="{BB962C8B-B14F-4D97-AF65-F5344CB8AC3E}">
        <p14:creationId xmlns:p14="http://schemas.microsoft.com/office/powerpoint/2010/main" val="1066486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683353D-1461-4F59-ADF8-DAFAD2718910}" type="slidenum">
              <a:rPr lang="en-CA" altLang="en-US" smtClean="0">
                <a:latin typeface="Tahoma" panose="020B0604030504040204" pitchFamily="34" charset="0"/>
              </a:rPr>
              <a:pPr eaLnBrk="1" hangingPunct="1">
                <a:spcBef>
                  <a:spcPct val="0"/>
                </a:spcBef>
                <a:defRPr/>
              </a:pPr>
              <a:t>4</a:t>
            </a:fld>
            <a:endParaRPr lang="en-CA" altLang="en-US" dirty="0">
              <a:latin typeface="Tahoma" panose="020B0604030504040204"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rtl="0">
              <a:spcBef>
                <a:spcPts val="0"/>
              </a:spcBef>
              <a:spcAft>
                <a:spcPts val="0"/>
              </a:spcAft>
              <a:buNone/>
            </a:pPr>
            <a:endParaRPr lang="en-CA" sz="16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316447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31</a:t>
            </a:fld>
            <a:endParaRPr lang="en-CA" altLang="en-US" dirty="0">
              <a:latin typeface="Tahoma" panose="020B0604030504040204" pitchFamily="34" charset="0"/>
            </a:endParaRPr>
          </a:p>
        </p:txBody>
      </p:sp>
    </p:spTree>
    <p:extLst>
      <p:ext uri="{BB962C8B-B14F-4D97-AF65-F5344CB8AC3E}">
        <p14:creationId xmlns:p14="http://schemas.microsoft.com/office/powerpoint/2010/main" val="312356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32</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2482616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33</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21128629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34</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2739330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35</a:t>
            </a:fld>
            <a:endParaRPr lang="en-CA" altLang="en-US" dirty="0">
              <a:latin typeface="Tahoma" panose="020B0604030504040204" pitchFamily="34" charset="0"/>
            </a:endParaRPr>
          </a:p>
        </p:txBody>
      </p:sp>
    </p:spTree>
    <p:extLst>
      <p:ext uri="{BB962C8B-B14F-4D97-AF65-F5344CB8AC3E}">
        <p14:creationId xmlns:p14="http://schemas.microsoft.com/office/powerpoint/2010/main" val="4049762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36</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3829170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37</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19432979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38</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33745384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39</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31997278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40</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3791340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61B3DC1C-2F40-42CC-95FA-8443F8CC704D}" type="slidenum">
              <a:rPr lang="en-CA" altLang="en-US" smtClean="0">
                <a:latin typeface="Tahoma" panose="020B0604030504040204" pitchFamily="34" charset="0"/>
              </a:rPr>
              <a:pPr eaLnBrk="1" hangingPunct="1">
                <a:spcBef>
                  <a:spcPct val="0"/>
                </a:spcBef>
                <a:defRPr/>
              </a:pPr>
              <a:t>5</a:t>
            </a:fld>
            <a:endParaRPr lang="en-CA" altLang="en-US" dirty="0">
              <a:latin typeface="Tahoma" panose="020B0604030504040204"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lnSpc>
                <a:spcPct val="80000"/>
              </a:lnSpc>
              <a:defRPr/>
            </a:pPr>
            <a:endParaRPr lang="en-GB" sz="1600" dirty="0">
              <a:latin typeface="Times New Roman" charset="0"/>
              <a:cs typeface="+mn-cs"/>
            </a:endParaRPr>
          </a:p>
        </p:txBody>
      </p:sp>
    </p:spTree>
    <p:extLst>
      <p:ext uri="{BB962C8B-B14F-4D97-AF65-F5344CB8AC3E}">
        <p14:creationId xmlns:p14="http://schemas.microsoft.com/office/powerpoint/2010/main" val="12294484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41</a:t>
            </a:fld>
            <a:endParaRPr lang="en-CA" altLang="en-US" dirty="0">
              <a:latin typeface="Tahoma" panose="020B0604030504040204" pitchFamily="34" charset="0"/>
            </a:endParaRPr>
          </a:p>
        </p:txBody>
      </p:sp>
    </p:spTree>
    <p:extLst>
      <p:ext uri="{BB962C8B-B14F-4D97-AF65-F5344CB8AC3E}">
        <p14:creationId xmlns:p14="http://schemas.microsoft.com/office/powerpoint/2010/main" val="27756088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42</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12395721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43</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36885324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44</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30459438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45</a:t>
            </a:fld>
            <a:endParaRPr lang="en-CA" altLang="en-US" dirty="0">
              <a:latin typeface="Tahoma" panose="020B0604030504040204" pitchFamily="34" charset="0"/>
            </a:endParaRPr>
          </a:p>
        </p:txBody>
      </p:sp>
    </p:spTree>
    <p:extLst>
      <p:ext uri="{BB962C8B-B14F-4D97-AF65-F5344CB8AC3E}">
        <p14:creationId xmlns:p14="http://schemas.microsoft.com/office/powerpoint/2010/main" val="9857165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46</a:t>
            </a:fld>
            <a:endParaRPr lang="en-CA" altLang="en-US" dirty="0">
              <a:latin typeface="Tahoma" panose="020B0604030504040204" pitchFamily="34" charset="0"/>
            </a:endParaRPr>
          </a:p>
        </p:txBody>
      </p:sp>
    </p:spTree>
    <p:extLst>
      <p:ext uri="{BB962C8B-B14F-4D97-AF65-F5344CB8AC3E}">
        <p14:creationId xmlns:p14="http://schemas.microsoft.com/office/powerpoint/2010/main" val="25962315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47</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6195222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48</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17878944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49</a:t>
            </a:fld>
            <a:endParaRPr lang="en-CA" altLang="en-US" dirty="0">
              <a:latin typeface="Tahoma" panose="020B0604030504040204" pitchFamily="34" charset="0"/>
            </a:endParaRPr>
          </a:p>
        </p:txBody>
      </p:sp>
    </p:spTree>
    <p:extLst>
      <p:ext uri="{BB962C8B-B14F-4D97-AF65-F5344CB8AC3E}">
        <p14:creationId xmlns:p14="http://schemas.microsoft.com/office/powerpoint/2010/main" val="6836209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50</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1282121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26C9EA5C-AC15-415B-AAC8-A8A64AFAEECB}" type="slidenum">
              <a:rPr lang="en-CA" altLang="en-US" smtClean="0">
                <a:latin typeface="Tahoma" panose="020B0604030504040204" pitchFamily="34" charset="0"/>
              </a:rPr>
              <a:pPr eaLnBrk="1" hangingPunct="1">
                <a:spcBef>
                  <a:spcPct val="0"/>
                </a:spcBef>
                <a:defRPr/>
              </a:pPr>
              <a:t>6</a:t>
            </a:fld>
            <a:endParaRPr lang="en-CA" altLang="en-US" dirty="0">
              <a:latin typeface="Tahoma" panose="020B0604030504040204"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rtl="0">
              <a:spcBef>
                <a:spcPts val="0"/>
              </a:spcBef>
              <a:spcAft>
                <a:spcPts val="0"/>
              </a:spcAft>
              <a:buNone/>
            </a:pPr>
            <a:endParaRPr lang="en-CA" sz="14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865051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51</a:t>
            </a:fld>
            <a:endParaRPr lang="en-CA" altLang="en-US" dirty="0">
              <a:latin typeface="Tahoma" panose="020B0604030504040204" pitchFamily="34" charset="0"/>
            </a:endParaRPr>
          </a:p>
        </p:txBody>
      </p:sp>
    </p:spTree>
    <p:extLst>
      <p:ext uri="{BB962C8B-B14F-4D97-AF65-F5344CB8AC3E}">
        <p14:creationId xmlns:p14="http://schemas.microsoft.com/office/powerpoint/2010/main" val="6001200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52</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36849844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53</a:t>
            </a:fld>
            <a:endParaRPr lang="en-CA" altLang="en-US" dirty="0">
              <a:latin typeface="Tahoma" panose="020B0604030504040204" pitchFamily="34" charset="0"/>
            </a:endParaRPr>
          </a:p>
        </p:txBody>
      </p:sp>
    </p:spTree>
    <p:extLst>
      <p:ext uri="{BB962C8B-B14F-4D97-AF65-F5344CB8AC3E}">
        <p14:creationId xmlns:p14="http://schemas.microsoft.com/office/powerpoint/2010/main" val="5140983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54</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6030919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55</a:t>
            </a:fld>
            <a:endParaRPr lang="en-CA" altLang="en-US" dirty="0">
              <a:latin typeface="Tahoma" panose="020B0604030504040204" pitchFamily="34" charset="0"/>
            </a:endParaRPr>
          </a:p>
        </p:txBody>
      </p:sp>
    </p:spTree>
    <p:extLst>
      <p:ext uri="{BB962C8B-B14F-4D97-AF65-F5344CB8AC3E}">
        <p14:creationId xmlns:p14="http://schemas.microsoft.com/office/powerpoint/2010/main" val="3617782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56</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17546421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57</a:t>
            </a:fld>
            <a:endParaRPr lang="en-CA" altLang="en-US" dirty="0">
              <a:latin typeface="Tahoma" panose="020B0604030504040204" pitchFamily="34" charset="0"/>
            </a:endParaRPr>
          </a:p>
        </p:txBody>
      </p:sp>
    </p:spTree>
    <p:extLst>
      <p:ext uri="{BB962C8B-B14F-4D97-AF65-F5344CB8AC3E}">
        <p14:creationId xmlns:p14="http://schemas.microsoft.com/office/powerpoint/2010/main" val="39200410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58</a:t>
            </a:fld>
            <a:endParaRPr lang="en-CA" altLang="en-US" dirty="0">
              <a:latin typeface="Tahoma" panose="020B0604030504040204" pitchFamily="34" charset="0"/>
            </a:endParaRPr>
          </a:p>
        </p:txBody>
      </p:sp>
    </p:spTree>
    <p:extLst>
      <p:ext uri="{BB962C8B-B14F-4D97-AF65-F5344CB8AC3E}">
        <p14:creationId xmlns:p14="http://schemas.microsoft.com/office/powerpoint/2010/main" val="2900381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59</a:t>
            </a:fld>
            <a:endParaRPr lang="en-CA" altLang="en-US" dirty="0">
              <a:latin typeface="Tahoma" panose="020B0604030504040204" pitchFamily="34" charset="0"/>
            </a:endParaRPr>
          </a:p>
        </p:txBody>
      </p:sp>
    </p:spTree>
    <p:extLst>
      <p:ext uri="{BB962C8B-B14F-4D97-AF65-F5344CB8AC3E}">
        <p14:creationId xmlns:p14="http://schemas.microsoft.com/office/powerpoint/2010/main" val="9476806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60</a:t>
            </a:fld>
            <a:endParaRPr lang="en-CA" altLang="en-US" dirty="0">
              <a:latin typeface="Tahoma" panose="020B0604030504040204" pitchFamily="34" charset="0"/>
            </a:endParaRPr>
          </a:p>
        </p:txBody>
      </p:sp>
    </p:spTree>
    <p:extLst>
      <p:ext uri="{BB962C8B-B14F-4D97-AF65-F5344CB8AC3E}">
        <p14:creationId xmlns:p14="http://schemas.microsoft.com/office/powerpoint/2010/main" val="609486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26C9EA5C-AC15-415B-AAC8-A8A64AFAEECB}" type="slidenum">
              <a:rPr lang="en-CA" altLang="en-US" smtClean="0">
                <a:latin typeface="Tahoma" panose="020B0604030504040204" pitchFamily="34" charset="0"/>
              </a:rPr>
              <a:pPr eaLnBrk="1" hangingPunct="1">
                <a:spcBef>
                  <a:spcPct val="0"/>
                </a:spcBef>
                <a:defRPr/>
              </a:pPr>
              <a:t>7</a:t>
            </a:fld>
            <a:endParaRPr lang="en-CA" altLang="en-US" dirty="0">
              <a:latin typeface="Tahoma" panose="020B0604030504040204"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8717231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61</a:t>
            </a:fld>
            <a:endParaRPr lang="en-CA" altLang="en-US" dirty="0">
              <a:latin typeface="Tahoma" panose="020B0604030504040204" pitchFamily="34" charset="0"/>
            </a:endParaRPr>
          </a:p>
        </p:txBody>
      </p:sp>
    </p:spTree>
    <p:extLst>
      <p:ext uri="{BB962C8B-B14F-4D97-AF65-F5344CB8AC3E}">
        <p14:creationId xmlns:p14="http://schemas.microsoft.com/office/powerpoint/2010/main" val="30054467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62</a:t>
            </a:fld>
            <a:endParaRPr lang="en-CA" altLang="en-US" dirty="0">
              <a:latin typeface="Tahoma" panose="020B0604030504040204" pitchFamily="34" charset="0"/>
            </a:endParaRPr>
          </a:p>
        </p:txBody>
      </p:sp>
    </p:spTree>
    <p:extLst>
      <p:ext uri="{BB962C8B-B14F-4D97-AF65-F5344CB8AC3E}">
        <p14:creationId xmlns:p14="http://schemas.microsoft.com/office/powerpoint/2010/main" val="41171065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64</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20344465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65</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35289095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66</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31409399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67</a:t>
            </a:fld>
            <a:endParaRPr lang="en-CA" altLang="en-US" dirty="0">
              <a:latin typeface="Tahoma" panose="020B0604030504040204" pitchFamily="34" charset="0"/>
            </a:endParaRPr>
          </a:p>
        </p:txBody>
      </p:sp>
    </p:spTree>
    <p:extLst>
      <p:ext uri="{BB962C8B-B14F-4D97-AF65-F5344CB8AC3E}">
        <p14:creationId xmlns:p14="http://schemas.microsoft.com/office/powerpoint/2010/main" val="3192688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68</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30648727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69</a:t>
            </a:fld>
            <a:endParaRPr lang="en-CA" altLang="en-US" dirty="0">
              <a:latin typeface="Tahoma" panose="020B0604030504040204" pitchFamily="34" charset="0"/>
            </a:endParaRPr>
          </a:p>
        </p:txBody>
      </p:sp>
    </p:spTree>
    <p:extLst>
      <p:ext uri="{BB962C8B-B14F-4D97-AF65-F5344CB8AC3E}">
        <p14:creationId xmlns:p14="http://schemas.microsoft.com/office/powerpoint/2010/main" val="6322258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70</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18981146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71</a:t>
            </a:fld>
            <a:endParaRPr lang="en-CA" altLang="en-US" dirty="0">
              <a:latin typeface="Tahoma" panose="020B0604030504040204" pitchFamily="34" charset="0"/>
            </a:endParaRPr>
          </a:p>
        </p:txBody>
      </p:sp>
    </p:spTree>
    <p:extLst>
      <p:ext uri="{BB962C8B-B14F-4D97-AF65-F5344CB8AC3E}">
        <p14:creationId xmlns:p14="http://schemas.microsoft.com/office/powerpoint/2010/main" val="65373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26C9EA5C-AC15-415B-AAC8-A8A64AFAEECB}" type="slidenum">
              <a:rPr lang="en-CA" altLang="en-US" smtClean="0">
                <a:latin typeface="Tahoma" panose="020B0604030504040204" pitchFamily="34" charset="0"/>
              </a:rPr>
              <a:pPr eaLnBrk="1" hangingPunct="1">
                <a:spcBef>
                  <a:spcPct val="0"/>
                </a:spcBef>
                <a:defRPr/>
              </a:pPr>
              <a:t>8</a:t>
            </a:fld>
            <a:endParaRPr lang="en-CA" altLang="en-US" dirty="0">
              <a:latin typeface="Tahoma" panose="020B0604030504040204"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7313301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72</a:t>
            </a:fld>
            <a:endParaRPr lang="en-CA" altLang="en-US" dirty="0">
              <a:latin typeface="Tahoma" panose="020B0604030504040204" pitchFamily="34" charset="0"/>
            </a:endParaRPr>
          </a:p>
        </p:txBody>
      </p:sp>
    </p:spTree>
    <p:extLst>
      <p:ext uri="{BB962C8B-B14F-4D97-AF65-F5344CB8AC3E}">
        <p14:creationId xmlns:p14="http://schemas.microsoft.com/office/powerpoint/2010/main" val="2061821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73</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37698318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74</a:t>
            </a:fld>
            <a:endParaRPr lang="en-CA" altLang="en-US" dirty="0">
              <a:latin typeface="Tahoma" panose="020B0604030504040204" pitchFamily="34" charset="0"/>
            </a:endParaRPr>
          </a:p>
        </p:txBody>
      </p:sp>
    </p:spTree>
    <p:extLst>
      <p:ext uri="{BB962C8B-B14F-4D97-AF65-F5344CB8AC3E}">
        <p14:creationId xmlns:p14="http://schemas.microsoft.com/office/powerpoint/2010/main" val="28234873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75</a:t>
            </a:fld>
            <a:endParaRPr lang="en-CA" altLang="en-US" dirty="0">
              <a:latin typeface="Tahoma" panose="020B0604030504040204" pitchFamily="34" charset="0"/>
            </a:endParaRPr>
          </a:p>
        </p:txBody>
      </p:sp>
    </p:spTree>
    <p:extLst>
      <p:ext uri="{BB962C8B-B14F-4D97-AF65-F5344CB8AC3E}">
        <p14:creationId xmlns:p14="http://schemas.microsoft.com/office/powerpoint/2010/main" val="19760861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76</a:t>
            </a:fld>
            <a:endParaRPr lang="en-CA" altLang="en-US" dirty="0">
              <a:latin typeface="Tahoma" panose="020B0604030504040204" pitchFamily="34" charset="0"/>
            </a:endParaRPr>
          </a:p>
        </p:txBody>
      </p:sp>
    </p:spTree>
    <p:extLst>
      <p:ext uri="{BB962C8B-B14F-4D97-AF65-F5344CB8AC3E}">
        <p14:creationId xmlns:p14="http://schemas.microsoft.com/office/powerpoint/2010/main" val="34608565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78</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92174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79</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15783043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80</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33036005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81</a:t>
            </a:fld>
            <a:endParaRPr lang="en-CA" altLang="en-US" dirty="0">
              <a:latin typeface="Tahoma" panose="020B0604030504040204" pitchFamily="34" charset="0"/>
            </a:endParaRPr>
          </a:p>
        </p:txBody>
      </p:sp>
    </p:spTree>
    <p:extLst>
      <p:ext uri="{BB962C8B-B14F-4D97-AF65-F5344CB8AC3E}">
        <p14:creationId xmlns:p14="http://schemas.microsoft.com/office/powerpoint/2010/main" val="4833329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82</a:t>
            </a:fld>
            <a:endParaRPr lang="en-CA" altLang="en-US" dirty="0">
              <a:latin typeface="Tahoma" panose="020B0604030504040204" pitchFamily="34" charset="0"/>
            </a:endParaRPr>
          </a:p>
        </p:txBody>
      </p:sp>
    </p:spTree>
    <p:extLst>
      <p:ext uri="{BB962C8B-B14F-4D97-AF65-F5344CB8AC3E}">
        <p14:creationId xmlns:p14="http://schemas.microsoft.com/office/powerpoint/2010/main" val="1210324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9</a:t>
            </a:fld>
            <a:endParaRPr lang="en-CA" altLang="en-US" dirty="0">
              <a:latin typeface="Tahoma" panose="020B0604030504040204" pitchFamily="34" charset="0"/>
            </a:endParaRPr>
          </a:p>
        </p:txBody>
      </p:sp>
    </p:spTree>
    <p:extLst>
      <p:ext uri="{BB962C8B-B14F-4D97-AF65-F5344CB8AC3E}">
        <p14:creationId xmlns:p14="http://schemas.microsoft.com/office/powerpoint/2010/main" val="26808708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83</a:t>
            </a:fld>
            <a:endParaRPr lang="en-CA" altLang="en-US" dirty="0">
              <a:latin typeface="Tahoma" panose="020B0604030504040204" pitchFamily="34" charset="0"/>
            </a:endParaRPr>
          </a:p>
        </p:txBody>
      </p:sp>
    </p:spTree>
    <p:extLst>
      <p:ext uri="{BB962C8B-B14F-4D97-AF65-F5344CB8AC3E}">
        <p14:creationId xmlns:p14="http://schemas.microsoft.com/office/powerpoint/2010/main" val="34916548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291" name="Notes Placeholder 2"/>
          <p:cNvSpPr>
            <a:spLocks noGrp="1"/>
          </p:cNvSpPr>
          <p:nvPr>
            <p:ph type="body" idx="1"/>
          </p:nvPr>
        </p:nvSpPr>
        <p:spPr>
          <a:noFill/>
        </p:spPr>
        <p:txBody>
          <a:bodyPr/>
          <a:lstStyle/>
          <a:p>
            <a:endParaRPr lang="en-US" altLang="en-US" dirty="0">
              <a:ea typeface="ＭＳ Ｐゴシック" panose="020B0600070205080204" pitchFamily="34" charset="-128"/>
            </a:endParaRPr>
          </a:p>
        </p:txBody>
      </p:sp>
      <p:sp>
        <p:nvSpPr>
          <p:cNvPr id="12292" name="Slide Number Placeholder 3"/>
          <p:cNvSpPr>
            <a:spLocks noGrp="1"/>
          </p:cNvSpPr>
          <p:nvPr>
            <p:ph type="sldNum" sz="quarter" idx="5"/>
          </p:nvPr>
        </p:nvSpPr>
        <p:spPr>
          <a:noFill/>
        </p:spPr>
        <p:txBody>
          <a:bodyPr/>
          <a:lstStyle>
            <a:lvl1pPr>
              <a:spcBef>
                <a:spcPct val="30000"/>
              </a:spcBef>
              <a:defRPr>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6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4942E2-26E4-4416-83CC-F44A2AFF9E68}" type="slidenum">
              <a:rPr lang="en-CA" altLang="en-US" smtClean="0">
                <a:latin typeface="Tahoma" panose="020B0604030504040204" pitchFamily="34" charset="0"/>
              </a:rPr>
              <a:pPr>
                <a:spcBef>
                  <a:spcPct val="0"/>
                </a:spcBef>
              </a:pPr>
              <a:t>84</a:t>
            </a:fld>
            <a:endParaRPr lang="en-CA" altLang="en-US" dirty="0">
              <a:latin typeface="Tahoma" panose="020B0604030504040204" pitchFamily="34" charset="0"/>
            </a:endParaRPr>
          </a:p>
        </p:txBody>
      </p:sp>
    </p:spTree>
    <p:extLst>
      <p:ext uri="{BB962C8B-B14F-4D97-AF65-F5344CB8AC3E}">
        <p14:creationId xmlns:p14="http://schemas.microsoft.com/office/powerpoint/2010/main" val="303002164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86</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33299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a:solidFill>
                  <a:schemeClr val="tx1"/>
                </a:solidFill>
                <a:latin typeface="Times New Roman" panose="02020603050405020304" pitchFamily="18" charset="0"/>
                <a:ea typeface="ＭＳ Ｐゴシック" pitchFamily="34" charset="-128"/>
              </a:defRPr>
            </a:lvl1pPr>
            <a:lvl2pPr marL="742950" indent="-285750" eaLnBrk="0" hangingPunct="0">
              <a:spcBef>
                <a:spcPct val="30000"/>
              </a:spcBef>
              <a:defRPr sz="1600">
                <a:solidFill>
                  <a:schemeClr val="tx1"/>
                </a:solidFill>
                <a:latin typeface="Times New Roman" panose="02020603050405020304" pitchFamily="18" charset="0"/>
                <a:ea typeface="ＭＳ Ｐゴシック"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itchFamily="34" charset="-128"/>
              </a:defRPr>
            </a:lvl9pPr>
          </a:lstStyle>
          <a:p>
            <a:pPr eaLnBrk="1" hangingPunct="1">
              <a:spcBef>
                <a:spcPct val="0"/>
              </a:spcBef>
              <a:defRPr/>
            </a:pPr>
            <a:fld id="{BBE2CE3D-BA7D-4F06-98F1-8B6CF9BD25EE}" type="slidenum">
              <a:rPr lang="en-CA" altLang="en-US" smtClean="0">
                <a:latin typeface="Tahoma" panose="020B0604030504040204" pitchFamily="34" charset="0"/>
              </a:rPr>
              <a:pPr eaLnBrk="1" hangingPunct="1">
                <a:spcBef>
                  <a:spcPct val="0"/>
                </a:spcBef>
                <a:defRPr/>
              </a:pPr>
              <a:t>10</a:t>
            </a:fld>
            <a:endParaRPr lang="en-CA"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sz="1600" dirty="0">
              <a:latin typeface="Times New Roman" charset="0"/>
              <a:cs typeface="+mn-cs"/>
            </a:endParaRPr>
          </a:p>
        </p:txBody>
      </p:sp>
    </p:spTree>
    <p:extLst>
      <p:ext uri="{BB962C8B-B14F-4D97-AF65-F5344CB8AC3E}">
        <p14:creationId xmlns:p14="http://schemas.microsoft.com/office/powerpoint/2010/main" val="3078987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solidFill>
                <a:prstClr val="black"/>
              </a:solidFill>
            </a:endParaRP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6/29/2021</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97436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eaLnBrk="1" fontAlgn="auto" hangingPunct="1">
              <a:spcBef>
                <a:spcPts val="0"/>
              </a:spcBef>
              <a:spcAft>
                <a:spcPts val="0"/>
              </a:spcAft>
            </a:pPr>
            <a:endParaRPr lang="en-US" dirty="0">
              <a:solidFill>
                <a:prstClr val="black"/>
              </a:solidFill>
              <a:latin typeface="Arial"/>
            </a:endParaRPr>
          </a:p>
        </p:txBody>
      </p:sp>
      <p:sp>
        <p:nvSpPr>
          <p:cNvPr id="4" name="Date Placeholder 3"/>
          <p:cNvSpPr>
            <a:spLocks noGrp="1"/>
          </p:cNvSpPr>
          <p:nvPr>
            <p:ph type="dt" sz="half" idx="11"/>
          </p:nvPr>
        </p:nvSpPr>
        <p:spPr/>
        <p:txBody>
          <a:bodyPr/>
          <a:lstStyle/>
          <a:p>
            <a:pPr eaLnBrk="1" fontAlgn="auto" hangingPunct="1">
              <a:spcBef>
                <a:spcPts val="0"/>
              </a:spcBef>
              <a:spcAft>
                <a:spcPts val="0"/>
              </a:spcAft>
            </a:pPr>
            <a:fld id="{A9DF6EFB-3F44-496C-A842-1E0B3D3B975A}" type="datetimeFigureOut">
              <a:rPr lang="en-US" smtClean="0">
                <a:solidFill>
                  <a:prstClr val="white"/>
                </a:solidFill>
                <a:latin typeface="Arial"/>
              </a:rPr>
              <a:pPr eaLnBrk="1" fontAlgn="auto" hangingPunct="1">
                <a:spcBef>
                  <a:spcPts val="0"/>
                </a:spcBef>
                <a:spcAft>
                  <a:spcPts val="0"/>
                </a:spcAft>
              </a:pPr>
              <a:t>6/29/2021</a:t>
            </a:fld>
            <a:endParaRPr lang="en-US" dirty="0">
              <a:solidFill>
                <a:prstClr val="white"/>
              </a:solidFill>
              <a:latin typeface="Arial"/>
            </a:endParaRPr>
          </a:p>
        </p:txBody>
      </p:sp>
      <p:sp>
        <p:nvSpPr>
          <p:cNvPr id="5" name="Slide Number Placeholder 4"/>
          <p:cNvSpPr>
            <a:spLocks noGrp="1"/>
          </p:cNvSpPr>
          <p:nvPr>
            <p:ph type="sldNum" sz="quarter" idx="12"/>
          </p:nvPr>
        </p:nvSpPr>
        <p:spPr/>
        <p:txBody>
          <a:bodyPr/>
          <a:lstStyle/>
          <a:p>
            <a:pPr eaLnBrk="1" fontAlgn="auto" hangingPunct="1">
              <a:spcBef>
                <a:spcPts val="0"/>
              </a:spcBef>
              <a:spcAft>
                <a:spcPts val="0"/>
              </a:spcAft>
            </a:pPr>
            <a:fld id="{200B2350-5261-4F5C-9DF5-EF0D264FC8D2}" type="slidenum">
              <a:rPr lang="en-US" smtClean="0">
                <a:solidFill>
                  <a:prstClr val="white"/>
                </a:solidFill>
                <a:latin typeface="Arial"/>
              </a:rPr>
              <a:pPr eaLnBrk="1" fontAlgn="auto" hangingPunct="1">
                <a:spcBef>
                  <a:spcPts val="0"/>
                </a:spcBef>
                <a:spcAft>
                  <a:spcPts val="0"/>
                </a:spcAft>
              </a:pPr>
              <a:t>‹#›</a:t>
            </a:fld>
            <a:endParaRPr lang="en-US" dirty="0">
              <a:solidFill>
                <a:prstClr val="white"/>
              </a:solidFill>
              <a:latin typeface="Arial"/>
            </a:endParaRPr>
          </a:p>
        </p:txBody>
      </p:sp>
      <p:sp>
        <p:nvSpPr>
          <p:cNvPr id="7" name="Content Placeholder 6"/>
          <p:cNvSpPr>
            <a:spLocks noGrp="1"/>
          </p:cNvSpPr>
          <p:nvPr>
            <p:ph sz="quarter" idx="13"/>
          </p:nvPr>
        </p:nvSpPr>
        <p:spPr>
          <a:xfrm>
            <a:off x="457200" y="1600200"/>
            <a:ext cx="41148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457200" y="3810000"/>
            <a:ext cx="4114800" cy="236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5"/>
          </p:nvPr>
        </p:nvSpPr>
        <p:spPr>
          <a:xfrm>
            <a:off x="4800600" y="2209800"/>
            <a:ext cx="3886200" cy="2590800"/>
          </a:xfrm>
        </p:spPr>
        <p:txBody>
          <a:bodyPr/>
          <a:lstStyle/>
          <a:p>
            <a:endParaRPr lang="en-US" dirty="0"/>
          </a:p>
        </p:txBody>
      </p:sp>
    </p:spTree>
    <p:extLst>
      <p:ext uri="{BB962C8B-B14F-4D97-AF65-F5344CB8AC3E}">
        <p14:creationId xmlns:p14="http://schemas.microsoft.com/office/powerpoint/2010/main" val="3967662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4038600" cy="4525963"/>
          </a:xfrm>
        </p:spPr>
        <p:txBody>
          <a:bodyPr/>
          <a:lstStyle>
            <a:lvl1pPr marL="457200" indent="-457200">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solidFill>
                <a:prstClr val="black"/>
              </a:solidFill>
            </a:endParaRPr>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solidFill>
                  <a:prstClr val="white"/>
                </a:solidFill>
              </a:rPr>
              <a:pPr/>
              <a:t>6/29/2021</a:t>
            </a:fld>
            <a:endParaRPr lang="en-US" dirty="0">
              <a:solidFill>
                <a:prstClr val="white"/>
              </a:solidFill>
            </a:endParaRPr>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11" name="Content Placeholder 2"/>
          <p:cNvSpPr>
            <a:spLocks noGrp="1"/>
          </p:cNvSpPr>
          <p:nvPr>
            <p:ph idx="13"/>
          </p:nvPr>
        </p:nvSpPr>
        <p:spPr>
          <a:xfrm>
            <a:off x="4572000" y="1600200"/>
            <a:ext cx="4114800" cy="4525963"/>
          </a:xfrm>
        </p:spPr>
        <p:txBody>
          <a:bodyPr/>
          <a:lstStyle>
            <a:lvl1pPr marL="457200" indent="-457200">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689117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a:t>Click to add figure number and title</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prstClr val="black"/>
                </a:solidFill>
              </a:rPr>
              <a:pPr/>
              <a:t>6/29/2021</a:t>
            </a:fld>
            <a:endParaRPr lang="en-US" dirty="0">
              <a:solidFill>
                <a:prstClr val="black"/>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prstClr val="black"/>
                </a:solidFill>
              </a:rPr>
              <a:pPr/>
              <a:t>‹#›</a:t>
            </a:fld>
            <a:endParaRPr lang="en-US" dirty="0">
              <a:solidFill>
                <a:prstClr val="black"/>
              </a:solidFill>
            </a:endParaRPr>
          </a:p>
        </p:txBody>
      </p:sp>
      <p:pic>
        <p:nvPicPr>
          <p:cNvPr id="7" name="Picture 6"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9" name="Media Placeholder 8"/>
          <p:cNvSpPr>
            <a:spLocks noGrp="1"/>
          </p:cNvSpPr>
          <p:nvPr>
            <p:ph type="media" sz="quarter" idx="13"/>
          </p:nvPr>
        </p:nvSpPr>
        <p:spPr>
          <a:xfrm>
            <a:off x="1427820" y="1943530"/>
            <a:ext cx="6302068" cy="4108317"/>
          </a:xfrm>
        </p:spPr>
        <p:txBody>
          <a:bodyPr/>
          <a:lstStyle/>
          <a:p>
            <a:endParaRPr lang="en-IN" dirty="0"/>
          </a:p>
        </p:txBody>
      </p:sp>
      <p:sp>
        <p:nvSpPr>
          <p:cNvPr id="10" name="TextBox 9"/>
          <p:cNvSpPr txBox="1"/>
          <p:nvPr userDrawn="1"/>
        </p:nvSpPr>
        <p:spPr>
          <a:xfrm>
            <a:off x="1600200" y="6429345"/>
            <a:ext cx="7162800" cy="276999"/>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i="0" dirty="0">
                <a:latin typeface="Verdana" panose="020B0604030504040204" pitchFamily="34" charset="0"/>
                <a:ea typeface="Verdana" panose="020B0604030504040204" pitchFamily="34" charset="0"/>
                <a:cs typeface="Verdana" panose="020B0604030504040204" pitchFamily="34" charset="0"/>
              </a:rPr>
              <a:t>Copyright © 2019, 2016, 2013 Pearson Education, Inc. All Rights Reserved</a:t>
            </a:r>
          </a:p>
        </p:txBody>
      </p:sp>
    </p:spTree>
    <p:extLst>
      <p:ext uri="{BB962C8B-B14F-4D97-AF65-F5344CB8AC3E}">
        <p14:creationId xmlns:p14="http://schemas.microsoft.com/office/powerpoint/2010/main" val="966201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solidFill>
                <a:prstClr val="black"/>
              </a:solidFill>
            </a:endParaRP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6/29/2021</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13265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solidFill>
                <a:prstClr val="black"/>
              </a:solidFill>
            </a:endParaRP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6/29/2021</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04019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tx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41910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6/29/2021</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10" name="Content Placeholder 8"/>
          <p:cNvSpPr>
            <a:spLocks noGrp="1"/>
          </p:cNvSpPr>
          <p:nvPr>
            <p:ph sz="quarter" idx="15"/>
          </p:nvPr>
        </p:nvSpPr>
        <p:spPr>
          <a:xfrm>
            <a:off x="4648200" y="1628775"/>
            <a:ext cx="4038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p:txBody>
      </p:sp>
    </p:spTree>
    <p:extLst>
      <p:ext uri="{BB962C8B-B14F-4D97-AF65-F5344CB8AC3E}">
        <p14:creationId xmlns:p14="http://schemas.microsoft.com/office/powerpoint/2010/main" val="161918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ngle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6/29/2021</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8" name="Content Placeholder 7"/>
          <p:cNvSpPr>
            <a:spLocks noGrp="1"/>
          </p:cNvSpPr>
          <p:nvPr>
            <p:ph sz="quarter" idx="13"/>
          </p:nvPr>
        </p:nvSpPr>
        <p:spPr>
          <a:xfrm>
            <a:off x="1143000" y="2209800"/>
            <a:ext cx="6705600" cy="68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9"/>
          <p:cNvSpPr>
            <a:spLocks noGrp="1"/>
          </p:cNvSpPr>
          <p:nvPr>
            <p:ph sz="quarter" idx="14"/>
          </p:nvPr>
        </p:nvSpPr>
        <p:spPr>
          <a:xfrm>
            <a:off x="1143000" y="3124200"/>
            <a:ext cx="6705600" cy="76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252132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4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1"/>
            <a:ext cx="3657600" cy="1297220"/>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6/29/2021</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6" name="Picture Placeholder 5"/>
          <p:cNvSpPr>
            <a:spLocks noGrp="1"/>
          </p:cNvSpPr>
          <p:nvPr>
            <p:ph type="pic" sz="quarter" idx="18"/>
          </p:nvPr>
        </p:nvSpPr>
        <p:spPr>
          <a:xfrm>
            <a:off x="609600" y="1905000"/>
            <a:ext cx="3581400" cy="2819400"/>
          </a:xfrm>
        </p:spPr>
        <p:txBody>
          <a:bodyPr/>
          <a:lstStyle/>
          <a:p>
            <a:endParaRPr lang="en-IN" dirty="0"/>
          </a:p>
        </p:txBody>
      </p:sp>
      <p:sp>
        <p:nvSpPr>
          <p:cNvPr id="13" name="Content Placeholder"/>
          <p:cNvSpPr>
            <a:spLocks noGrp="1"/>
          </p:cNvSpPr>
          <p:nvPr>
            <p:ph type="body" sz="quarter" idx="4294967295"/>
          </p:nvPr>
        </p:nvSpPr>
        <p:spPr>
          <a:xfrm>
            <a:off x="2905795" y="6424794"/>
            <a:ext cx="5876925" cy="184666"/>
          </a:xfrm>
        </p:spPr>
        <p:txBody>
          <a:bodyPr>
            <a:spAutoFit/>
          </a:bodyPr>
          <a:lstStyle/>
          <a:p>
            <a:pPr marL="0" indent="0">
              <a:buNone/>
            </a:pPr>
            <a:r>
              <a:rPr lang="en-AU" alt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Copyright © 2019, 2016, 2013 Pearson Education, Inc. All Rights Reserved</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90650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6/29/2021</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7" name="Picture Placeholder 6"/>
          <p:cNvSpPr>
            <a:spLocks noGrp="1"/>
          </p:cNvSpPr>
          <p:nvPr>
            <p:ph type="pic" sz="quarter" idx="13"/>
          </p:nvPr>
        </p:nvSpPr>
        <p:spPr>
          <a:xfrm>
            <a:off x="457200" y="1752600"/>
            <a:ext cx="8229600" cy="3505200"/>
          </a:xfrm>
        </p:spPr>
        <p:txBody>
          <a:bodyPr/>
          <a:lstStyle/>
          <a:p>
            <a:endParaRPr lang="en-US" dirty="0"/>
          </a:p>
        </p:txBody>
      </p:sp>
    </p:spTree>
    <p:extLst>
      <p:ext uri="{BB962C8B-B14F-4D97-AF65-F5344CB8AC3E}">
        <p14:creationId xmlns:p14="http://schemas.microsoft.com/office/powerpoint/2010/main" val="180566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Custom Layout_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6/29/2021</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7" name="Text Placeholder 6">
            <a:extLst>
              <a:ext uri="{FF2B5EF4-FFF2-40B4-BE49-F238E27FC236}">
                <a16:creationId xmlns:a16="http://schemas.microsoft.com/office/drawing/2014/main" id="{736A3F89-0664-4FA8-92BB-1BDA0D786451}"/>
              </a:ext>
            </a:extLst>
          </p:cNvPr>
          <p:cNvSpPr>
            <a:spLocks noGrp="1"/>
          </p:cNvSpPr>
          <p:nvPr>
            <p:ph type="body" sz="quarter" idx="13"/>
          </p:nvPr>
        </p:nvSpPr>
        <p:spPr>
          <a:xfrm>
            <a:off x="533400" y="1524000"/>
            <a:ext cx="81534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4260003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lvl1pPr>
              <a:defRPr sz="4400">
                <a:latin typeface="Calibri" panose="020F0502020204030204" pitchFamily="34"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3000">
                <a:solidFill>
                  <a:srgbClr val="007FA3"/>
                </a:solidFill>
                <a:latin typeface="Calibri" panose="020F0502020204030204" pitchFamily="34" charset="0"/>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atin typeface="Calibri" panose="020F0502020204030204" pitchFamily="34" charset="0"/>
              </a:defRPr>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400">
                <a:latin typeface="Calibri" panose="020F0502020204030204" pitchFamily="34" charset="0"/>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solidFill>
                <a:prstClr val="black"/>
              </a:solidFill>
            </a:endParaRPr>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3" name="TextBox 12"/>
          <p:cNvSpPr txBox="1"/>
          <p:nvPr userDrawn="1"/>
        </p:nvSpPr>
        <p:spPr>
          <a:xfrm>
            <a:off x="1600200" y="6429345"/>
            <a:ext cx="7162800" cy="276999"/>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i="0" dirty="0">
                <a:latin typeface="Verdana" panose="020B0604030504040204" pitchFamily="34" charset="0"/>
                <a:ea typeface="Verdana" panose="020B0604030504040204" pitchFamily="34" charset="0"/>
                <a:cs typeface="Verdana" panose="020B0604030504040204" pitchFamily="34" charset="0"/>
              </a:rPr>
              <a:t>Copyright © 2019, 2016, 2013 Pearson Education, Inc. All Rights Reserved</a:t>
            </a:r>
          </a:p>
        </p:txBody>
      </p:sp>
    </p:spTree>
    <p:extLst>
      <p:ext uri="{BB962C8B-B14F-4D97-AF65-F5344CB8AC3E}">
        <p14:creationId xmlns:p14="http://schemas.microsoft.com/office/powerpoint/2010/main" val="2196858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lvl1pPr>
              <a:defRPr sz="4400">
                <a:latin typeface="Calibri" panose="020F0502020204030204" pitchFamily="34"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3000">
                <a:solidFill>
                  <a:srgbClr val="007FA3"/>
                </a:solidFill>
                <a:latin typeface="Calibri" panose="020F0502020204030204" pitchFamily="34" charset="0"/>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atin typeface="Calibri" panose="020F0502020204030204" pitchFamily="34" charset="0"/>
              </a:defRPr>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400">
                <a:latin typeface="Calibri" panose="020F0502020204030204" pitchFamily="34" charset="0"/>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solidFill>
                <a:prstClr val="black"/>
              </a:solidFill>
            </a:endParaRPr>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3" name="Picture Placeholder 2"/>
          <p:cNvSpPr>
            <a:spLocks noGrp="1"/>
          </p:cNvSpPr>
          <p:nvPr>
            <p:ph type="pic" sz="quarter" idx="16"/>
          </p:nvPr>
        </p:nvSpPr>
        <p:spPr>
          <a:xfrm>
            <a:off x="838200" y="1666875"/>
            <a:ext cx="3657600" cy="4459288"/>
          </a:xfrm>
        </p:spPr>
        <p:txBody>
          <a:bodyPr/>
          <a:lstStyle/>
          <a:p>
            <a:endParaRPr lang="en-US" dirty="0"/>
          </a:p>
        </p:txBody>
      </p:sp>
      <p:sp>
        <p:nvSpPr>
          <p:cNvPr id="13" name="TextBox 12"/>
          <p:cNvSpPr txBox="1"/>
          <p:nvPr userDrawn="1"/>
        </p:nvSpPr>
        <p:spPr>
          <a:xfrm>
            <a:off x="1600200" y="6429345"/>
            <a:ext cx="7162800" cy="276999"/>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i="0" dirty="0">
                <a:latin typeface="Verdana" panose="020B0604030504040204" pitchFamily="34" charset="0"/>
                <a:ea typeface="Verdana" panose="020B0604030504040204" pitchFamily="34" charset="0"/>
                <a:cs typeface="Verdana" panose="020B0604030504040204" pitchFamily="34" charset="0"/>
              </a:rPr>
              <a:t>Copyright © 2019, 2016, 2013 Pearson Education, Inc. All Rights Reserved</a:t>
            </a:r>
          </a:p>
        </p:txBody>
      </p:sp>
    </p:spTree>
    <p:extLst>
      <p:ext uri="{BB962C8B-B14F-4D97-AF65-F5344CB8AC3E}">
        <p14:creationId xmlns:p14="http://schemas.microsoft.com/office/powerpoint/2010/main" val="3991233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6/29/2021</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04399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10" name="Footer Placeholder 4"/>
          <p:cNvSpPr>
            <a:spLocks noGrp="1"/>
          </p:cNvSpPr>
          <p:nvPr>
            <p:ph type="ftr" sz="quarter" idx="11"/>
          </p:nvPr>
        </p:nvSpPr>
        <p:spPr>
          <a:xfrm>
            <a:off x="93969" y="6172200"/>
            <a:ext cx="8595360" cy="235463"/>
          </a:xfrm>
        </p:spPr>
        <p:txBody>
          <a:bodyPr/>
          <a:lstStyle/>
          <a:p>
            <a:endParaRPr lang="en-US" dirty="0">
              <a:solidFill>
                <a:prstClr val="black"/>
              </a:solidFill>
            </a:endParaRP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6/29/2021</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5" name="Content Placeholder 4"/>
          <p:cNvSpPr>
            <a:spLocks noGrp="1"/>
          </p:cNvSpPr>
          <p:nvPr>
            <p:ph sz="quarter" idx="13"/>
          </p:nvPr>
        </p:nvSpPr>
        <p:spPr>
          <a:xfrm>
            <a:off x="457200" y="1676400"/>
            <a:ext cx="44958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28421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7" name="Media Placeholder 6"/>
          <p:cNvSpPr>
            <a:spLocks noGrp="1"/>
          </p:cNvSpPr>
          <p:nvPr>
            <p:ph type="media" sz="quarter" idx="13"/>
          </p:nvPr>
        </p:nvSpPr>
        <p:spPr>
          <a:xfrm>
            <a:off x="1768188" y="2263294"/>
            <a:ext cx="5592390" cy="3680306"/>
          </a:xfrm>
        </p:spPr>
        <p:txBody>
          <a:bodyPr/>
          <a:lstStyle/>
          <a:p>
            <a:endParaRPr lang="en-IN" dirty="0"/>
          </a:p>
        </p:txBody>
      </p:sp>
    </p:spTree>
    <p:extLst>
      <p:ext uri="{BB962C8B-B14F-4D97-AF65-F5344CB8AC3E}">
        <p14:creationId xmlns:p14="http://schemas.microsoft.com/office/powerpoint/2010/main" val="3941854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eaLnBrk="1" fontAlgn="auto" hangingPunct="1">
              <a:spcBef>
                <a:spcPts val="0"/>
              </a:spcBef>
              <a:spcAft>
                <a:spcPts val="0"/>
              </a:spcAft>
            </a:pPr>
            <a:endParaRPr lang="en-US" dirty="0">
              <a:solidFill>
                <a:prstClr val="black"/>
              </a:solidFill>
              <a:latin typeface="Arial"/>
            </a:endParaRPr>
          </a:p>
        </p:txBody>
      </p:sp>
      <p:sp>
        <p:nvSpPr>
          <p:cNvPr id="4" name="Date Placeholder 3"/>
          <p:cNvSpPr>
            <a:spLocks noGrp="1"/>
          </p:cNvSpPr>
          <p:nvPr>
            <p:ph type="dt" sz="half" idx="11"/>
          </p:nvPr>
        </p:nvSpPr>
        <p:spPr/>
        <p:txBody>
          <a:bodyPr/>
          <a:lstStyle/>
          <a:p>
            <a:pPr eaLnBrk="1" fontAlgn="auto" hangingPunct="1">
              <a:spcBef>
                <a:spcPts val="0"/>
              </a:spcBef>
              <a:spcAft>
                <a:spcPts val="0"/>
              </a:spcAft>
            </a:pPr>
            <a:fld id="{A9DF6EFB-3F44-496C-A842-1E0B3D3B975A}" type="datetimeFigureOut">
              <a:rPr lang="en-US" smtClean="0">
                <a:solidFill>
                  <a:prstClr val="white"/>
                </a:solidFill>
                <a:latin typeface="Arial"/>
              </a:rPr>
              <a:pPr eaLnBrk="1" fontAlgn="auto" hangingPunct="1">
                <a:spcBef>
                  <a:spcPts val="0"/>
                </a:spcBef>
                <a:spcAft>
                  <a:spcPts val="0"/>
                </a:spcAft>
              </a:pPr>
              <a:t>6/29/2021</a:t>
            </a:fld>
            <a:endParaRPr lang="en-US" dirty="0">
              <a:solidFill>
                <a:prstClr val="white"/>
              </a:solidFill>
              <a:latin typeface="Arial"/>
            </a:endParaRPr>
          </a:p>
        </p:txBody>
      </p:sp>
      <p:sp>
        <p:nvSpPr>
          <p:cNvPr id="5" name="Slide Number Placeholder 4"/>
          <p:cNvSpPr>
            <a:spLocks noGrp="1"/>
          </p:cNvSpPr>
          <p:nvPr>
            <p:ph type="sldNum" sz="quarter" idx="12"/>
          </p:nvPr>
        </p:nvSpPr>
        <p:spPr/>
        <p:txBody>
          <a:bodyPr/>
          <a:lstStyle/>
          <a:p>
            <a:pPr eaLnBrk="1" fontAlgn="auto" hangingPunct="1">
              <a:spcBef>
                <a:spcPts val="0"/>
              </a:spcBef>
              <a:spcAft>
                <a:spcPts val="0"/>
              </a:spcAft>
            </a:pPr>
            <a:fld id="{200B2350-5261-4F5C-9DF5-EF0D264FC8D2}" type="slidenum">
              <a:rPr lang="en-US" smtClean="0">
                <a:solidFill>
                  <a:prstClr val="white"/>
                </a:solidFill>
                <a:latin typeface="Arial"/>
              </a:rPr>
              <a:pPr eaLnBrk="1" fontAlgn="auto" hangingPunct="1">
                <a:spcBef>
                  <a:spcPts val="0"/>
                </a:spcBef>
                <a:spcAft>
                  <a:spcPts val="0"/>
                </a:spcAft>
              </a:pPr>
              <a:t>‹#›</a:t>
            </a:fld>
            <a:endParaRPr lang="en-US" dirty="0">
              <a:solidFill>
                <a:prstClr val="white"/>
              </a:solidFill>
              <a:latin typeface="Arial"/>
            </a:endParaRPr>
          </a:p>
        </p:txBody>
      </p:sp>
      <p:sp>
        <p:nvSpPr>
          <p:cNvPr id="7" name="Content Placeholder 6"/>
          <p:cNvSpPr>
            <a:spLocks noGrp="1"/>
          </p:cNvSpPr>
          <p:nvPr>
            <p:ph sz="quarter" idx="13"/>
          </p:nvPr>
        </p:nvSpPr>
        <p:spPr>
          <a:xfrm>
            <a:off x="457200" y="1600200"/>
            <a:ext cx="82296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457200" y="3581400"/>
            <a:ext cx="8305800" cy="259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996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eaLnBrk="1" fontAlgn="auto" hangingPunct="1">
              <a:spcBef>
                <a:spcPts val="0"/>
              </a:spcBef>
              <a:spcAft>
                <a:spcPts val="0"/>
              </a:spcAft>
            </a:pPr>
            <a:endParaRPr lang="en-US" dirty="0">
              <a:solidFill>
                <a:prstClr val="black"/>
              </a:solidFill>
              <a:latin typeface="Arial"/>
            </a:endParaRPr>
          </a:p>
        </p:txBody>
      </p:sp>
      <p:sp>
        <p:nvSpPr>
          <p:cNvPr id="4" name="Date Placeholder 3"/>
          <p:cNvSpPr>
            <a:spLocks noGrp="1"/>
          </p:cNvSpPr>
          <p:nvPr>
            <p:ph type="dt" sz="half" idx="11"/>
          </p:nvPr>
        </p:nvSpPr>
        <p:spPr/>
        <p:txBody>
          <a:bodyPr/>
          <a:lstStyle/>
          <a:p>
            <a:pPr eaLnBrk="1" fontAlgn="auto" hangingPunct="1">
              <a:spcBef>
                <a:spcPts val="0"/>
              </a:spcBef>
              <a:spcAft>
                <a:spcPts val="0"/>
              </a:spcAft>
            </a:pPr>
            <a:fld id="{A9DF6EFB-3F44-496C-A842-1E0B3D3B975A}" type="datetimeFigureOut">
              <a:rPr lang="en-US" smtClean="0">
                <a:solidFill>
                  <a:prstClr val="white"/>
                </a:solidFill>
                <a:latin typeface="Arial"/>
              </a:rPr>
              <a:pPr eaLnBrk="1" fontAlgn="auto" hangingPunct="1">
                <a:spcBef>
                  <a:spcPts val="0"/>
                </a:spcBef>
                <a:spcAft>
                  <a:spcPts val="0"/>
                </a:spcAft>
              </a:pPr>
              <a:t>6/29/2021</a:t>
            </a:fld>
            <a:endParaRPr lang="en-US" dirty="0">
              <a:solidFill>
                <a:prstClr val="white"/>
              </a:solidFill>
              <a:latin typeface="Arial"/>
            </a:endParaRPr>
          </a:p>
        </p:txBody>
      </p:sp>
      <p:sp>
        <p:nvSpPr>
          <p:cNvPr id="5" name="Slide Number Placeholder 4"/>
          <p:cNvSpPr>
            <a:spLocks noGrp="1"/>
          </p:cNvSpPr>
          <p:nvPr>
            <p:ph type="sldNum" sz="quarter" idx="12"/>
          </p:nvPr>
        </p:nvSpPr>
        <p:spPr/>
        <p:txBody>
          <a:bodyPr/>
          <a:lstStyle/>
          <a:p>
            <a:pPr eaLnBrk="1" fontAlgn="auto" hangingPunct="1">
              <a:spcBef>
                <a:spcPts val="0"/>
              </a:spcBef>
              <a:spcAft>
                <a:spcPts val="0"/>
              </a:spcAft>
            </a:pPr>
            <a:fld id="{200B2350-5261-4F5C-9DF5-EF0D264FC8D2}" type="slidenum">
              <a:rPr lang="en-US" smtClean="0">
                <a:solidFill>
                  <a:prstClr val="white"/>
                </a:solidFill>
                <a:latin typeface="Arial"/>
              </a:rPr>
              <a:pPr eaLnBrk="1" fontAlgn="auto" hangingPunct="1">
                <a:spcBef>
                  <a:spcPts val="0"/>
                </a:spcBef>
                <a:spcAft>
                  <a:spcPts val="0"/>
                </a:spcAft>
              </a:pPr>
              <a:t>‹#›</a:t>
            </a:fld>
            <a:endParaRPr lang="en-US" dirty="0">
              <a:solidFill>
                <a:prstClr val="white"/>
              </a:solidFill>
              <a:latin typeface="Arial"/>
            </a:endParaRPr>
          </a:p>
        </p:txBody>
      </p:sp>
      <p:sp>
        <p:nvSpPr>
          <p:cNvPr id="7" name="Content Placeholder 6"/>
          <p:cNvSpPr>
            <a:spLocks noGrp="1"/>
          </p:cNvSpPr>
          <p:nvPr>
            <p:ph sz="quarter" idx="13"/>
          </p:nvPr>
        </p:nvSpPr>
        <p:spPr>
          <a:xfrm>
            <a:off x="457200" y="1600200"/>
            <a:ext cx="8232775" cy="83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457200" y="2514600"/>
            <a:ext cx="8232775" cy="129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5"/>
          </p:nvPr>
        </p:nvSpPr>
        <p:spPr>
          <a:xfrm>
            <a:off x="457200" y="3886200"/>
            <a:ext cx="8232775"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4630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10" name="Footer Placeholder 4"/>
          <p:cNvSpPr>
            <a:spLocks noGrp="1"/>
          </p:cNvSpPr>
          <p:nvPr>
            <p:ph type="ftr" sz="quarter" idx="11"/>
          </p:nvPr>
        </p:nvSpPr>
        <p:spPr>
          <a:xfrm>
            <a:off x="93969" y="6172200"/>
            <a:ext cx="8595360" cy="235463"/>
          </a:xfrm>
        </p:spPr>
        <p:txBody>
          <a:bodyPr/>
          <a:lstStyle/>
          <a:p>
            <a:endParaRPr lang="en-US" dirty="0">
              <a:solidFill>
                <a:prstClr val="black"/>
              </a:solidFill>
            </a:endParaRP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6/29/2021</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5" name="Picture Placeholder 4"/>
          <p:cNvSpPr>
            <a:spLocks noGrp="1"/>
          </p:cNvSpPr>
          <p:nvPr>
            <p:ph type="pic" sz="quarter" idx="13"/>
          </p:nvPr>
        </p:nvSpPr>
        <p:spPr>
          <a:xfrm>
            <a:off x="4800600" y="1666875"/>
            <a:ext cx="3886200" cy="3667125"/>
          </a:xfrm>
        </p:spPr>
        <p:txBody>
          <a:bodyPr/>
          <a:lstStyle/>
          <a:p>
            <a:endParaRPr lang="en-US" dirty="0"/>
          </a:p>
        </p:txBody>
      </p:sp>
      <p:sp>
        <p:nvSpPr>
          <p:cNvPr id="7" name="Content Placeholder 6"/>
          <p:cNvSpPr>
            <a:spLocks noGrp="1"/>
          </p:cNvSpPr>
          <p:nvPr>
            <p:ph sz="quarter" idx="14"/>
          </p:nvPr>
        </p:nvSpPr>
        <p:spPr>
          <a:xfrm>
            <a:off x="457200" y="1666875"/>
            <a:ext cx="3962400" cy="3667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641437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pPr eaLnBrk="1" fontAlgn="auto" hangingPunct="1">
              <a:spcBef>
                <a:spcPts val="0"/>
              </a:spcBef>
              <a:spcAft>
                <a:spcPts val="0"/>
              </a:spcAft>
            </a:pPr>
            <a:endParaRPr lang="en-US" dirty="0">
              <a:solidFill>
                <a:prstClr val="black"/>
              </a:solidFill>
              <a:latin typeface="Arial"/>
            </a:endParaRP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pPr eaLnBrk="1" fontAlgn="auto" hangingPunct="1">
              <a:spcBef>
                <a:spcPts val="0"/>
              </a:spcBef>
              <a:spcAft>
                <a:spcPts val="0"/>
              </a:spcAft>
            </a:pPr>
            <a:fld id="{A9DF6EFB-3F44-496C-A842-1E0B3D3B975A}" type="datetimeFigureOut">
              <a:rPr lang="en-US" smtClean="0">
                <a:solidFill>
                  <a:prstClr val="white"/>
                </a:solidFill>
                <a:latin typeface="Arial"/>
              </a:rPr>
              <a:pPr eaLnBrk="1" fontAlgn="auto" hangingPunct="1">
                <a:spcBef>
                  <a:spcPts val="0"/>
                </a:spcBef>
                <a:spcAft>
                  <a:spcPts val="0"/>
                </a:spcAft>
              </a:pPr>
              <a:t>6/29/2021</a:t>
            </a:fld>
            <a:endParaRPr lang="en-US" dirty="0">
              <a:solidFill>
                <a:prstClr val="white"/>
              </a:solidFill>
              <a:latin typeface="Aria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pPr eaLnBrk="1" fontAlgn="auto" hangingPunct="1">
              <a:spcBef>
                <a:spcPts val="0"/>
              </a:spcBef>
              <a:spcAft>
                <a:spcPts val="0"/>
              </a:spcAft>
            </a:pPr>
            <a:fld id="{200B2350-5261-4F5C-9DF5-EF0D264FC8D2}" type="slidenum">
              <a:rPr lang="en-US" smtClean="0">
                <a:solidFill>
                  <a:prstClr val="white"/>
                </a:solidFill>
                <a:latin typeface="Arial"/>
              </a:rPr>
              <a:pPr eaLnBrk="1" fontAlgn="auto" hangingPunct="1">
                <a:spcBef>
                  <a:spcPts val="0"/>
                </a:spcBef>
                <a:spcAft>
                  <a:spcPts val="0"/>
                </a:spcAft>
              </a:pPr>
              <a:t>‹#›</a:t>
            </a:fld>
            <a:endParaRPr lang="en-US" dirty="0">
              <a:solidFill>
                <a:prstClr val="white"/>
              </a:solidFill>
              <a:latin typeface="Arial"/>
            </a:endParaRPr>
          </a:p>
        </p:txBody>
      </p:sp>
      <p:pic>
        <p:nvPicPr>
          <p:cNvPr id="7" name="Picture 6" descr="Pearson Logo"/>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3" name="TextBox 12"/>
          <p:cNvSpPr txBox="1"/>
          <p:nvPr userDrawn="1"/>
        </p:nvSpPr>
        <p:spPr>
          <a:xfrm>
            <a:off x="1600200" y="6429345"/>
            <a:ext cx="7162800" cy="276999"/>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i="0" dirty="0">
                <a:solidFill>
                  <a:schemeClr val="tx1"/>
                </a:solidFill>
                <a:latin typeface="Verdana" panose="020B0604030504040204" pitchFamily="34" charset="0"/>
                <a:ea typeface="Verdana" panose="020B0604030504040204" pitchFamily="34" charset="0"/>
                <a:cs typeface="Verdana" panose="020B0604030504040204" pitchFamily="34" charset="0"/>
              </a:rPr>
              <a:t>Copyright © 2019, 2016, 2013 Pearson Education, Inc. All Rights Reserved</a:t>
            </a:r>
          </a:p>
        </p:txBody>
      </p:sp>
    </p:spTree>
    <p:extLst>
      <p:ext uri="{BB962C8B-B14F-4D97-AF65-F5344CB8AC3E}">
        <p14:creationId xmlns:p14="http://schemas.microsoft.com/office/powerpoint/2010/main" val="4043797913"/>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81" r:id="rId3"/>
    <p:sldLayoutId id="2147483973" r:id="rId4"/>
    <p:sldLayoutId id="2147483975" r:id="rId5"/>
    <p:sldLayoutId id="2147483991" r:id="rId6"/>
    <p:sldLayoutId id="2147483987" r:id="rId7"/>
    <p:sldLayoutId id="2147483988" r:id="rId8"/>
    <p:sldLayoutId id="2147483982" r:id="rId9"/>
    <p:sldLayoutId id="2147483986" r:id="rId10"/>
    <p:sldLayoutId id="2147483974" r:id="rId11"/>
    <p:sldLayoutId id="2147483976" r:id="rId12"/>
    <p:sldLayoutId id="2147483977" r:id="rId13"/>
    <p:sldLayoutId id="2147483978" r:id="rId14"/>
    <p:sldLayoutId id="2147483979" r:id="rId15"/>
    <p:sldLayoutId id="2147483989" r:id="rId16"/>
    <p:sldLayoutId id="2147483992" r:id="rId17"/>
    <p:sldLayoutId id="2147483993" r:id="rId18"/>
    <p:sldLayoutId id="2147483994" r:id="rId19"/>
  </p:sldLayoutIdLst>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hyperlink" Target="https://mediaplayer.pearsoncmg.com/assets/secs_wtm_ch_09_christian_v2" TargetMode="Externa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hyperlink" Target="https://mediaplayer.pearsoncmg.com/assets/apf-events-at-the-neuromuscular-junction" TargetMode="Externa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hyperlink" Target="https://mediaplayer.pearsoncmg.com/assets/apf-excitation-contraction-coupling" TargetMode="External"/><Relationship Id="rId2" Type="http://schemas.openxmlformats.org/officeDocument/2006/relationships/hyperlink" Target="https://mediaplayer.pearsoncmg.com/assets/apf-events-at-the-neuromuscular-junction" TargetMode="External"/><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hyperlink" Target="https://mediaplayer.pearsoncmg.com/assets/apf-cross-bridge-cycle" TargetMode="External"/><Relationship Id="rId2" Type="http://schemas.openxmlformats.org/officeDocument/2006/relationships/hyperlink" Target="https://mediaplayer.pearsoncmg.com/assets/apf-events-at-the-neuromuscular-junction" TargetMode="Externa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oundations of Economics&#10;Eight Edition&#10;Bade Parkin"/>
          <p:cNvSpPr>
            <a:spLocks noGrp="1"/>
          </p:cNvSpPr>
          <p:nvPr>
            <p:ph type="title"/>
          </p:nvPr>
        </p:nvSpPr>
        <p:spPr>
          <a:xfrm>
            <a:off x="457200" y="257404"/>
            <a:ext cx="8229600" cy="523220"/>
          </a:xfrm>
        </p:spPr>
        <p:txBody>
          <a:bodyPr>
            <a:spAutoFit/>
          </a:bodyPr>
          <a:lstStyle/>
          <a:p>
            <a:r>
              <a:rPr lang="en-US" dirty="0"/>
              <a:t>Human Anatomy and Physiology</a:t>
            </a:r>
            <a:endParaRPr lang="en-US" dirty="0">
              <a:ea typeface="ＭＳ Ｐゴシック" pitchFamily="-108" charset="-128"/>
              <a:cs typeface="ＭＳ Ｐゴシック" pitchFamily="-108" charset="-128"/>
            </a:endParaRPr>
          </a:p>
        </p:txBody>
      </p:sp>
      <p:sp>
        <p:nvSpPr>
          <p:cNvPr id="9" name="Text Placeholder 7"/>
          <p:cNvSpPr>
            <a:spLocks noGrp="1"/>
          </p:cNvSpPr>
          <p:nvPr>
            <p:ph type="body" sz="quarter" idx="13"/>
          </p:nvPr>
        </p:nvSpPr>
        <p:spPr>
          <a:xfrm>
            <a:off x="457200" y="876283"/>
            <a:ext cx="8229600" cy="359857"/>
          </a:xfrm>
        </p:spPr>
        <p:txBody>
          <a:bodyPr vert="horz" lIns="0" tIns="0" rIns="0" bIns="0" rtlCol="0">
            <a:spAutoFit/>
          </a:bodyPr>
          <a:lstStyle/>
          <a:p>
            <a:pPr>
              <a:spcBef>
                <a:spcPct val="0"/>
              </a:spcBef>
            </a:pPr>
            <a:r>
              <a:rPr lang="en-US" sz="2000" dirty="0">
                <a:latin typeface="+mn-lt"/>
                <a:ea typeface="+mj-ea"/>
                <a:cs typeface="Times New Roman" panose="02020603050405020304" pitchFamily="18" charset="0"/>
              </a:rPr>
              <a:t>Eleventh Edition</a:t>
            </a:r>
          </a:p>
        </p:txBody>
      </p:sp>
      <p:sp>
        <p:nvSpPr>
          <p:cNvPr id="14" name="Text Placeholder 7"/>
          <p:cNvSpPr>
            <a:spLocks noGrp="1"/>
          </p:cNvSpPr>
          <p:nvPr>
            <p:ph type="body" sz="quarter" idx="13"/>
          </p:nvPr>
        </p:nvSpPr>
        <p:spPr>
          <a:xfrm>
            <a:off x="5029200" y="2738735"/>
            <a:ext cx="3505200" cy="461665"/>
          </a:xfrm>
        </p:spPr>
        <p:txBody>
          <a:bodyPr wrap="square">
            <a:spAutoFit/>
          </a:bodyPr>
          <a:lstStyle/>
          <a:p>
            <a:r>
              <a:rPr lang="en-US" sz="3000" dirty="0">
                <a:solidFill>
                  <a:schemeClr val="tx1"/>
                </a:solidFill>
                <a:latin typeface="+mj-lt"/>
                <a:cs typeface="Calibri" panose="020F0502020204030204" pitchFamily="34" charset="0"/>
              </a:rPr>
              <a:t>Chapter 09 Part A</a:t>
            </a:r>
            <a:endParaRPr lang="en-IN" sz="3000" dirty="0">
              <a:solidFill>
                <a:schemeClr val="tx1"/>
              </a:solidFill>
              <a:latin typeface="+mj-lt"/>
              <a:cs typeface="Calibri" panose="020F0502020204030204" pitchFamily="34" charset="0"/>
            </a:endParaRPr>
          </a:p>
        </p:txBody>
      </p:sp>
      <p:sp>
        <p:nvSpPr>
          <p:cNvPr id="15" name="Content Placeholder 3"/>
          <p:cNvSpPr>
            <a:spLocks noGrp="1"/>
          </p:cNvSpPr>
          <p:nvPr>
            <p:ph type="body" sz="quarter" idx="14"/>
          </p:nvPr>
        </p:nvSpPr>
        <p:spPr>
          <a:xfrm>
            <a:off x="5029200" y="3310693"/>
            <a:ext cx="3200400" cy="677108"/>
          </a:xfrm>
        </p:spPr>
        <p:txBody>
          <a:bodyPr wrap="square">
            <a:spAutoFit/>
          </a:bodyPr>
          <a:lstStyle/>
          <a:p>
            <a:r>
              <a:rPr lang="en-IN" sz="2200" dirty="0">
                <a:latin typeface="Arial" panose="020B0604020202020204" pitchFamily="34" charset="0"/>
                <a:cs typeface="Arial" panose="020B0604020202020204" pitchFamily="34" charset="0"/>
              </a:rPr>
              <a:t>Muscles and Muscle Tissue</a:t>
            </a:r>
          </a:p>
        </p:txBody>
      </p:sp>
      <p:pic>
        <p:nvPicPr>
          <p:cNvPr id="3" name="Picture 2" descr="Front Cover: Human Anatomy and Physiology, Eleventh Edition by Marieb and Hoeh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702096"/>
            <a:ext cx="3364992" cy="3889248"/>
          </a:xfrm>
          <a:prstGeom prst="rect">
            <a:avLst/>
          </a:prstGeom>
        </p:spPr>
      </p:pic>
      <p:sp>
        <p:nvSpPr>
          <p:cNvPr id="12" name="Content Placeholder"/>
          <p:cNvSpPr>
            <a:spLocks noGrp="1"/>
          </p:cNvSpPr>
          <p:nvPr>
            <p:ph type="body" sz="quarter" idx="15"/>
          </p:nvPr>
        </p:nvSpPr>
        <p:spPr>
          <a:xfrm>
            <a:off x="762000" y="5791200"/>
            <a:ext cx="6858000" cy="184666"/>
          </a:xfrm>
        </p:spPr>
        <p:txBody>
          <a:bodyPr wrap="square">
            <a:spAutoFit/>
          </a:bodyPr>
          <a:lstStyle/>
          <a:p>
            <a:pPr eaLnBrk="0" fontAlgn="base" hangingPunct="0">
              <a:spcBef>
                <a:spcPct val="0"/>
              </a:spcBef>
              <a:spcAft>
                <a:spcPct val="0"/>
              </a:spcAft>
            </a:pPr>
            <a:r>
              <a:rPr lang="en-US" sz="1200" dirty="0">
                <a:ea typeface="ＭＳ Ｐゴシック" pitchFamily="-108" charset="-128"/>
                <a:cs typeface="ＭＳ Ｐゴシック" pitchFamily="-108" charset="-128"/>
              </a:rPr>
              <a:t>PowerPoint® Lectures Slides prepared by Karen Dunbar Kareiva, Ivy Tech Community College</a:t>
            </a:r>
            <a:endParaRPr lang="en-IN" sz="1200" dirty="0">
              <a:ea typeface="ＭＳ Ｐゴシック" pitchFamily="-108" charset="-128"/>
              <a:cs typeface="ＭＳ Ｐゴシック" pitchFamily="-108" charset="-128"/>
            </a:endParaRPr>
          </a:p>
        </p:txBody>
      </p:sp>
      <p:sp>
        <p:nvSpPr>
          <p:cNvPr id="10" name="TextBox 9"/>
          <p:cNvSpPr txBox="1"/>
          <p:nvPr/>
        </p:nvSpPr>
        <p:spPr>
          <a:xfrm>
            <a:off x="1600200" y="6429345"/>
            <a:ext cx="7162800" cy="276999"/>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i="0" dirty="0">
                <a:solidFill>
                  <a:schemeClr val="tx1"/>
                </a:solidFill>
                <a:latin typeface="Verdana" panose="020B0604030504040204" pitchFamily="34" charset="0"/>
                <a:ea typeface="Verdana" panose="020B0604030504040204" pitchFamily="34" charset="0"/>
                <a:cs typeface="Verdana" panose="020B0604030504040204" pitchFamily="34" charset="0"/>
              </a:rPr>
              <a:t>Copyright © 2019, 2016, 2013 Pearson Education, Inc. All Rights Reserved</a:t>
            </a:r>
          </a:p>
        </p:txBody>
      </p:sp>
    </p:spTree>
    <p:extLst>
      <p:ext uri="{BB962C8B-B14F-4D97-AF65-F5344CB8AC3E}">
        <p14:creationId xmlns:p14="http://schemas.microsoft.com/office/powerpoint/2010/main" val="1892187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53110"/>
            <a:ext cx="8229600" cy="523220"/>
          </a:xfrm>
        </p:spPr>
        <p:txBody>
          <a:bodyPr vert="horz" lIns="0" tIns="0" rIns="0" bIns="0" rtlCol="0" anchor="b">
            <a:spAutoFit/>
          </a:bodyPr>
          <a:lstStyle/>
          <a:p>
            <a:pPr marL="746125" indent="-746125"/>
            <a:r>
              <a:rPr lang="en-US" altLang="en-US" dirty="0">
                <a:latin typeface="Times New Roman"/>
              </a:rPr>
              <a:t>Characteristics of Muscle Tissue</a:t>
            </a:r>
            <a:endParaRPr lang="en-US" dirty="0">
              <a:latin typeface="Times New Roman"/>
            </a:endParaRPr>
          </a:p>
        </p:txBody>
      </p:sp>
      <p:sp>
        <p:nvSpPr>
          <p:cNvPr id="4" name="Content Placeholder 3"/>
          <p:cNvSpPr>
            <a:spLocks noGrp="1"/>
          </p:cNvSpPr>
          <p:nvPr>
            <p:ph idx="4294967295"/>
          </p:nvPr>
        </p:nvSpPr>
        <p:spPr>
          <a:xfrm>
            <a:off x="457581" y="1643126"/>
            <a:ext cx="8229600" cy="2000548"/>
          </a:xfrm>
        </p:spPr>
        <p:txBody>
          <a:bodyPr wrap="square">
            <a:spAutoFit/>
          </a:bodyPr>
          <a:lstStyle/>
          <a:p>
            <a:pPr marL="256032" indent="-256032">
              <a:buSzPct val="100000"/>
            </a:pPr>
            <a:r>
              <a:rPr lang="en-US" altLang="en-US" dirty="0">
                <a:latin typeface="Arial"/>
              </a:rPr>
              <a:t>All muscles share four main characteristics:</a:t>
            </a:r>
          </a:p>
          <a:p>
            <a:pPr marL="741600" lvl="1" indent="-284400"/>
            <a:r>
              <a:rPr lang="en-US" altLang="en-US" b="1" dirty="0">
                <a:latin typeface="Arial"/>
              </a:rPr>
              <a:t>Excitability</a:t>
            </a:r>
            <a:r>
              <a:rPr lang="en-US" altLang="en-US" dirty="0">
                <a:latin typeface="Arial"/>
              </a:rPr>
              <a:t> (responsiveness): ability to receive and respond to stimuli</a:t>
            </a:r>
          </a:p>
          <a:p>
            <a:pPr marL="741600" lvl="1" indent="-284400"/>
            <a:r>
              <a:rPr lang="en-US" altLang="en-US" b="1" dirty="0">
                <a:latin typeface="Arial"/>
              </a:rPr>
              <a:t>Contractility</a:t>
            </a:r>
            <a:r>
              <a:rPr lang="en-US" altLang="en-US" dirty="0">
                <a:latin typeface="Arial"/>
              </a:rPr>
              <a:t>: ability to shorten forcibly when stimulated</a:t>
            </a:r>
          </a:p>
          <a:p>
            <a:pPr marL="741600" lvl="1" indent="-284400"/>
            <a:r>
              <a:rPr lang="en-US" altLang="en-US" b="1" dirty="0">
                <a:latin typeface="Arial"/>
              </a:rPr>
              <a:t>Extensibility</a:t>
            </a:r>
            <a:r>
              <a:rPr lang="en-US" altLang="en-US" dirty="0">
                <a:latin typeface="Arial"/>
              </a:rPr>
              <a:t>: ability to be stretched </a:t>
            </a:r>
          </a:p>
          <a:p>
            <a:pPr marL="741600" lvl="1" indent="-284400"/>
            <a:r>
              <a:rPr lang="en-US" altLang="en-US" b="1" dirty="0">
                <a:latin typeface="Arial"/>
              </a:rPr>
              <a:t>Elasticity</a:t>
            </a:r>
            <a:r>
              <a:rPr lang="en-US" altLang="en-US" dirty="0">
                <a:latin typeface="Arial"/>
              </a:rPr>
              <a:t>: ability to recoil to resting length</a:t>
            </a:r>
          </a:p>
        </p:txBody>
      </p:sp>
    </p:spTree>
    <p:extLst>
      <p:ext uri="{BB962C8B-B14F-4D97-AF65-F5344CB8AC3E}">
        <p14:creationId xmlns:p14="http://schemas.microsoft.com/office/powerpoint/2010/main" val="3674842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53110"/>
            <a:ext cx="8229600" cy="523220"/>
          </a:xfrm>
        </p:spPr>
        <p:txBody>
          <a:bodyPr vert="horz" lIns="0" tIns="0" rIns="0" bIns="0" rtlCol="0" anchor="b">
            <a:spAutoFit/>
          </a:bodyPr>
          <a:lstStyle/>
          <a:p>
            <a:pPr marL="746125" indent="-746125"/>
            <a:r>
              <a:rPr lang="en-US" altLang="en-US" dirty="0">
                <a:latin typeface="Times New Roman"/>
              </a:rPr>
              <a:t>Muscle Functions</a:t>
            </a:r>
            <a:endParaRPr lang="en-US" dirty="0">
              <a:latin typeface="Times New Roman"/>
            </a:endParaRPr>
          </a:p>
        </p:txBody>
      </p:sp>
      <p:sp>
        <p:nvSpPr>
          <p:cNvPr id="4" name="Content Placeholder 3"/>
          <p:cNvSpPr>
            <a:spLocks noGrp="1"/>
          </p:cNvSpPr>
          <p:nvPr>
            <p:ph sz="quarter" idx="13"/>
          </p:nvPr>
        </p:nvSpPr>
        <p:spPr>
          <a:xfrm>
            <a:off x="457581" y="1643126"/>
            <a:ext cx="8229600" cy="1862048"/>
          </a:xfrm>
        </p:spPr>
        <p:txBody>
          <a:bodyPr wrap="square">
            <a:spAutoFit/>
          </a:bodyPr>
          <a:lstStyle/>
          <a:p>
            <a:r>
              <a:rPr lang="en-US" altLang="en-US" dirty="0">
                <a:latin typeface="Arial"/>
              </a:rPr>
              <a:t>Four important functions</a:t>
            </a:r>
          </a:p>
          <a:p>
            <a:pPr marL="971550" lvl="1" indent="-514350">
              <a:buFont typeface="+mj-lt"/>
              <a:buAutoNum type="arabicPeriod"/>
            </a:pPr>
            <a:r>
              <a:rPr lang="en-US" altLang="en-US" dirty="0">
                <a:latin typeface="Arial"/>
              </a:rPr>
              <a:t>Produce movement: responsible for all locomotion and manipulation</a:t>
            </a:r>
          </a:p>
          <a:p>
            <a:pPr lvl="2"/>
            <a:r>
              <a:rPr lang="en-US" altLang="en-US" dirty="0">
                <a:latin typeface="Arial"/>
              </a:rPr>
              <a:t>Example: walking, digesting, pumping blood</a:t>
            </a:r>
          </a:p>
          <a:p>
            <a:pPr marL="971550" lvl="1" indent="-514350">
              <a:buFont typeface="+mj-lt"/>
              <a:buAutoNum type="arabicPeriod"/>
            </a:pPr>
            <a:r>
              <a:rPr lang="en-US" altLang="en-US" dirty="0">
                <a:latin typeface="Arial"/>
              </a:rPr>
              <a:t>Maintain posture and body position </a:t>
            </a:r>
          </a:p>
          <a:p>
            <a:pPr marL="971550" lvl="1" indent="-514350">
              <a:buFont typeface="+mj-lt"/>
              <a:buAutoNum type="arabicPeriod"/>
            </a:pPr>
            <a:r>
              <a:rPr lang="en-US" altLang="en-US" dirty="0">
                <a:latin typeface="Arial"/>
              </a:rPr>
              <a:t>Stabilize joints</a:t>
            </a:r>
          </a:p>
          <a:p>
            <a:pPr marL="971550" lvl="1" indent="-514350">
              <a:buFont typeface="+mj-lt"/>
              <a:buAutoNum type="arabicPeriod"/>
            </a:pPr>
            <a:r>
              <a:rPr lang="en-US" altLang="en-US" dirty="0">
                <a:latin typeface="Arial"/>
              </a:rPr>
              <a:t>Generate heat as they contract</a:t>
            </a:r>
          </a:p>
        </p:txBody>
      </p:sp>
    </p:spTree>
    <p:extLst>
      <p:ext uri="{BB962C8B-B14F-4D97-AF65-F5344CB8AC3E}">
        <p14:creationId xmlns:p14="http://schemas.microsoft.com/office/powerpoint/2010/main" val="3382341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53110"/>
            <a:ext cx="8229600" cy="523220"/>
          </a:xfrm>
        </p:spPr>
        <p:txBody>
          <a:bodyPr vert="horz" lIns="0" tIns="0" rIns="0" bIns="0" rtlCol="0" anchor="b">
            <a:spAutoFit/>
          </a:bodyPr>
          <a:lstStyle/>
          <a:p>
            <a:pPr marL="746125" indent="-746125"/>
            <a:r>
              <a:rPr lang="en-US" altLang="en-US" dirty="0">
                <a:latin typeface="Times New Roman"/>
              </a:rPr>
              <a:t>9.2  Skeletal Muscle Anatomy</a:t>
            </a:r>
            <a:endParaRPr lang="en-US" dirty="0">
              <a:latin typeface="Times New Roman"/>
            </a:endParaRPr>
          </a:p>
        </p:txBody>
      </p:sp>
      <p:sp>
        <p:nvSpPr>
          <p:cNvPr id="4" name="Content Placeholder 3"/>
          <p:cNvSpPr>
            <a:spLocks noGrp="1"/>
          </p:cNvSpPr>
          <p:nvPr>
            <p:ph sz="quarter" idx="13"/>
          </p:nvPr>
        </p:nvSpPr>
        <p:spPr>
          <a:xfrm>
            <a:off x="457581" y="1643126"/>
            <a:ext cx="8229600" cy="492443"/>
          </a:xfrm>
        </p:spPr>
        <p:txBody>
          <a:bodyPr wrap="square">
            <a:spAutoFit/>
          </a:bodyPr>
          <a:lstStyle/>
          <a:p>
            <a:r>
              <a:rPr lang="en-US" dirty="0">
                <a:latin typeface="Arial"/>
              </a:rPr>
              <a:t>Skeletal muscle is an organ made up of different tissues with three features: </a:t>
            </a:r>
            <a:r>
              <a:rPr lang="en-US" b="1" dirty="0">
                <a:latin typeface="Arial"/>
              </a:rPr>
              <a:t>nerve and blood supply</a:t>
            </a:r>
            <a:r>
              <a:rPr lang="en-US" dirty="0">
                <a:latin typeface="Arial"/>
              </a:rPr>
              <a:t>, </a:t>
            </a:r>
            <a:r>
              <a:rPr lang="en-US" b="1" dirty="0">
                <a:latin typeface="Arial"/>
              </a:rPr>
              <a:t>connective tissue sheaths</a:t>
            </a:r>
            <a:r>
              <a:rPr lang="en-US" dirty="0">
                <a:latin typeface="Arial"/>
              </a:rPr>
              <a:t>, and </a:t>
            </a:r>
            <a:r>
              <a:rPr lang="en-US" b="1" dirty="0">
                <a:latin typeface="Arial"/>
              </a:rPr>
              <a:t>attachments</a:t>
            </a:r>
            <a:endParaRPr lang="en-US" altLang="en-US" dirty="0">
              <a:latin typeface="Arial"/>
            </a:endParaRPr>
          </a:p>
        </p:txBody>
      </p:sp>
    </p:spTree>
    <p:extLst>
      <p:ext uri="{BB962C8B-B14F-4D97-AF65-F5344CB8AC3E}">
        <p14:creationId xmlns:p14="http://schemas.microsoft.com/office/powerpoint/2010/main" val="3073483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53110"/>
            <a:ext cx="8229600" cy="523220"/>
          </a:xfrm>
        </p:spPr>
        <p:txBody>
          <a:bodyPr vert="horz" lIns="0" tIns="0" rIns="0" bIns="0" rtlCol="0" anchor="b">
            <a:spAutoFit/>
          </a:bodyPr>
          <a:lstStyle/>
          <a:p>
            <a:pPr lvl="1" indent="-746125" algn="l" rtl="0">
              <a:spcBef>
                <a:spcPct val="0"/>
              </a:spcBef>
            </a:pPr>
            <a:r>
              <a:rPr lang="en-US" sz="3400" b="1" kern="1200" dirty="0">
                <a:solidFill>
                  <a:srgbClr val="007FA3"/>
                </a:solidFill>
                <a:latin typeface="Times New Roman"/>
                <a:ea typeface="+mj-ea"/>
                <a:cs typeface="Times New Roman" panose="02020603050405020304" pitchFamily="18" charset="0"/>
              </a:rPr>
              <a:t>Nerve and Blood Supply</a:t>
            </a:r>
          </a:p>
        </p:txBody>
      </p:sp>
      <p:sp>
        <p:nvSpPr>
          <p:cNvPr id="4" name="Content Placeholder 3"/>
          <p:cNvSpPr>
            <a:spLocks noGrp="1"/>
          </p:cNvSpPr>
          <p:nvPr>
            <p:ph idx="4294967295"/>
          </p:nvPr>
        </p:nvSpPr>
        <p:spPr>
          <a:xfrm>
            <a:off x="457581" y="1643126"/>
            <a:ext cx="8229600" cy="1577355"/>
          </a:xfrm>
        </p:spPr>
        <p:txBody>
          <a:bodyPr wrap="square">
            <a:spAutoFit/>
          </a:bodyPr>
          <a:lstStyle/>
          <a:p>
            <a:pPr>
              <a:buSzPct val="100000"/>
            </a:pPr>
            <a:r>
              <a:rPr lang="en-US" altLang="en-US" dirty="0">
                <a:latin typeface="Arial"/>
              </a:rPr>
              <a:t>Each muscle receives a nerve, artery, and veins</a:t>
            </a:r>
          </a:p>
          <a:p>
            <a:pPr marL="742950" lvl="1" indent="-285750">
              <a:spcBef>
                <a:spcPts val="600"/>
              </a:spcBef>
            </a:pPr>
            <a:r>
              <a:rPr lang="en-US" altLang="en-US" dirty="0">
                <a:latin typeface="Arial"/>
              </a:rPr>
              <a:t>Consciously controlled skeletal muscle has nerves supplying every fiber to control activity</a:t>
            </a:r>
          </a:p>
          <a:p>
            <a:pPr>
              <a:buSzPct val="100000"/>
            </a:pPr>
            <a:r>
              <a:rPr lang="en-US" altLang="en-US" dirty="0">
                <a:latin typeface="Arial"/>
              </a:rPr>
              <a:t>Contracting muscle fibers require huge amounts of oxygen and nutrients</a:t>
            </a:r>
          </a:p>
          <a:p>
            <a:pPr marL="742950" lvl="1" indent="-285750">
              <a:spcBef>
                <a:spcPts val="600"/>
              </a:spcBef>
            </a:pPr>
            <a:r>
              <a:rPr lang="en-US" altLang="en-US" dirty="0">
                <a:latin typeface="Arial"/>
              </a:rPr>
              <a:t>Also need waste products removed quickly</a:t>
            </a:r>
          </a:p>
        </p:txBody>
      </p:sp>
    </p:spTree>
    <p:extLst>
      <p:ext uri="{BB962C8B-B14F-4D97-AF65-F5344CB8AC3E}">
        <p14:creationId xmlns:p14="http://schemas.microsoft.com/office/powerpoint/2010/main" val="247544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53110"/>
            <a:ext cx="8229600" cy="523220"/>
          </a:xfrm>
        </p:spPr>
        <p:txBody>
          <a:bodyPr vert="horz" lIns="0" tIns="0" rIns="0" bIns="0" rtlCol="0" anchor="b">
            <a:spAutoFit/>
          </a:bodyPr>
          <a:lstStyle/>
          <a:p>
            <a:pPr lvl="1" indent="-746125" algn="l" rtl="0">
              <a:spcBef>
                <a:spcPct val="0"/>
              </a:spcBef>
            </a:pPr>
            <a:r>
              <a:rPr lang="en-US" altLang="en-US" sz="3400" b="1" kern="1200" dirty="0">
                <a:solidFill>
                  <a:srgbClr val="007FA3"/>
                </a:solidFill>
                <a:latin typeface="Times New Roman"/>
                <a:ea typeface="+mj-ea"/>
                <a:cs typeface="Times New Roman" panose="02020603050405020304" pitchFamily="18" charset="0"/>
              </a:rPr>
              <a:t>Connective Tissue Sheaths</a:t>
            </a:r>
            <a:endParaRPr lang="en-US" sz="3400" b="1" kern="1200" dirty="0">
              <a:solidFill>
                <a:srgbClr val="007FA3"/>
              </a:solidFill>
              <a:latin typeface="Times New Roman"/>
              <a:ea typeface="+mj-ea"/>
              <a:cs typeface="Times New Roman" panose="02020603050405020304" pitchFamily="18" charset="0"/>
            </a:endParaRPr>
          </a:p>
        </p:txBody>
      </p:sp>
      <p:sp>
        <p:nvSpPr>
          <p:cNvPr id="4" name="Content Placeholder 3"/>
          <p:cNvSpPr>
            <a:spLocks noGrp="1"/>
          </p:cNvSpPr>
          <p:nvPr>
            <p:ph sz="quarter" idx="13"/>
          </p:nvPr>
        </p:nvSpPr>
        <p:spPr>
          <a:xfrm>
            <a:off x="457581" y="1643126"/>
            <a:ext cx="8229600" cy="2585323"/>
          </a:xfrm>
        </p:spPr>
        <p:txBody>
          <a:bodyPr wrap="square">
            <a:spAutoFit/>
          </a:bodyPr>
          <a:lstStyle/>
          <a:p>
            <a:r>
              <a:rPr lang="en-US" altLang="en-US" dirty="0">
                <a:latin typeface="Arial"/>
              </a:rPr>
              <a:t>Each skeletal muscle, as well as each muscle fiber, is covered in connective tissue</a:t>
            </a:r>
          </a:p>
          <a:p>
            <a:r>
              <a:rPr lang="en-US" altLang="en-US" dirty="0">
                <a:latin typeface="Arial"/>
              </a:rPr>
              <a:t>Support cells and reinforce whole muscle</a:t>
            </a:r>
          </a:p>
          <a:p>
            <a:r>
              <a:rPr lang="en-US" altLang="en-US" dirty="0">
                <a:latin typeface="Arial"/>
              </a:rPr>
              <a:t>Sheaths from external to internal:</a:t>
            </a:r>
          </a:p>
          <a:p>
            <a:pPr lvl="1"/>
            <a:r>
              <a:rPr lang="en-US" altLang="en-US" b="1" dirty="0">
                <a:latin typeface="Arial"/>
              </a:rPr>
              <a:t>Epimysium</a:t>
            </a:r>
            <a:r>
              <a:rPr lang="en-US" altLang="en-US" dirty="0">
                <a:latin typeface="Arial"/>
              </a:rPr>
              <a:t>: dense irregular connective tissue surrounding entire muscle; may blend with fascia </a:t>
            </a:r>
          </a:p>
          <a:p>
            <a:pPr lvl="1"/>
            <a:r>
              <a:rPr lang="en-US" altLang="en-US" b="1" dirty="0">
                <a:latin typeface="Arial"/>
              </a:rPr>
              <a:t>Perimysium</a:t>
            </a:r>
            <a:r>
              <a:rPr lang="en-US" altLang="en-US" dirty="0">
                <a:latin typeface="Arial"/>
              </a:rPr>
              <a:t>: fibrous connective tissue surrounding </a:t>
            </a:r>
            <a:r>
              <a:rPr lang="en-US" altLang="en-US" b="1" dirty="0">
                <a:latin typeface="Arial"/>
              </a:rPr>
              <a:t>fascicles</a:t>
            </a:r>
            <a:r>
              <a:rPr lang="en-US" altLang="en-US" dirty="0">
                <a:latin typeface="Arial"/>
              </a:rPr>
              <a:t> (groups of muscle fibers)</a:t>
            </a:r>
          </a:p>
          <a:p>
            <a:pPr lvl="1"/>
            <a:r>
              <a:rPr lang="en-US" altLang="en-US" b="1" dirty="0">
                <a:latin typeface="Arial"/>
              </a:rPr>
              <a:t>Endomysium</a:t>
            </a:r>
            <a:r>
              <a:rPr lang="en-US" altLang="en-US" dirty="0">
                <a:latin typeface="Arial"/>
              </a:rPr>
              <a:t>: fine areolar connective tissue surrounding each muscle fiber</a:t>
            </a:r>
          </a:p>
        </p:txBody>
      </p:sp>
    </p:spTree>
    <p:extLst>
      <p:ext uri="{BB962C8B-B14F-4D97-AF65-F5344CB8AC3E}">
        <p14:creationId xmlns:p14="http://schemas.microsoft.com/office/powerpoint/2010/main" val="1935700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110870"/>
            <a:ext cx="8221133" cy="1569660"/>
          </a:xfrm>
        </p:spPr>
        <p:txBody>
          <a:bodyPr wrap="square">
            <a:spAutoFit/>
          </a:bodyPr>
          <a:lstStyle/>
          <a:p>
            <a:pPr lvl="1" algn="l" rtl="0">
              <a:spcBef>
                <a:spcPct val="0"/>
              </a:spcBef>
            </a:pPr>
            <a:r>
              <a:rPr lang="en-IN" sz="3400" b="1" kern="1200" dirty="0">
                <a:solidFill>
                  <a:srgbClr val="007FA3"/>
                </a:solidFill>
                <a:latin typeface="Times New Roman"/>
                <a:ea typeface="+mj-ea"/>
                <a:cs typeface="Times New Roman" panose="02020603050405020304" pitchFamily="18" charset="0"/>
              </a:rPr>
              <a:t>Connective Tissue Sheaths of Skeletal Muscle: Epimysium, Perimysium, and Endomysium </a:t>
            </a:r>
            <a:r>
              <a:rPr lang="en-IN" sz="2800" b="1" kern="1200" dirty="0">
                <a:solidFill>
                  <a:srgbClr val="007FA3"/>
                </a:solidFill>
                <a:latin typeface="Times New Roman"/>
                <a:ea typeface="+mj-ea"/>
                <a:cs typeface="Times New Roman" panose="02020603050405020304" pitchFamily="18" charset="0"/>
              </a:rPr>
              <a:t>(1 of 2)</a:t>
            </a:r>
            <a:endParaRPr lang="en-US" sz="2800" b="1" kern="1200" dirty="0">
              <a:solidFill>
                <a:srgbClr val="007FA3"/>
              </a:solidFill>
              <a:latin typeface="Times New Roman"/>
              <a:ea typeface="+mj-ea"/>
              <a:cs typeface="Times New Roman" panose="02020603050405020304" pitchFamily="18" charset="0"/>
            </a:endParaRPr>
          </a:p>
        </p:txBody>
      </p:sp>
      <p:pic>
        <p:nvPicPr>
          <p:cNvPr id="2050" name="Picture 2" descr="This is a two part figure showing structure and connective tissue sheaths of skeletal muscle.&#10;Part (a) is a diagram of a cross section of a skeletal muscle showing epimysium covering whole muscle, enlarged view of fascicle bundles with perimysium sheaths, and even further enlarged diagram of muscle fibers with endomysium coverings.  Also labeled are bone, tendon and blood vessel.&#10;Part (b) is a photomicrograph of cross section of skeletal muscle (30X) with epimysium, perimysium and endomysium labeled.&#10;"/>
          <p:cNvPicPr>
            <a:picLocks noChangeAspect="1" noChangeArrowheads="1"/>
          </p:cNvPicPr>
          <p:nvPr/>
        </p:nvPicPr>
        <p:blipFill rotWithShape="1">
          <a:blip r:embed="rId3">
            <a:extLst>
              <a:ext uri="{28A0092B-C50C-407E-A947-70E740481C1C}">
                <a14:useLocalDpi xmlns:a14="http://schemas.microsoft.com/office/drawing/2010/main" val="0"/>
              </a:ext>
            </a:extLst>
          </a:blip>
          <a:srcRect b="2625"/>
          <a:stretch/>
        </p:blipFill>
        <p:spPr bwMode="auto">
          <a:xfrm>
            <a:off x="1198604" y="1816548"/>
            <a:ext cx="6371321" cy="386458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5833535"/>
            <a:ext cx="8229600" cy="492443"/>
          </a:xfrm>
        </p:spPr>
        <p:txBody>
          <a:bodyPr wrap="square">
            <a:spAutoFit/>
          </a:bodyPr>
          <a:lstStyle/>
          <a:p>
            <a:pPr marL="0" indent="0">
              <a:buNone/>
            </a:pPr>
            <a:r>
              <a:rPr lang="en-US" b="1" dirty="0">
                <a:solidFill>
                  <a:srgbClr val="007FA3"/>
                </a:solidFill>
                <a:latin typeface="Arial (Body)"/>
                <a:ea typeface="+mj-ea"/>
                <a:cs typeface="Times New Roman" panose="02020603050405020304" pitchFamily="18" charset="0"/>
              </a:rPr>
              <a:t>Figure 9.1 </a:t>
            </a:r>
            <a:r>
              <a:rPr lang="en-US" dirty="0"/>
              <a:t>Connective tissue sheaths of skeletal muscle: epimysium, perimysium, and endomysium.</a:t>
            </a:r>
            <a:endParaRPr lang="en-US" dirty="0">
              <a:latin typeface="Arial (Body)"/>
            </a:endParaRPr>
          </a:p>
        </p:txBody>
      </p:sp>
    </p:spTree>
    <p:extLst>
      <p:ext uri="{BB962C8B-B14F-4D97-AF65-F5344CB8AC3E}">
        <p14:creationId xmlns:p14="http://schemas.microsoft.com/office/powerpoint/2010/main" val="1576988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53110"/>
            <a:ext cx="8229600" cy="523220"/>
          </a:xfrm>
        </p:spPr>
        <p:txBody>
          <a:bodyPr vert="horz" lIns="0" tIns="0" rIns="0" bIns="0" rtlCol="0" anchor="b">
            <a:spAutoFit/>
          </a:bodyPr>
          <a:lstStyle/>
          <a:p>
            <a:pPr marL="746125" indent="-746125"/>
            <a:r>
              <a:rPr lang="en-US" altLang="en-US" dirty="0">
                <a:latin typeface="Times New Roman"/>
              </a:rPr>
              <a:t>Attachments</a:t>
            </a:r>
            <a:endParaRPr lang="en-US" dirty="0">
              <a:latin typeface="Times New Roman"/>
            </a:endParaRPr>
          </a:p>
        </p:txBody>
      </p:sp>
      <p:sp>
        <p:nvSpPr>
          <p:cNvPr id="4" name="Content Placeholder 3"/>
          <p:cNvSpPr>
            <a:spLocks noGrp="1"/>
          </p:cNvSpPr>
          <p:nvPr>
            <p:ph sz="quarter" idx="13"/>
          </p:nvPr>
        </p:nvSpPr>
        <p:spPr>
          <a:xfrm>
            <a:off x="457581" y="1643126"/>
            <a:ext cx="8229600" cy="2908489"/>
          </a:xfrm>
        </p:spPr>
        <p:txBody>
          <a:bodyPr wrap="square">
            <a:spAutoFit/>
          </a:bodyPr>
          <a:lstStyle/>
          <a:p>
            <a:r>
              <a:rPr lang="en-US" altLang="en-US" dirty="0">
                <a:latin typeface="Arial"/>
              </a:rPr>
              <a:t>Muscles span joints and attach to bones</a:t>
            </a:r>
          </a:p>
          <a:p>
            <a:r>
              <a:rPr lang="en-US" altLang="en-US" dirty="0">
                <a:latin typeface="Arial"/>
              </a:rPr>
              <a:t>Muscles attach to bone in at least two places</a:t>
            </a:r>
          </a:p>
          <a:p>
            <a:pPr lvl="1"/>
            <a:r>
              <a:rPr lang="en-US" altLang="en-US" b="1" dirty="0">
                <a:latin typeface="Arial"/>
              </a:rPr>
              <a:t>Insertion</a:t>
            </a:r>
            <a:r>
              <a:rPr lang="en-US" altLang="en-US" dirty="0">
                <a:latin typeface="Arial"/>
              </a:rPr>
              <a:t>: attachment to movable bone</a:t>
            </a:r>
          </a:p>
          <a:p>
            <a:pPr lvl="1"/>
            <a:r>
              <a:rPr lang="en-US" altLang="en-US" b="1" dirty="0">
                <a:latin typeface="Arial"/>
              </a:rPr>
              <a:t>Origin</a:t>
            </a:r>
            <a:r>
              <a:rPr lang="en-US" altLang="en-US" dirty="0">
                <a:latin typeface="Arial"/>
              </a:rPr>
              <a:t>: attachment to immovable or less movable bone</a:t>
            </a:r>
          </a:p>
          <a:p>
            <a:r>
              <a:rPr lang="en-US" altLang="en-US" dirty="0">
                <a:latin typeface="Arial"/>
              </a:rPr>
              <a:t>Attachments can be direct or indirect</a:t>
            </a:r>
          </a:p>
          <a:p>
            <a:pPr lvl="1"/>
            <a:r>
              <a:rPr lang="en-US" altLang="en-US" b="1" dirty="0">
                <a:latin typeface="Arial"/>
              </a:rPr>
              <a:t>Direct</a:t>
            </a:r>
            <a:r>
              <a:rPr lang="en-US" altLang="en-US" dirty="0">
                <a:latin typeface="Arial"/>
              </a:rPr>
              <a:t> (</a:t>
            </a:r>
            <a:r>
              <a:rPr lang="en-US" altLang="en-US" b="1" dirty="0">
                <a:latin typeface="Arial"/>
              </a:rPr>
              <a:t>fleshy</a:t>
            </a:r>
            <a:r>
              <a:rPr lang="en-US" altLang="en-US" dirty="0">
                <a:latin typeface="Arial"/>
              </a:rPr>
              <a:t>): epimysium fused to periosteum of bone or perichondrium of cartilage</a:t>
            </a:r>
          </a:p>
          <a:p>
            <a:pPr lvl="1"/>
            <a:r>
              <a:rPr lang="en-US" altLang="en-US" b="1" dirty="0">
                <a:latin typeface="Arial"/>
              </a:rPr>
              <a:t>Indirect</a:t>
            </a:r>
            <a:r>
              <a:rPr lang="en-US" altLang="en-US" dirty="0">
                <a:latin typeface="Arial"/>
              </a:rPr>
              <a:t>: connective tissue wrappings extend beyond muscle as ropelike </a:t>
            </a:r>
            <a:r>
              <a:rPr lang="en-US" altLang="en-US" b="1" dirty="0">
                <a:latin typeface="Arial"/>
              </a:rPr>
              <a:t>tendon</a:t>
            </a:r>
            <a:r>
              <a:rPr lang="en-US" altLang="en-US" dirty="0">
                <a:latin typeface="Arial"/>
              </a:rPr>
              <a:t> or sheetlike </a:t>
            </a:r>
            <a:r>
              <a:rPr lang="en-US" altLang="en-US" b="1" dirty="0">
                <a:latin typeface="Arial"/>
              </a:rPr>
              <a:t>aponeurosis</a:t>
            </a:r>
          </a:p>
        </p:txBody>
      </p:sp>
    </p:spTree>
    <p:extLst>
      <p:ext uri="{BB962C8B-B14F-4D97-AF65-F5344CB8AC3E}">
        <p14:creationId xmlns:p14="http://schemas.microsoft.com/office/powerpoint/2010/main" val="3105549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149076"/>
            <a:ext cx="8221133" cy="1569660"/>
          </a:xfrm>
        </p:spPr>
        <p:txBody>
          <a:bodyPr wrap="square">
            <a:spAutoFit/>
          </a:bodyPr>
          <a:lstStyle/>
          <a:p>
            <a:pPr lvl="1" algn="l" rtl="0">
              <a:spcBef>
                <a:spcPct val="0"/>
              </a:spcBef>
            </a:pPr>
            <a:r>
              <a:rPr lang="en-IN" sz="3400" b="1" kern="1200" dirty="0">
                <a:solidFill>
                  <a:srgbClr val="007FA3"/>
                </a:solidFill>
                <a:latin typeface="Times New Roman"/>
                <a:ea typeface="+mj-ea"/>
                <a:cs typeface="Times New Roman" panose="02020603050405020304" pitchFamily="18" charset="0"/>
              </a:rPr>
              <a:t>Connective Tissue Sheaths of Skeletal Muscle: Epimysium, Perimysium, and Endomysium </a:t>
            </a:r>
            <a:r>
              <a:rPr lang="en-IN" sz="2800" b="1" kern="1200" dirty="0">
                <a:solidFill>
                  <a:srgbClr val="007FA3"/>
                </a:solidFill>
                <a:latin typeface="Times New Roman"/>
                <a:ea typeface="+mj-ea"/>
                <a:cs typeface="Times New Roman" panose="02020603050405020304" pitchFamily="18" charset="0"/>
              </a:rPr>
              <a:t>(2 of 2)</a:t>
            </a:r>
            <a:endParaRPr lang="en-US" sz="2800" b="1" kern="1200" dirty="0">
              <a:solidFill>
                <a:srgbClr val="007FA3"/>
              </a:solidFill>
              <a:latin typeface="Times New Roman"/>
              <a:ea typeface="+mj-ea"/>
              <a:cs typeface="Times New Roman" panose="02020603050405020304" pitchFamily="18" charset="0"/>
            </a:endParaRPr>
          </a:p>
        </p:txBody>
      </p:sp>
      <p:pic>
        <p:nvPicPr>
          <p:cNvPr id="3074" name="Picture 2" descr="This is a two part figure showing structure and connective tissue sheaths of skeletal muscle.&#10;Part (a) is a diagram of a cross section of a skeletal muscle showing epimysium covering whole muscle, enlarged view of fascicle bundles with perimysium sheaths, and even further enlarged diagram of muscle fibers with endomysium coverings.  Also labeled are bone, tendon and blood vessel."/>
          <p:cNvPicPr>
            <a:picLocks noChangeAspect="1" noChangeArrowheads="1"/>
          </p:cNvPicPr>
          <p:nvPr/>
        </p:nvPicPr>
        <p:blipFill rotWithShape="1">
          <a:blip r:embed="rId3">
            <a:extLst>
              <a:ext uri="{28A0092B-C50C-407E-A947-70E740481C1C}">
                <a14:useLocalDpi xmlns:a14="http://schemas.microsoft.com/office/drawing/2010/main" val="0"/>
              </a:ext>
            </a:extLst>
          </a:blip>
          <a:srcRect b="2638"/>
          <a:stretch/>
        </p:blipFill>
        <p:spPr bwMode="auto">
          <a:xfrm>
            <a:off x="1415722" y="1816548"/>
            <a:ext cx="6054115" cy="383918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5833535"/>
            <a:ext cx="8229600" cy="492443"/>
          </a:xfrm>
        </p:spPr>
        <p:txBody>
          <a:bodyPr wrap="square">
            <a:spAutoFit/>
          </a:bodyPr>
          <a:lstStyle/>
          <a:p>
            <a:pPr marL="0" indent="0">
              <a:buNone/>
            </a:pPr>
            <a:r>
              <a:rPr lang="en-US" b="1" dirty="0">
                <a:solidFill>
                  <a:srgbClr val="007FA3"/>
                </a:solidFill>
                <a:latin typeface="Arial (Body)"/>
                <a:ea typeface="+mj-ea"/>
                <a:cs typeface="Times New Roman" panose="02020603050405020304" pitchFamily="18" charset="0"/>
              </a:rPr>
              <a:t>Figure 9.1a </a:t>
            </a:r>
            <a:r>
              <a:rPr lang="en-US" dirty="0"/>
              <a:t>Connective tissue sheaths of skeletal muscle: epimysium, perimysium, and endomysium.</a:t>
            </a:r>
            <a:endParaRPr lang="en-US" dirty="0">
              <a:latin typeface="Arial (Body)"/>
            </a:endParaRPr>
          </a:p>
        </p:txBody>
      </p:sp>
    </p:spTree>
    <p:extLst>
      <p:ext uri="{BB962C8B-B14F-4D97-AF65-F5344CB8AC3E}">
        <p14:creationId xmlns:p14="http://schemas.microsoft.com/office/powerpoint/2010/main" val="3494885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1133" cy="1046440"/>
          </a:xfrm>
        </p:spPr>
        <p:txBody>
          <a:bodyPr wrap="square">
            <a:spAutoFit/>
          </a:bodyPr>
          <a:lstStyle/>
          <a:p>
            <a:pPr lvl="1" algn="l" rtl="0">
              <a:spcBef>
                <a:spcPct val="0"/>
              </a:spcBef>
            </a:pPr>
            <a:r>
              <a:rPr lang="en-IN" sz="3400" b="1" kern="1200" dirty="0">
                <a:solidFill>
                  <a:srgbClr val="007FA3"/>
                </a:solidFill>
                <a:latin typeface="Times New Roman"/>
                <a:ea typeface="+mj-ea"/>
                <a:cs typeface="Times New Roman" panose="02020603050405020304" pitchFamily="18" charset="0"/>
              </a:rPr>
              <a:t>Table 9.1-1 Structure and Organizational Levels of Skeletal Muscle</a:t>
            </a:r>
            <a:endParaRPr lang="en-US" sz="3400" b="1" kern="1200" dirty="0">
              <a:solidFill>
                <a:srgbClr val="007FA3"/>
              </a:solidFill>
              <a:latin typeface="Times New Roman"/>
              <a:ea typeface="+mj-ea"/>
              <a:cs typeface="Times New Roman" panose="02020603050405020304" pitchFamily="18" charset="0"/>
            </a:endParaRPr>
          </a:p>
        </p:txBody>
      </p:sp>
      <p:pic>
        <p:nvPicPr>
          <p:cNvPr id="4098" name="Picture 2" descr="Table 9.1 describing the Structure and Organizational Levels of Skeletal Muscle. Table columns are labeled STRUCTURE AND ORGANIZATIONAL LEVEL, DESCRIPTION, and CONNECTIVE TISSUE WRAPPINGS.&#10;The row data is as follows:&#10;&#10;STRUCTURE AND ORGANIZATIONAL LEVEL: Muscle (organ) (Diagram shows a muscle tapering to a tendon. The exterior of the muscle is labeled epimysium, and a cross section shows many internal bundles, labeled fascicle.);&#10;&#10;DESCRIPTION: A muscle consists of hundreds to thousands of muscle cells, plus connective tissue wrappings, blood vessels, and nerve fibers. ;&#10;CONNECTIVE TISSUE WRAPPINGS: Covered externally by the epimysium.;&#10;&#10;STRUCTURE AND ORGANIZATIONAL LEVEL: Fascicle (a portion of the muscle) (Diagram shows part of a fascicle. The exterior is labeled perimysium, and a cross-section shows many long narrow fibers, labeled muscle fiber.);&#10;DESCRIPTION: A fascicle is a discrete bundle of muscle cells, segregated from the rest of the muscle by a connective tissue sheath.;&#10;CONNECTIVE TISSUE WRAPPINGS: Surrounded by perimysium.&#10;&#10;STRUCTURE AND ORGANIZATIONAL LEVEL: Muscle fiber (cell) (Diagram shows a muscle fiber cell cross-section. It has two exterior layers, labeled endomysium (external) and sarcolemma (internal). Long narrow myofibrils are packed inside, with nuclei near the sarcolemma.) ;&#10;DESCRIPTION: A muscle fiber is an elongated multinucleate cell; it has a banded (striated) appearance.;&#10;CONNECTIVE TISSUE WRAPPINGS: Surrounded by endomysium." title="Needs to change alt 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24000"/>
            <a:ext cx="6755534" cy="437861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5977468"/>
            <a:ext cx="8229600" cy="246221"/>
          </a:xfrm>
        </p:spPr>
        <p:txBody>
          <a:bodyPr wrap="square">
            <a:spAutoFit/>
          </a:bodyPr>
          <a:lstStyle/>
          <a:p>
            <a:pPr marL="0" indent="0">
              <a:buNone/>
            </a:pPr>
            <a:r>
              <a:rPr lang="en-US" b="1" dirty="0">
                <a:solidFill>
                  <a:srgbClr val="007FA3"/>
                </a:solidFill>
                <a:latin typeface="Arial (Body)"/>
                <a:ea typeface="+mj-ea"/>
                <a:cs typeface="Times New Roman" panose="02020603050405020304" pitchFamily="18" charset="0"/>
              </a:rPr>
              <a:t>Table 9.1 </a:t>
            </a:r>
            <a:r>
              <a:rPr lang="en-US" dirty="0"/>
              <a:t>Structure and Organizational Levels of Skeletal Muscle</a:t>
            </a:r>
            <a:endParaRPr lang="en-US" dirty="0">
              <a:latin typeface="Arial (Body)"/>
            </a:endParaRPr>
          </a:p>
        </p:txBody>
      </p:sp>
    </p:spTree>
    <p:extLst>
      <p:ext uri="{BB962C8B-B14F-4D97-AF65-F5344CB8AC3E}">
        <p14:creationId xmlns:p14="http://schemas.microsoft.com/office/powerpoint/2010/main" val="644862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9600" cy="1046440"/>
          </a:xfrm>
        </p:spPr>
        <p:txBody>
          <a:bodyPr vert="horz" lIns="0" tIns="0" rIns="0" bIns="0" rtlCol="0" anchor="b">
            <a:spAutoFit/>
          </a:bodyPr>
          <a:lstStyle/>
          <a:p>
            <a:pPr lvl="1" indent="-746125" algn="l" rtl="0">
              <a:spcBef>
                <a:spcPct val="0"/>
              </a:spcBef>
            </a:pPr>
            <a:r>
              <a:rPr lang="en-US" altLang="en-US" sz="3400" b="1" kern="1200" dirty="0">
                <a:solidFill>
                  <a:srgbClr val="007FA3"/>
                </a:solidFill>
                <a:latin typeface="Times New Roman"/>
                <a:ea typeface="+mj-ea"/>
                <a:cs typeface="Times New Roman" panose="02020603050405020304" pitchFamily="18" charset="0"/>
              </a:rPr>
              <a:t>9.3  Muscle Fiber Microanatomy and Sliding Filament Model </a:t>
            </a:r>
            <a:endParaRPr lang="en-US" sz="3400" b="1" kern="1200" dirty="0">
              <a:solidFill>
                <a:srgbClr val="007FA3"/>
              </a:solidFill>
              <a:latin typeface="Times New Roman"/>
              <a:ea typeface="+mj-ea"/>
              <a:cs typeface="Times New Roman" panose="02020603050405020304" pitchFamily="18" charset="0"/>
            </a:endParaRPr>
          </a:p>
        </p:txBody>
      </p:sp>
      <p:sp>
        <p:nvSpPr>
          <p:cNvPr id="4" name="Content Placeholder 3"/>
          <p:cNvSpPr>
            <a:spLocks noGrp="1"/>
          </p:cNvSpPr>
          <p:nvPr>
            <p:ph sz="quarter" idx="13"/>
          </p:nvPr>
        </p:nvSpPr>
        <p:spPr>
          <a:xfrm>
            <a:off x="457581" y="1643126"/>
            <a:ext cx="8232775" cy="2970044"/>
          </a:xfrm>
        </p:spPr>
        <p:txBody>
          <a:bodyPr wrap="square">
            <a:spAutoFit/>
          </a:bodyPr>
          <a:lstStyle/>
          <a:p>
            <a:r>
              <a:rPr lang="en-US" altLang="en-US" dirty="0">
                <a:latin typeface="Arial"/>
              </a:rPr>
              <a:t>Skeletal muscle fibers are long, cylindrical cells that contain multiple nuclei</a:t>
            </a:r>
          </a:p>
          <a:p>
            <a:r>
              <a:rPr lang="en-US" altLang="en-US" b="1" dirty="0">
                <a:latin typeface="Arial"/>
              </a:rPr>
              <a:t>Sarcolemma</a:t>
            </a:r>
            <a:r>
              <a:rPr lang="en-US" altLang="en-US" dirty="0">
                <a:latin typeface="Arial"/>
              </a:rPr>
              <a:t>: muscle fiber plasma membrane </a:t>
            </a:r>
          </a:p>
          <a:p>
            <a:r>
              <a:rPr lang="en-US" altLang="en-US" b="1" dirty="0">
                <a:latin typeface="Arial"/>
              </a:rPr>
              <a:t>Sarcoplasm</a:t>
            </a:r>
            <a:r>
              <a:rPr lang="en-US" altLang="en-US" dirty="0">
                <a:latin typeface="Arial"/>
              </a:rPr>
              <a:t>: muscle fiber cytoplasm</a:t>
            </a:r>
          </a:p>
          <a:p>
            <a:r>
              <a:rPr lang="en-US" altLang="en-US" dirty="0">
                <a:latin typeface="Arial"/>
              </a:rPr>
              <a:t>Contains many </a:t>
            </a:r>
            <a:r>
              <a:rPr lang="en-US" altLang="en-US" b="1" dirty="0">
                <a:latin typeface="Arial"/>
              </a:rPr>
              <a:t>glycosomes</a:t>
            </a:r>
            <a:r>
              <a:rPr lang="en-US" altLang="en-US" dirty="0">
                <a:latin typeface="Arial"/>
              </a:rPr>
              <a:t> for glycogen storage, as well as </a:t>
            </a:r>
            <a:r>
              <a:rPr lang="en-US" altLang="en-US" b="1" dirty="0">
                <a:latin typeface="Arial"/>
              </a:rPr>
              <a:t>myoglobin</a:t>
            </a:r>
            <a:r>
              <a:rPr lang="en-US" altLang="en-US" dirty="0">
                <a:latin typeface="Arial"/>
              </a:rPr>
              <a:t> for </a:t>
            </a:r>
            <a:r>
              <a:rPr lang="en-US" altLang="en-US" dirty="0">
                <a:latin typeface="Times New Roman" panose="02020603050405020304" pitchFamily="18" charset="0"/>
                <a:cs typeface="Times New Roman" panose="02020603050405020304" pitchFamily="18" charset="0"/>
              </a:rPr>
              <a:t>O</a:t>
            </a:r>
            <a:r>
              <a:rPr lang="en-US" altLang="en-US" baseline="-25000" dirty="0">
                <a:latin typeface="Times New Roman" panose="02020603050405020304" pitchFamily="18" charset="0"/>
                <a:cs typeface="Times New Roman" panose="02020603050405020304" pitchFamily="18" charset="0"/>
              </a:rPr>
              <a:t>2</a:t>
            </a:r>
            <a:r>
              <a:rPr lang="en-US" altLang="en-US" dirty="0">
                <a:latin typeface="Arial"/>
              </a:rPr>
              <a:t> storage</a:t>
            </a:r>
          </a:p>
          <a:p>
            <a:r>
              <a:rPr lang="en-US" altLang="en-US" dirty="0">
                <a:latin typeface="Arial"/>
              </a:rPr>
              <a:t>Modified organelles </a:t>
            </a:r>
          </a:p>
          <a:p>
            <a:pPr lvl="1"/>
            <a:r>
              <a:rPr lang="en-US" altLang="en-US" b="1" dirty="0">
                <a:latin typeface="Arial"/>
              </a:rPr>
              <a:t>Myofibrils</a:t>
            </a:r>
          </a:p>
          <a:p>
            <a:pPr lvl="1"/>
            <a:r>
              <a:rPr lang="en-US" altLang="en-US" b="1" dirty="0">
                <a:latin typeface="Arial"/>
              </a:rPr>
              <a:t>Sarcoplasmic reticulum</a:t>
            </a:r>
          </a:p>
          <a:p>
            <a:pPr lvl="1"/>
            <a:r>
              <a:rPr lang="en-US" altLang="en-US" b="1" dirty="0">
                <a:latin typeface="Arial"/>
              </a:rPr>
              <a:t>T tubules</a:t>
            </a:r>
          </a:p>
        </p:txBody>
      </p:sp>
    </p:spTree>
    <p:extLst>
      <p:ext uri="{BB962C8B-B14F-4D97-AF65-F5344CB8AC3E}">
        <p14:creationId xmlns:p14="http://schemas.microsoft.com/office/powerpoint/2010/main" val="2879171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46782"/>
            <a:ext cx="8229600" cy="523220"/>
          </a:xfrm>
        </p:spPr>
        <p:txBody>
          <a:bodyPr>
            <a:spAutoFit/>
          </a:bodyPr>
          <a:lstStyle/>
          <a:p>
            <a:r>
              <a:rPr lang="en-US" dirty="0">
                <a:latin typeface="Times New Roman"/>
              </a:rPr>
              <a:t>Why This Matters</a:t>
            </a:r>
            <a:endParaRPr lang="en-US" b="0" dirty="0">
              <a:latin typeface="Times New Roman"/>
            </a:endParaRPr>
          </a:p>
        </p:txBody>
      </p:sp>
      <p:sp>
        <p:nvSpPr>
          <p:cNvPr id="3" name="Content Placeholder 2"/>
          <p:cNvSpPr>
            <a:spLocks noGrp="1"/>
          </p:cNvSpPr>
          <p:nvPr>
            <p:ph sz="quarter" idx="13"/>
          </p:nvPr>
        </p:nvSpPr>
        <p:spPr>
          <a:xfrm>
            <a:off x="457200" y="1600200"/>
            <a:ext cx="8229600" cy="492443"/>
          </a:xfrm>
        </p:spPr>
        <p:txBody>
          <a:bodyPr wrap="square">
            <a:spAutoFit/>
          </a:bodyPr>
          <a:lstStyle/>
          <a:p>
            <a:r>
              <a:rPr lang="en-US" dirty="0"/>
              <a:t>Understanding skeletal muscle tissue helps you to treat strained muscles effectively with RICE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53110"/>
            <a:ext cx="8229600" cy="523220"/>
          </a:xfrm>
        </p:spPr>
        <p:txBody>
          <a:bodyPr vert="horz" lIns="0" tIns="0" rIns="0" bIns="0" rtlCol="0" anchor="b">
            <a:spAutoFit/>
          </a:bodyPr>
          <a:lstStyle/>
          <a:p>
            <a:pPr marL="746125" indent="-746125"/>
            <a:r>
              <a:rPr lang="en-US" altLang="en-US" dirty="0">
                <a:latin typeface="Times New Roman"/>
              </a:rPr>
              <a:t>Myofibrils </a:t>
            </a:r>
            <a:r>
              <a:rPr lang="en-US" sz="2800" dirty="0">
                <a:latin typeface="Times New Roman"/>
              </a:rPr>
              <a:t>(1 of 7)</a:t>
            </a:r>
          </a:p>
        </p:txBody>
      </p:sp>
      <p:sp>
        <p:nvSpPr>
          <p:cNvPr id="4" name="Content Placeholder 3"/>
          <p:cNvSpPr>
            <a:spLocks noGrp="1"/>
          </p:cNvSpPr>
          <p:nvPr>
            <p:ph sz="quarter" idx="13"/>
          </p:nvPr>
        </p:nvSpPr>
        <p:spPr>
          <a:xfrm>
            <a:off x="457581" y="1643126"/>
            <a:ext cx="8229600" cy="2623795"/>
          </a:xfrm>
        </p:spPr>
        <p:txBody>
          <a:bodyPr wrap="square">
            <a:spAutoFit/>
          </a:bodyPr>
          <a:lstStyle/>
          <a:p>
            <a:r>
              <a:rPr lang="en-US" altLang="en-US" b="1" dirty="0"/>
              <a:t>Myofibrils</a:t>
            </a:r>
            <a:r>
              <a:rPr lang="en-US" altLang="en-US" dirty="0"/>
              <a:t> are densely packed, rodlike elements </a:t>
            </a:r>
          </a:p>
          <a:p>
            <a:pPr lvl="1"/>
            <a:r>
              <a:rPr lang="en-US" altLang="en-US" dirty="0"/>
              <a:t>Single muscle fiber can contain 1000s</a:t>
            </a:r>
          </a:p>
          <a:p>
            <a:pPr lvl="1"/>
            <a:r>
              <a:rPr lang="en-US" altLang="en-US" dirty="0"/>
              <a:t>Accounts for ~80% of muscle cell volume </a:t>
            </a:r>
          </a:p>
          <a:p>
            <a:r>
              <a:rPr lang="en-US" altLang="en-US" dirty="0"/>
              <a:t>Myofibril features</a:t>
            </a:r>
          </a:p>
          <a:p>
            <a:pPr lvl="1"/>
            <a:r>
              <a:rPr lang="en-US" altLang="en-US" b="1" dirty="0"/>
              <a:t>Striations</a:t>
            </a:r>
          </a:p>
          <a:p>
            <a:pPr lvl="1"/>
            <a:r>
              <a:rPr lang="en-US" altLang="en-US" b="1" dirty="0"/>
              <a:t>Sarcomeres</a:t>
            </a:r>
          </a:p>
          <a:p>
            <a:pPr lvl="1"/>
            <a:r>
              <a:rPr lang="en-US" altLang="en-US" b="1" dirty="0"/>
              <a:t>Myofilaments</a:t>
            </a:r>
          </a:p>
          <a:p>
            <a:pPr lvl="1"/>
            <a:r>
              <a:rPr lang="en-US" altLang="en-US" b="1" dirty="0"/>
              <a:t>Molecular composition of myofilaments</a:t>
            </a:r>
          </a:p>
        </p:txBody>
      </p:sp>
    </p:spTree>
    <p:extLst>
      <p:ext uri="{BB962C8B-B14F-4D97-AF65-F5344CB8AC3E}">
        <p14:creationId xmlns:p14="http://schemas.microsoft.com/office/powerpoint/2010/main" val="1457442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1133" cy="1046440"/>
          </a:xfrm>
        </p:spPr>
        <p:txBody>
          <a:bodyPr wrap="square">
            <a:spAutoFit/>
          </a:bodyPr>
          <a:lstStyle/>
          <a:p>
            <a:pPr lvl="1" algn="l" rtl="0">
              <a:spcBef>
                <a:spcPct val="0"/>
              </a:spcBef>
            </a:pPr>
            <a:r>
              <a:rPr lang="en-IN" sz="3400" b="1" kern="1200" dirty="0">
                <a:solidFill>
                  <a:srgbClr val="007FA3"/>
                </a:solidFill>
                <a:latin typeface="Times New Roman"/>
                <a:ea typeface="+mj-ea"/>
                <a:cs typeface="Times New Roman" panose="02020603050405020304" pitchFamily="18" charset="0"/>
              </a:rPr>
              <a:t>Microscopic Anatomy of a Skeletal Muscle Fiber</a:t>
            </a:r>
            <a:r>
              <a:rPr lang="en-IN" sz="3400" kern="1200" dirty="0">
                <a:solidFill>
                  <a:srgbClr val="007FA3"/>
                </a:solidFill>
                <a:latin typeface="Times New Roman"/>
                <a:ea typeface="+mj-ea"/>
                <a:cs typeface="Times New Roman" panose="02020603050405020304" pitchFamily="18" charset="0"/>
              </a:rPr>
              <a:t> </a:t>
            </a:r>
            <a:r>
              <a:rPr lang="en-IN" sz="2800" b="1" kern="1200" dirty="0">
                <a:solidFill>
                  <a:srgbClr val="007FA3"/>
                </a:solidFill>
                <a:latin typeface="Times New Roman"/>
                <a:ea typeface="+mj-ea"/>
                <a:cs typeface="Times New Roman" panose="02020603050405020304" pitchFamily="18" charset="0"/>
              </a:rPr>
              <a:t>(1 of 4)</a:t>
            </a:r>
            <a:endParaRPr lang="en-US" sz="2800" b="1" kern="1200" dirty="0">
              <a:solidFill>
                <a:srgbClr val="007FA3"/>
              </a:solidFill>
              <a:latin typeface="Times New Roman"/>
              <a:ea typeface="+mj-ea"/>
              <a:cs typeface="Times New Roman" panose="02020603050405020304" pitchFamily="18" charset="0"/>
            </a:endParaRPr>
          </a:p>
        </p:txBody>
      </p:sp>
      <p:pic>
        <p:nvPicPr>
          <p:cNvPr id="5122" name="Picture 2" descr="This five-part figure illustrates the anatomy of a skeletal muscle fiber at increasing levels of detail. It starts with a photomicrograph of two muscle fibers and ends with a cross-sectional view of a single sarcomere.&#10;Part (b): a diagram of part of one muscle fiber showing its myofibrils. The fiber is sliced at the right side with one myofibril extending from cut end.  Labels include sarcomere, mitochondria, Dark A band and Light I band, as well as nucleus."/>
          <p:cNvPicPr>
            <a:picLocks noChangeAspect="1" noChangeArrowheads="1"/>
          </p:cNvPicPr>
          <p:nvPr/>
        </p:nvPicPr>
        <p:blipFill rotWithShape="1">
          <a:blip r:embed="rId3">
            <a:extLst>
              <a:ext uri="{28A0092B-C50C-407E-A947-70E740481C1C}">
                <a14:useLocalDpi xmlns:a14="http://schemas.microsoft.com/office/drawing/2010/main" val="0"/>
              </a:ext>
            </a:extLst>
          </a:blip>
          <a:srcRect b="5552"/>
          <a:stretch/>
        </p:blipFill>
        <p:spPr bwMode="auto">
          <a:xfrm>
            <a:off x="1185938" y="2227263"/>
            <a:ext cx="6770536" cy="226853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5833535"/>
            <a:ext cx="8229600" cy="246221"/>
          </a:xfrm>
        </p:spPr>
        <p:txBody>
          <a:bodyPr wrap="square">
            <a:spAutoFit/>
          </a:bodyPr>
          <a:lstStyle/>
          <a:p>
            <a:pPr marL="0" indent="0">
              <a:buNone/>
            </a:pPr>
            <a:r>
              <a:rPr lang="en-US" b="1" dirty="0">
                <a:solidFill>
                  <a:srgbClr val="007FA3"/>
                </a:solidFill>
                <a:latin typeface="Arial (Body)"/>
                <a:ea typeface="+mj-ea"/>
                <a:cs typeface="Times New Roman" panose="02020603050405020304" pitchFamily="18" charset="0"/>
              </a:rPr>
              <a:t>Figure 9.2b </a:t>
            </a:r>
            <a:r>
              <a:rPr lang="en-US" dirty="0"/>
              <a:t>Microscopic anatomy of a skeletal muscle fiber.</a:t>
            </a:r>
            <a:endParaRPr lang="en-US" dirty="0">
              <a:latin typeface="Arial (Body)"/>
            </a:endParaRPr>
          </a:p>
        </p:txBody>
      </p:sp>
    </p:spTree>
    <p:extLst>
      <p:ext uri="{BB962C8B-B14F-4D97-AF65-F5344CB8AC3E}">
        <p14:creationId xmlns:p14="http://schemas.microsoft.com/office/powerpoint/2010/main" val="2671065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53110"/>
            <a:ext cx="8229600" cy="523220"/>
          </a:xfrm>
        </p:spPr>
        <p:txBody>
          <a:bodyPr vert="horz" lIns="0" tIns="0" rIns="0" bIns="0" rtlCol="0" anchor="b">
            <a:spAutoFit/>
          </a:bodyPr>
          <a:lstStyle/>
          <a:p>
            <a:pPr marL="746125" indent="-746125"/>
            <a:r>
              <a:rPr lang="en-US" altLang="en-US" dirty="0">
                <a:latin typeface="Times New Roman"/>
              </a:rPr>
              <a:t>Myofibrils </a:t>
            </a:r>
            <a:r>
              <a:rPr lang="en-US" sz="2800" dirty="0">
                <a:latin typeface="Times New Roman"/>
              </a:rPr>
              <a:t>(2 of 7)</a:t>
            </a:r>
          </a:p>
        </p:txBody>
      </p:sp>
      <p:sp>
        <p:nvSpPr>
          <p:cNvPr id="4" name="Content Placeholder 3"/>
          <p:cNvSpPr>
            <a:spLocks noGrp="1"/>
          </p:cNvSpPr>
          <p:nvPr>
            <p:ph sz="quarter" idx="13"/>
          </p:nvPr>
        </p:nvSpPr>
        <p:spPr>
          <a:xfrm>
            <a:off x="457581" y="1643126"/>
            <a:ext cx="8232775" cy="2108269"/>
          </a:xfrm>
        </p:spPr>
        <p:txBody>
          <a:bodyPr wrap="square">
            <a:spAutoFit/>
          </a:bodyPr>
          <a:lstStyle/>
          <a:p>
            <a:r>
              <a:rPr lang="en-US" altLang="en-US" b="1" dirty="0"/>
              <a:t>Striations</a:t>
            </a:r>
            <a:r>
              <a:rPr lang="en-US" altLang="en-US" dirty="0"/>
              <a:t>: stripes formed from repeating series of dark and light bands along length of each myofibril</a:t>
            </a:r>
          </a:p>
          <a:p>
            <a:pPr lvl="1"/>
            <a:r>
              <a:rPr lang="en-US" altLang="en-US" b="1" dirty="0"/>
              <a:t>A</a:t>
            </a:r>
            <a:r>
              <a:rPr lang="en-US" altLang="en-US" dirty="0"/>
              <a:t> </a:t>
            </a:r>
            <a:r>
              <a:rPr lang="en-US" altLang="en-US" b="1" dirty="0"/>
              <a:t>bands</a:t>
            </a:r>
            <a:r>
              <a:rPr lang="en-US" altLang="en-US" dirty="0"/>
              <a:t>: dark regions</a:t>
            </a:r>
          </a:p>
          <a:p>
            <a:pPr lvl="2"/>
            <a:r>
              <a:rPr lang="en-US" altLang="en-US" b="1" dirty="0"/>
              <a:t>H</a:t>
            </a:r>
            <a:r>
              <a:rPr lang="en-US" altLang="en-US" dirty="0"/>
              <a:t> </a:t>
            </a:r>
            <a:r>
              <a:rPr lang="en-US" altLang="en-US" b="1" dirty="0"/>
              <a:t>zone</a:t>
            </a:r>
            <a:r>
              <a:rPr lang="en-US" altLang="en-US" dirty="0"/>
              <a:t>: lighter region in middle of dark A band </a:t>
            </a:r>
          </a:p>
          <a:p>
            <a:pPr lvl="3"/>
            <a:r>
              <a:rPr lang="en-US" altLang="en-US" b="1" dirty="0"/>
              <a:t>M</a:t>
            </a:r>
            <a:r>
              <a:rPr lang="en-US" altLang="en-US" dirty="0"/>
              <a:t> </a:t>
            </a:r>
            <a:r>
              <a:rPr lang="en-US" altLang="en-US" b="1" dirty="0"/>
              <a:t>line</a:t>
            </a:r>
            <a:r>
              <a:rPr lang="en-US" altLang="en-US" dirty="0"/>
              <a:t>: line of protein (myomesin) that bisects H zone vertically</a:t>
            </a:r>
          </a:p>
          <a:p>
            <a:pPr lvl="1"/>
            <a:r>
              <a:rPr lang="en-US" altLang="en-US" b="1" dirty="0"/>
              <a:t>I</a:t>
            </a:r>
            <a:r>
              <a:rPr lang="en-US" altLang="en-US" dirty="0"/>
              <a:t> </a:t>
            </a:r>
            <a:r>
              <a:rPr lang="en-US" altLang="en-US" b="1" dirty="0"/>
              <a:t>bands</a:t>
            </a:r>
            <a:r>
              <a:rPr lang="en-US" altLang="en-US" dirty="0"/>
              <a:t>: lighter regions</a:t>
            </a:r>
          </a:p>
          <a:p>
            <a:pPr lvl="2"/>
            <a:r>
              <a:rPr lang="en-US" altLang="en-US" b="1" dirty="0"/>
              <a:t>Z</a:t>
            </a:r>
            <a:r>
              <a:rPr lang="en-US" altLang="en-US" dirty="0"/>
              <a:t> </a:t>
            </a:r>
            <a:r>
              <a:rPr lang="en-US" altLang="en-US" b="1" dirty="0"/>
              <a:t>disc</a:t>
            </a:r>
            <a:r>
              <a:rPr lang="en-US" altLang="en-US" dirty="0"/>
              <a:t> (</a:t>
            </a:r>
            <a:r>
              <a:rPr lang="en-US" altLang="en-US" b="1" dirty="0"/>
              <a:t>line</a:t>
            </a:r>
            <a:r>
              <a:rPr lang="en-US" altLang="en-US" dirty="0"/>
              <a:t>): coin-shaped sheet of proteins on midline of light I band</a:t>
            </a:r>
          </a:p>
        </p:txBody>
      </p:sp>
    </p:spTree>
    <p:extLst>
      <p:ext uri="{BB962C8B-B14F-4D97-AF65-F5344CB8AC3E}">
        <p14:creationId xmlns:p14="http://schemas.microsoft.com/office/powerpoint/2010/main" val="98129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1133" cy="1077218"/>
          </a:xfrm>
        </p:spPr>
        <p:txBody>
          <a:bodyPr wrap="square">
            <a:spAutoFit/>
          </a:bodyPr>
          <a:lstStyle/>
          <a:p>
            <a:pPr lvl="1" algn="l" rtl="0">
              <a:spcBef>
                <a:spcPct val="0"/>
              </a:spcBef>
            </a:pPr>
            <a:r>
              <a:rPr lang="en-IN" sz="3400" b="1" kern="1200" dirty="0">
                <a:solidFill>
                  <a:srgbClr val="007FA3"/>
                </a:solidFill>
                <a:latin typeface="Times New Roman"/>
                <a:ea typeface="+mj-ea"/>
                <a:cs typeface="Times New Roman" panose="02020603050405020304" pitchFamily="18" charset="0"/>
              </a:rPr>
              <a:t>Microscopic Anatomy of a Skeletal Muscle Fiber</a:t>
            </a:r>
            <a:r>
              <a:rPr lang="en-IN" sz="3400" kern="1200" dirty="0">
                <a:solidFill>
                  <a:srgbClr val="007FA3"/>
                </a:solidFill>
                <a:latin typeface="Times New Roman"/>
                <a:ea typeface="+mj-ea"/>
                <a:cs typeface="Times New Roman" panose="02020603050405020304" pitchFamily="18" charset="0"/>
              </a:rPr>
              <a:t> </a:t>
            </a:r>
            <a:r>
              <a:rPr lang="en-IN" sz="2800" b="1" kern="1200" dirty="0">
                <a:solidFill>
                  <a:srgbClr val="007FA3"/>
                </a:solidFill>
                <a:latin typeface="Times New Roman"/>
                <a:ea typeface="+mj-ea"/>
                <a:cs typeface="Times New Roman" panose="02020603050405020304" pitchFamily="18" charset="0"/>
              </a:rPr>
              <a:t>(2 of 4)</a:t>
            </a:r>
            <a:endParaRPr lang="en-US" sz="2800" b="1" kern="1200" dirty="0">
              <a:solidFill>
                <a:srgbClr val="007FA3"/>
              </a:solidFill>
              <a:latin typeface="Times New Roman"/>
              <a:ea typeface="+mj-ea"/>
              <a:cs typeface="Times New Roman" panose="02020603050405020304" pitchFamily="18" charset="0"/>
            </a:endParaRPr>
          </a:p>
        </p:txBody>
      </p:sp>
      <p:pic>
        <p:nvPicPr>
          <p:cNvPr id="6146" name="Picture 2" descr="This five-part figure illustrates the anatomy of a skeletal muscle fiber at increasing levels of detail. It starts with a photomicrograph of two muscle fibers and ends with a cross-sectional view of a single sarcomere.&#10;Part (a): a photomicrograph of portions of two isolated muscle fibers (700X). The fibers show obvious striations, or alternating dark and light bands.  Fiber, nuclei, Dark A band and Light I band are labeled."/>
          <p:cNvPicPr>
            <a:picLocks noChangeAspect="1" noChangeArrowheads="1"/>
          </p:cNvPicPr>
          <p:nvPr/>
        </p:nvPicPr>
        <p:blipFill rotWithShape="1">
          <a:blip r:embed="rId3">
            <a:extLst>
              <a:ext uri="{28A0092B-C50C-407E-A947-70E740481C1C}">
                <a14:useLocalDpi xmlns:a14="http://schemas.microsoft.com/office/drawing/2010/main" val="0"/>
              </a:ext>
            </a:extLst>
          </a:blip>
          <a:srcRect b="5342"/>
          <a:stretch/>
        </p:blipFill>
        <p:spPr bwMode="auto">
          <a:xfrm>
            <a:off x="482362" y="2301958"/>
            <a:ext cx="8179276" cy="266897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5833535"/>
            <a:ext cx="8229600" cy="246221"/>
          </a:xfrm>
        </p:spPr>
        <p:txBody>
          <a:bodyPr wrap="square">
            <a:spAutoFit/>
          </a:bodyPr>
          <a:lstStyle/>
          <a:p>
            <a:pPr marL="0" indent="0">
              <a:buNone/>
            </a:pPr>
            <a:r>
              <a:rPr lang="en-US" b="1" dirty="0">
                <a:solidFill>
                  <a:srgbClr val="007FA3"/>
                </a:solidFill>
                <a:latin typeface="Arial (Body)"/>
                <a:ea typeface="+mj-ea"/>
                <a:cs typeface="Times New Roman" panose="02020603050405020304" pitchFamily="18" charset="0"/>
              </a:rPr>
              <a:t>Figure 9.2a </a:t>
            </a:r>
            <a:r>
              <a:rPr lang="en-US" dirty="0"/>
              <a:t>Microscopic anatomy of a skeletal muscle fiber.</a:t>
            </a:r>
            <a:endParaRPr lang="en-US" dirty="0">
              <a:latin typeface="Arial (Body)"/>
            </a:endParaRPr>
          </a:p>
        </p:txBody>
      </p:sp>
    </p:spTree>
    <p:extLst>
      <p:ext uri="{BB962C8B-B14F-4D97-AF65-F5344CB8AC3E}">
        <p14:creationId xmlns:p14="http://schemas.microsoft.com/office/powerpoint/2010/main" val="4168376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53110"/>
            <a:ext cx="8229600" cy="523220"/>
          </a:xfrm>
        </p:spPr>
        <p:txBody>
          <a:bodyPr vert="horz" lIns="0" tIns="0" rIns="0" bIns="0" rtlCol="0" anchor="b">
            <a:spAutoFit/>
          </a:bodyPr>
          <a:lstStyle/>
          <a:p>
            <a:pPr marL="746125" indent="-746125" fontAlgn="auto">
              <a:spcAft>
                <a:spcPts val="0"/>
              </a:spcAft>
            </a:pPr>
            <a:r>
              <a:rPr lang="en-US" altLang="en-US" dirty="0">
                <a:latin typeface="Times New Roman"/>
              </a:rPr>
              <a:t>Myofibrils </a:t>
            </a:r>
            <a:r>
              <a:rPr lang="en-US" sz="2800" dirty="0">
                <a:latin typeface="Times New Roman"/>
              </a:rPr>
              <a:t>(3 of 7)</a:t>
            </a:r>
            <a:endParaRPr lang="en-US" altLang="en-US" sz="2800" dirty="0">
              <a:latin typeface="Times New Roman"/>
            </a:endParaRPr>
          </a:p>
        </p:txBody>
      </p:sp>
      <p:sp>
        <p:nvSpPr>
          <p:cNvPr id="4" name="Content Placeholder 3"/>
          <p:cNvSpPr>
            <a:spLocks noGrp="1"/>
          </p:cNvSpPr>
          <p:nvPr>
            <p:ph sz="quarter" idx="13"/>
          </p:nvPr>
        </p:nvSpPr>
        <p:spPr>
          <a:xfrm>
            <a:off x="457581" y="1643126"/>
            <a:ext cx="8229600" cy="1538883"/>
          </a:xfrm>
        </p:spPr>
        <p:txBody>
          <a:bodyPr wrap="square">
            <a:spAutoFit/>
          </a:bodyPr>
          <a:lstStyle/>
          <a:p>
            <a:r>
              <a:rPr lang="en-US" altLang="en-US" b="1" dirty="0"/>
              <a:t>Sarcomere</a:t>
            </a:r>
          </a:p>
          <a:p>
            <a:pPr lvl="1"/>
            <a:r>
              <a:rPr lang="en-US" altLang="en-US" dirty="0"/>
              <a:t>Smallest contractile unit (functional unit) of muscle fiber</a:t>
            </a:r>
          </a:p>
          <a:p>
            <a:pPr lvl="1"/>
            <a:r>
              <a:rPr lang="en-US" altLang="en-US" dirty="0"/>
              <a:t>Contains A band with half of an I band at each end</a:t>
            </a:r>
          </a:p>
          <a:p>
            <a:pPr lvl="2"/>
            <a:r>
              <a:rPr lang="en-US" altLang="en-US" dirty="0"/>
              <a:t>Consists of area between Z discs</a:t>
            </a:r>
          </a:p>
          <a:p>
            <a:pPr lvl="1"/>
            <a:r>
              <a:rPr lang="en-US" altLang="en-US" dirty="0"/>
              <a:t>Individual sarcomeres align end to end along myofibril, like boxcars of train</a:t>
            </a:r>
          </a:p>
        </p:txBody>
      </p:sp>
    </p:spTree>
    <p:extLst>
      <p:ext uri="{BB962C8B-B14F-4D97-AF65-F5344CB8AC3E}">
        <p14:creationId xmlns:p14="http://schemas.microsoft.com/office/powerpoint/2010/main" val="631877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1133" cy="1077218"/>
          </a:xfrm>
        </p:spPr>
        <p:txBody>
          <a:bodyPr wrap="square">
            <a:spAutoFit/>
          </a:bodyPr>
          <a:lstStyle/>
          <a:p>
            <a:pPr lvl="1" algn="l" rtl="0">
              <a:spcBef>
                <a:spcPct val="0"/>
              </a:spcBef>
            </a:pPr>
            <a:r>
              <a:rPr lang="en-IN" sz="3400" b="1" kern="1200" dirty="0">
                <a:solidFill>
                  <a:srgbClr val="007FA3"/>
                </a:solidFill>
                <a:latin typeface="Times New Roman"/>
                <a:ea typeface="+mj-ea"/>
                <a:cs typeface="Times New Roman" panose="02020603050405020304" pitchFamily="18" charset="0"/>
              </a:rPr>
              <a:t>Microscopic Anatomy of a Skeletal Muscle Fiber</a:t>
            </a:r>
            <a:r>
              <a:rPr lang="en-IN" sz="3400" kern="1200" dirty="0">
                <a:solidFill>
                  <a:srgbClr val="007FA3"/>
                </a:solidFill>
                <a:latin typeface="Times New Roman"/>
                <a:ea typeface="+mj-ea"/>
                <a:cs typeface="Times New Roman" panose="02020603050405020304" pitchFamily="18" charset="0"/>
              </a:rPr>
              <a:t> </a:t>
            </a:r>
            <a:r>
              <a:rPr lang="en-IN" sz="2800" b="1" kern="1200" dirty="0">
                <a:solidFill>
                  <a:srgbClr val="007FA3"/>
                </a:solidFill>
                <a:latin typeface="Times New Roman"/>
                <a:ea typeface="+mj-ea"/>
                <a:cs typeface="Times New Roman" panose="02020603050405020304" pitchFamily="18" charset="0"/>
              </a:rPr>
              <a:t>(3 of 4)</a:t>
            </a:r>
            <a:endParaRPr lang="en-US" sz="2800" b="1" kern="1200" dirty="0">
              <a:solidFill>
                <a:srgbClr val="007FA3"/>
              </a:solidFill>
              <a:latin typeface="Times New Roman"/>
              <a:ea typeface="+mj-ea"/>
              <a:cs typeface="Times New Roman" panose="02020603050405020304" pitchFamily="18" charset="0"/>
            </a:endParaRPr>
          </a:p>
        </p:txBody>
      </p:sp>
      <p:pic>
        <p:nvPicPr>
          <p:cNvPr id="7170" name="Picture 2" descr="This five-part figure illustrates the anatomy of a skeletal muscle fiber at increasing levels of detail. It starts with a photomicrograph of two muscle fibers and ends with a cross-sectional view of a single sarcomere.&#10;Part (c): an enlarged portion of one myofibril, showing the myofilaments responsible for the striations or banding pattern. Each sarcomere extends from one Z disc to the next.  Labels include thick filaments, thin filaments, I band with Z disc, A band with H zone, and M line."/>
          <p:cNvPicPr>
            <a:picLocks noChangeAspect="1" noChangeArrowheads="1"/>
          </p:cNvPicPr>
          <p:nvPr/>
        </p:nvPicPr>
        <p:blipFill rotWithShape="1">
          <a:blip r:embed="rId3">
            <a:extLst>
              <a:ext uri="{28A0092B-C50C-407E-A947-70E740481C1C}">
                <a14:useLocalDpi xmlns:a14="http://schemas.microsoft.com/office/drawing/2010/main" val="0"/>
              </a:ext>
            </a:extLst>
          </a:blip>
          <a:srcRect b="6332"/>
          <a:stretch/>
        </p:blipFill>
        <p:spPr bwMode="auto">
          <a:xfrm>
            <a:off x="1266824" y="2525713"/>
            <a:ext cx="6608765" cy="169068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5833535"/>
            <a:ext cx="8229600" cy="246221"/>
          </a:xfrm>
        </p:spPr>
        <p:txBody>
          <a:bodyPr wrap="square">
            <a:spAutoFit/>
          </a:bodyPr>
          <a:lstStyle/>
          <a:p>
            <a:pPr marL="0" indent="0">
              <a:buNone/>
            </a:pPr>
            <a:r>
              <a:rPr lang="en-US" b="1" dirty="0">
                <a:solidFill>
                  <a:srgbClr val="007FA3"/>
                </a:solidFill>
                <a:latin typeface="Arial (Body)"/>
                <a:ea typeface="+mj-ea"/>
                <a:cs typeface="Times New Roman" panose="02020603050405020304" pitchFamily="18" charset="0"/>
              </a:rPr>
              <a:t>Figure 9.2c </a:t>
            </a:r>
            <a:r>
              <a:rPr lang="en-US" dirty="0"/>
              <a:t>Microscopic anatomy of a skeletal muscle fiber.</a:t>
            </a:r>
            <a:endParaRPr lang="en-US" dirty="0">
              <a:latin typeface="Arial (Body)"/>
            </a:endParaRPr>
          </a:p>
        </p:txBody>
      </p:sp>
    </p:spTree>
    <p:extLst>
      <p:ext uri="{BB962C8B-B14F-4D97-AF65-F5344CB8AC3E}">
        <p14:creationId xmlns:p14="http://schemas.microsoft.com/office/powerpoint/2010/main" val="4222219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53110"/>
            <a:ext cx="8229600" cy="523220"/>
          </a:xfrm>
        </p:spPr>
        <p:txBody>
          <a:bodyPr vert="horz" lIns="0" tIns="0" rIns="0" bIns="0" rtlCol="0" anchor="b">
            <a:spAutoFit/>
          </a:bodyPr>
          <a:lstStyle/>
          <a:p>
            <a:pPr indent="-746125"/>
            <a:r>
              <a:rPr lang="en-US" altLang="en-US" dirty="0">
                <a:latin typeface="Times New Roman"/>
              </a:rPr>
              <a:t>Myofibrils</a:t>
            </a:r>
            <a:r>
              <a:rPr lang="en-US" altLang="en-US" b="0" dirty="0">
                <a:latin typeface="Times New Roman"/>
              </a:rPr>
              <a:t> </a:t>
            </a:r>
            <a:r>
              <a:rPr lang="en-US" sz="2800" dirty="0">
                <a:latin typeface="Times New Roman"/>
              </a:rPr>
              <a:t>(4 of 7)</a:t>
            </a:r>
          </a:p>
        </p:txBody>
      </p:sp>
      <p:sp>
        <p:nvSpPr>
          <p:cNvPr id="4" name="Content Placeholder 3"/>
          <p:cNvSpPr>
            <a:spLocks noGrp="1"/>
          </p:cNvSpPr>
          <p:nvPr>
            <p:ph idx="4294967295"/>
          </p:nvPr>
        </p:nvSpPr>
        <p:spPr>
          <a:xfrm>
            <a:off x="457581" y="1643126"/>
            <a:ext cx="8229600" cy="3052118"/>
          </a:xfrm>
        </p:spPr>
        <p:txBody>
          <a:bodyPr wrap="square">
            <a:spAutoFit/>
          </a:bodyPr>
          <a:lstStyle/>
          <a:p>
            <a:pPr marL="256032" indent="-256032">
              <a:buSzPct val="100000"/>
            </a:pPr>
            <a:r>
              <a:rPr lang="en-US" b="1" dirty="0"/>
              <a:t>Myofilaments</a:t>
            </a:r>
          </a:p>
          <a:p>
            <a:pPr marL="742950" lvl="1" indent="-285750">
              <a:spcBef>
                <a:spcPts val="600"/>
              </a:spcBef>
            </a:pPr>
            <a:r>
              <a:rPr lang="en-US" dirty="0"/>
              <a:t>Orderly arrangement of actin and myosin myofilaments within sarcomere</a:t>
            </a:r>
          </a:p>
          <a:p>
            <a:pPr marL="742950" lvl="1" indent="-285750">
              <a:spcBef>
                <a:spcPts val="600"/>
              </a:spcBef>
            </a:pPr>
            <a:r>
              <a:rPr lang="en-US" b="1" dirty="0"/>
              <a:t>Actin</a:t>
            </a:r>
            <a:r>
              <a:rPr lang="en-US" dirty="0"/>
              <a:t> </a:t>
            </a:r>
            <a:r>
              <a:rPr lang="en-US" b="1" dirty="0"/>
              <a:t>myofilaments</a:t>
            </a:r>
            <a:r>
              <a:rPr lang="en-US" dirty="0"/>
              <a:t>: thin filaments</a:t>
            </a:r>
          </a:p>
          <a:p>
            <a:pPr marL="1143000" lvl="2">
              <a:spcBef>
                <a:spcPts val="600"/>
              </a:spcBef>
            </a:pPr>
            <a:r>
              <a:rPr lang="en-US" dirty="0"/>
              <a:t>Extend across I band and partway in A band</a:t>
            </a:r>
          </a:p>
          <a:p>
            <a:pPr marL="1143000" lvl="2">
              <a:spcBef>
                <a:spcPts val="600"/>
              </a:spcBef>
            </a:pPr>
            <a:r>
              <a:rPr lang="en-US" dirty="0"/>
              <a:t>Anchored to Z discs</a:t>
            </a:r>
          </a:p>
          <a:p>
            <a:pPr marL="742950" lvl="1" indent="-285750">
              <a:spcBef>
                <a:spcPts val="600"/>
              </a:spcBef>
            </a:pPr>
            <a:r>
              <a:rPr lang="en-US" b="1" dirty="0"/>
              <a:t>Myosin myofilaments</a:t>
            </a:r>
            <a:r>
              <a:rPr lang="en-US" dirty="0"/>
              <a:t>: thick filaments</a:t>
            </a:r>
          </a:p>
          <a:p>
            <a:pPr marL="1143000" lvl="2">
              <a:spcBef>
                <a:spcPts val="600"/>
              </a:spcBef>
            </a:pPr>
            <a:r>
              <a:rPr lang="en-US" dirty="0"/>
              <a:t>Extend length of A band</a:t>
            </a:r>
          </a:p>
          <a:p>
            <a:pPr marL="1143000" lvl="2">
              <a:spcBef>
                <a:spcPts val="600"/>
              </a:spcBef>
            </a:pPr>
            <a:r>
              <a:rPr lang="en-US" dirty="0"/>
              <a:t>Connected at M line</a:t>
            </a:r>
          </a:p>
          <a:p>
            <a:pPr marL="742950" lvl="1" indent="-285750">
              <a:spcBef>
                <a:spcPts val="600"/>
              </a:spcBef>
            </a:pPr>
            <a:r>
              <a:rPr lang="en-US" dirty="0"/>
              <a:t>Sarcomere cross section shows hexagonal arrangement of one thick filament surrounded by six thin filaments</a:t>
            </a:r>
          </a:p>
        </p:txBody>
      </p:sp>
    </p:spTree>
    <p:extLst>
      <p:ext uri="{BB962C8B-B14F-4D97-AF65-F5344CB8AC3E}">
        <p14:creationId xmlns:p14="http://schemas.microsoft.com/office/powerpoint/2010/main" val="331745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1133" cy="1077218"/>
          </a:xfrm>
        </p:spPr>
        <p:txBody>
          <a:bodyPr wrap="square">
            <a:spAutoFit/>
          </a:bodyPr>
          <a:lstStyle/>
          <a:p>
            <a:pPr lvl="1" algn="l" rtl="0">
              <a:spcBef>
                <a:spcPct val="0"/>
              </a:spcBef>
            </a:pPr>
            <a:r>
              <a:rPr lang="en-IN" sz="3400" b="1" kern="1200" dirty="0">
                <a:solidFill>
                  <a:srgbClr val="007FA3"/>
                </a:solidFill>
                <a:latin typeface="Times New Roman"/>
                <a:ea typeface="+mj-ea"/>
                <a:cs typeface="Times New Roman" panose="02020603050405020304" pitchFamily="18" charset="0"/>
              </a:rPr>
              <a:t>Microscopic Anatomy of a Skeletal Muscle Fiber</a:t>
            </a:r>
            <a:r>
              <a:rPr lang="en-IN" sz="3400" kern="1200" dirty="0">
                <a:solidFill>
                  <a:srgbClr val="007FA3"/>
                </a:solidFill>
                <a:latin typeface="Times New Roman"/>
                <a:ea typeface="+mj-ea"/>
                <a:cs typeface="Times New Roman" panose="02020603050405020304" pitchFamily="18" charset="0"/>
              </a:rPr>
              <a:t> </a:t>
            </a:r>
            <a:r>
              <a:rPr lang="en-IN" sz="2800" b="1" kern="1200" dirty="0">
                <a:solidFill>
                  <a:srgbClr val="007FA3"/>
                </a:solidFill>
                <a:latin typeface="Times New Roman"/>
                <a:ea typeface="+mj-ea"/>
                <a:cs typeface="Times New Roman" panose="02020603050405020304" pitchFamily="18" charset="0"/>
              </a:rPr>
              <a:t>(4 of 4)</a:t>
            </a:r>
            <a:endParaRPr lang="en-US" sz="2800" b="1" kern="1200" dirty="0">
              <a:solidFill>
                <a:srgbClr val="007FA3"/>
              </a:solidFill>
              <a:latin typeface="Times New Roman"/>
              <a:ea typeface="+mj-ea"/>
              <a:cs typeface="Times New Roman" panose="02020603050405020304" pitchFamily="18" charset="0"/>
            </a:endParaRPr>
          </a:p>
        </p:txBody>
      </p:sp>
      <p:pic>
        <p:nvPicPr>
          <p:cNvPr id="8194" name="Picture 2" descr="This five-part figure illustrates the anatomy of a skeletal muscle fiber at increasing levels of detail. It starts with a photomicrograph of two muscle fibers and ends with a cross-sectional view of a single sarcomere.&#10;Part (d): enlarged portion of one sarcomere (sectioned lengthwise). The thin (actin) filaments are shown as thin knobby blue lines. The thick (myosin) filaments are thicker beige lines studded with myosin heads, which look like beige beads protruding from short stalks along the filaments. Labels include Z discs and M lines.&#10;&#10;Part (e): four cross-sectional views of a single sarcomere that has been cut through in different locations to view arrangement of thick and thin filaments from the end. From left to right, these locations are:&#10;&#10;• I band: This cross-section shows thin filaments only. They are represented by tiny blue dots arranged in a definite pattern across the entire surface of the section.&#10;• H zone: This cross-section shows thick filaments only, which are shown as larger orange dots also arranged in a definite pattern.&#10;• M line: This cross-section shows the thick filaments linked by accessory proteins. The orange dots representing the thick filaments are connected by short straight lines in a lattice pattern representing the accessory proteins.&#10;• Outer edge of A band: This cross-section, where the thick and thin filaments overlap with each other, shows both the orange large thick filaments and smaller blue dots representing the thin filaments arranged in a set patte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368" y="1752600"/>
            <a:ext cx="7815263" cy="383857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5833535"/>
            <a:ext cx="8229600" cy="246221"/>
          </a:xfrm>
        </p:spPr>
        <p:txBody>
          <a:bodyPr wrap="square">
            <a:spAutoFit/>
          </a:bodyPr>
          <a:lstStyle/>
          <a:p>
            <a:pPr marL="0" indent="0">
              <a:buNone/>
            </a:pPr>
            <a:r>
              <a:rPr lang="en-US" b="1" dirty="0">
                <a:solidFill>
                  <a:srgbClr val="007FA3"/>
                </a:solidFill>
                <a:latin typeface="Arial (Body)"/>
                <a:ea typeface="+mj-ea"/>
                <a:cs typeface="Times New Roman" panose="02020603050405020304" pitchFamily="18" charset="0"/>
              </a:rPr>
              <a:t>Figure 9.2d, e </a:t>
            </a:r>
            <a:r>
              <a:rPr lang="en-US" dirty="0"/>
              <a:t>Microscopic anatomy of a skeletal muscle fiber.</a:t>
            </a:r>
            <a:endParaRPr lang="en-US" dirty="0">
              <a:latin typeface="Arial (Body)"/>
            </a:endParaRPr>
          </a:p>
        </p:txBody>
      </p:sp>
    </p:spTree>
    <p:extLst>
      <p:ext uri="{BB962C8B-B14F-4D97-AF65-F5344CB8AC3E}">
        <p14:creationId xmlns:p14="http://schemas.microsoft.com/office/powerpoint/2010/main" val="4008681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53110"/>
            <a:ext cx="8229600" cy="523220"/>
          </a:xfrm>
        </p:spPr>
        <p:txBody>
          <a:bodyPr vert="horz" lIns="0" tIns="0" rIns="0" bIns="0" rtlCol="0" anchor="b">
            <a:spAutoFit/>
          </a:bodyPr>
          <a:lstStyle/>
          <a:p>
            <a:r>
              <a:rPr lang="en-US" altLang="en-US" dirty="0">
                <a:latin typeface="Times New Roman"/>
              </a:rPr>
              <a:t>Myofibrils </a:t>
            </a:r>
            <a:r>
              <a:rPr lang="en-US" sz="2800" dirty="0">
                <a:latin typeface="Times New Roman"/>
              </a:rPr>
              <a:t>(5 of 7)</a:t>
            </a:r>
            <a:endParaRPr lang="en-US" altLang="en-US" sz="2800" dirty="0">
              <a:latin typeface="Times New Roman"/>
            </a:endParaRPr>
          </a:p>
        </p:txBody>
      </p:sp>
      <p:sp>
        <p:nvSpPr>
          <p:cNvPr id="4" name="Content Placeholder 3"/>
          <p:cNvSpPr>
            <a:spLocks noGrp="1"/>
          </p:cNvSpPr>
          <p:nvPr>
            <p:ph idx="4294967295"/>
          </p:nvPr>
        </p:nvSpPr>
        <p:spPr>
          <a:xfrm>
            <a:off x="457581" y="1643126"/>
            <a:ext cx="8229600" cy="2600712"/>
          </a:xfrm>
        </p:spPr>
        <p:txBody>
          <a:bodyPr wrap="square">
            <a:spAutoFit/>
          </a:bodyPr>
          <a:lstStyle/>
          <a:p>
            <a:pPr marL="256032" indent="-256032">
              <a:buSzPct val="100000"/>
            </a:pPr>
            <a:r>
              <a:rPr lang="en-US" altLang="en-US" b="1" dirty="0"/>
              <a:t>Molecular composition of myofilaments</a:t>
            </a:r>
          </a:p>
          <a:p>
            <a:pPr marL="742950" lvl="1" indent="-285750">
              <a:spcBef>
                <a:spcPts val="600"/>
              </a:spcBef>
            </a:pPr>
            <a:r>
              <a:rPr lang="en-US" altLang="en-US" dirty="0"/>
              <a:t>Thick filaments: composed of protein </a:t>
            </a:r>
            <a:r>
              <a:rPr lang="en-US" altLang="en-US" b="1" dirty="0"/>
              <a:t>myosin</a:t>
            </a:r>
            <a:r>
              <a:rPr lang="en-US" altLang="en-US" dirty="0"/>
              <a:t> that contains two heavy and four light polypeptide chains</a:t>
            </a:r>
          </a:p>
          <a:p>
            <a:pPr marL="1143000" lvl="2">
              <a:spcBef>
                <a:spcPts val="600"/>
              </a:spcBef>
            </a:pPr>
            <a:r>
              <a:rPr lang="en-US" altLang="en-US" dirty="0"/>
              <a:t>Heavy chains intertwine to form myosin </a:t>
            </a:r>
            <a:r>
              <a:rPr lang="en-US" altLang="en-US" i="1" dirty="0"/>
              <a:t>tail</a:t>
            </a:r>
          </a:p>
          <a:p>
            <a:pPr marL="1143000" lvl="2">
              <a:spcBef>
                <a:spcPts val="600"/>
              </a:spcBef>
            </a:pPr>
            <a:r>
              <a:rPr lang="en-US" altLang="en-US" dirty="0"/>
              <a:t>Light chains form myosin globular </a:t>
            </a:r>
            <a:r>
              <a:rPr lang="en-US" altLang="en-US" i="1" dirty="0"/>
              <a:t>head</a:t>
            </a:r>
          </a:p>
          <a:p>
            <a:pPr marL="1440000" lvl="1" indent="-285750">
              <a:spcBef>
                <a:spcPts val="600"/>
              </a:spcBef>
            </a:pPr>
            <a:r>
              <a:rPr lang="en-US" altLang="en-US" dirty="0"/>
              <a:t>During contraction, heads link thick and thin filaments together, forming </a:t>
            </a:r>
            <a:r>
              <a:rPr lang="en-US" altLang="en-US" b="1" dirty="0"/>
              <a:t>cross bridges</a:t>
            </a:r>
          </a:p>
          <a:p>
            <a:pPr marL="1143000" lvl="2">
              <a:spcBef>
                <a:spcPts val="600"/>
              </a:spcBef>
            </a:pPr>
            <a:r>
              <a:rPr lang="en-US" altLang="en-US" dirty="0"/>
              <a:t>Myosins are offset from each other, resulting in staggered array of heads at different points along thick filament</a:t>
            </a:r>
          </a:p>
        </p:txBody>
      </p:sp>
    </p:spTree>
    <p:extLst>
      <p:ext uri="{BB962C8B-B14F-4D97-AF65-F5344CB8AC3E}">
        <p14:creationId xmlns:p14="http://schemas.microsoft.com/office/powerpoint/2010/main" val="2056617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53110"/>
            <a:ext cx="8229600" cy="523220"/>
          </a:xfrm>
        </p:spPr>
        <p:txBody>
          <a:bodyPr vert="horz" lIns="0" tIns="0" rIns="0" bIns="0" rtlCol="0" anchor="b">
            <a:spAutoFit/>
          </a:bodyPr>
          <a:lstStyle/>
          <a:p>
            <a:r>
              <a:rPr lang="en-US" altLang="en-US" dirty="0">
                <a:latin typeface="Times New Roman"/>
              </a:rPr>
              <a:t>Myofibrils </a:t>
            </a:r>
            <a:r>
              <a:rPr lang="en-US" sz="2800" dirty="0">
                <a:latin typeface="Times New Roman"/>
              </a:rPr>
              <a:t>(6 of 7)</a:t>
            </a:r>
            <a:endParaRPr lang="en-US" altLang="en-US" sz="2800" dirty="0">
              <a:latin typeface="Times New Roman"/>
            </a:endParaRPr>
          </a:p>
        </p:txBody>
      </p:sp>
      <p:sp>
        <p:nvSpPr>
          <p:cNvPr id="4" name="Content Placeholder 3"/>
          <p:cNvSpPr>
            <a:spLocks noGrp="1"/>
          </p:cNvSpPr>
          <p:nvPr>
            <p:ph idx="4294967295"/>
          </p:nvPr>
        </p:nvSpPr>
        <p:spPr>
          <a:xfrm>
            <a:off x="457581" y="1643126"/>
            <a:ext cx="8229600" cy="2431435"/>
          </a:xfrm>
        </p:spPr>
        <p:txBody>
          <a:bodyPr wrap="square">
            <a:spAutoFit/>
          </a:bodyPr>
          <a:lstStyle/>
          <a:p>
            <a:pPr marL="256032" indent="-256032">
              <a:buSzPct val="100000"/>
            </a:pPr>
            <a:r>
              <a:rPr lang="en-US" altLang="en-US" b="1" dirty="0"/>
              <a:t>Molecular composition of myofilaments (cont.)</a:t>
            </a:r>
          </a:p>
          <a:p>
            <a:pPr marL="742950" lvl="1" indent="-285750">
              <a:spcBef>
                <a:spcPts val="600"/>
              </a:spcBef>
            </a:pPr>
            <a:r>
              <a:rPr lang="en-US" altLang="en-US" dirty="0"/>
              <a:t>Thin filaments: composed of fibrous protein </a:t>
            </a:r>
            <a:r>
              <a:rPr lang="en-US" altLang="en-US" b="1" dirty="0"/>
              <a:t>actin </a:t>
            </a:r>
          </a:p>
          <a:p>
            <a:pPr marL="1143000" lvl="2">
              <a:spcBef>
                <a:spcPts val="600"/>
              </a:spcBef>
            </a:pPr>
            <a:r>
              <a:rPr lang="en-US" altLang="en-US" dirty="0"/>
              <a:t>Actin is polypeptide made up of kidney-shaped </a:t>
            </a:r>
            <a:r>
              <a:rPr lang="en-US" altLang="en-US" i="1" dirty="0"/>
              <a:t>G actin</a:t>
            </a:r>
            <a:r>
              <a:rPr lang="en-US" altLang="en-US" dirty="0"/>
              <a:t> (globular) subunits</a:t>
            </a:r>
          </a:p>
          <a:p>
            <a:pPr marL="1440000" lvl="1" indent="-285750">
              <a:spcBef>
                <a:spcPts val="600"/>
              </a:spcBef>
            </a:pPr>
            <a:r>
              <a:rPr lang="en-US" altLang="en-US" dirty="0"/>
              <a:t>G actin subunits bears active sites for myosin head attachment during contraction</a:t>
            </a:r>
          </a:p>
          <a:p>
            <a:pPr marL="1143000" lvl="2">
              <a:spcBef>
                <a:spcPts val="600"/>
              </a:spcBef>
            </a:pPr>
            <a:r>
              <a:rPr lang="en-US" altLang="en-US" dirty="0"/>
              <a:t>G actin subunits link together to form long, fibrous </a:t>
            </a:r>
            <a:r>
              <a:rPr lang="en-US" altLang="en-US" i="1" dirty="0"/>
              <a:t>F actin</a:t>
            </a:r>
            <a:r>
              <a:rPr lang="en-US" altLang="en-US" dirty="0"/>
              <a:t> (filamentous)</a:t>
            </a:r>
          </a:p>
          <a:p>
            <a:pPr marL="1143000" lvl="2">
              <a:spcBef>
                <a:spcPts val="600"/>
              </a:spcBef>
            </a:pPr>
            <a:r>
              <a:rPr lang="en-US" altLang="en-US" dirty="0"/>
              <a:t>Two F actin strands twist together to form a thin filament</a:t>
            </a:r>
          </a:p>
          <a:p>
            <a:pPr marL="742950" lvl="1" indent="-285750">
              <a:spcBef>
                <a:spcPts val="600"/>
              </a:spcBef>
            </a:pPr>
            <a:r>
              <a:rPr lang="en-US" altLang="en-US" b="1" dirty="0"/>
              <a:t>Tropomyosin </a:t>
            </a:r>
            <a:r>
              <a:rPr lang="en-US" altLang="en-US" dirty="0"/>
              <a:t>and</a:t>
            </a:r>
            <a:r>
              <a:rPr lang="en-US" altLang="en-US" b="1" dirty="0"/>
              <a:t> troponin</a:t>
            </a:r>
            <a:r>
              <a:rPr lang="en-US" altLang="en-US" dirty="0"/>
              <a:t>: regulatory proteins bound to actin</a:t>
            </a:r>
          </a:p>
        </p:txBody>
      </p:sp>
    </p:spTree>
    <p:extLst>
      <p:ext uri="{BB962C8B-B14F-4D97-AF65-F5344CB8AC3E}">
        <p14:creationId xmlns:p14="http://schemas.microsoft.com/office/powerpoint/2010/main" val="2446102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B7A53-8C86-4A17-9D04-595DC12923AC}"/>
              </a:ext>
            </a:extLst>
          </p:cNvPr>
          <p:cNvSpPr>
            <a:spLocks noGrp="1"/>
          </p:cNvSpPr>
          <p:nvPr>
            <p:ph type="title"/>
          </p:nvPr>
        </p:nvSpPr>
        <p:spPr/>
        <p:txBody>
          <a:bodyPr/>
          <a:lstStyle/>
          <a:p>
            <a:r>
              <a:rPr lang="en-US" altLang="en-US" dirty="0"/>
              <a:t>Video: Why This Matters (Career Connection)</a:t>
            </a:r>
            <a:endParaRPr lang="en-IN" dirty="0"/>
          </a:p>
        </p:txBody>
      </p:sp>
      <p:sp>
        <p:nvSpPr>
          <p:cNvPr id="3" name="Text Placeholder 2">
            <a:extLst>
              <a:ext uri="{FF2B5EF4-FFF2-40B4-BE49-F238E27FC236}">
                <a16:creationId xmlns:a16="http://schemas.microsoft.com/office/drawing/2014/main" id="{96372B54-493D-4E79-B2FC-48C43CC63C57}"/>
              </a:ext>
            </a:extLst>
          </p:cNvPr>
          <p:cNvSpPr>
            <a:spLocks noGrp="1"/>
          </p:cNvSpPr>
          <p:nvPr>
            <p:ph type="body" sz="quarter" idx="13"/>
          </p:nvPr>
        </p:nvSpPr>
        <p:spPr>
          <a:xfrm>
            <a:off x="1371600" y="2590800"/>
            <a:ext cx="6705600" cy="1066800"/>
          </a:xfrm>
        </p:spPr>
        <p:txBody>
          <a:bodyPr/>
          <a:lstStyle/>
          <a:p>
            <a:pPr marL="0" indent="0" algn="ctr">
              <a:spcBef>
                <a:spcPts val="0"/>
              </a:spcBef>
              <a:buNone/>
            </a:pPr>
            <a:r>
              <a:rPr lang="en-IN" sz="1400" b="1" dirty="0"/>
              <a:t>Click here to view ADA compliant video:</a:t>
            </a:r>
          </a:p>
          <a:p>
            <a:pPr marL="0" indent="0" algn="ctr">
              <a:spcBef>
                <a:spcPts val="0"/>
              </a:spcBef>
              <a:buNone/>
            </a:pPr>
            <a:r>
              <a:rPr lang="en-US" altLang="en-US" sz="1400" b="1" dirty="0"/>
              <a:t>Why This Matters (Career Connection)</a:t>
            </a:r>
          </a:p>
          <a:p>
            <a:pPr marL="0" indent="0" algn="ctr">
              <a:spcBef>
                <a:spcPts val="0"/>
              </a:spcBef>
              <a:buNone/>
            </a:pPr>
            <a:endParaRPr lang="en-IN" sz="1400" b="1" dirty="0"/>
          </a:p>
          <a:p>
            <a:pPr marL="0" indent="0" algn="ctr">
              <a:spcBef>
                <a:spcPts val="600"/>
              </a:spcBef>
              <a:buNone/>
            </a:pPr>
            <a:r>
              <a:rPr lang="en-IN" sz="1200" b="0" i="0" u="sng" strike="noStrike" dirty="0">
                <a:solidFill>
                  <a:srgbClr val="0563C1"/>
                </a:solidFill>
                <a:effectLst/>
                <a:hlinkClick r:id="rId2" tooltip="https://mediaplayer.pearsoncmg.com/assets/secs_wtm_ch_09_christian_v2"/>
              </a:rPr>
              <a:t>https://mediaplayer.pearsoncmg.com/assets/secs_wtm_ch_09_christian_v2</a:t>
            </a:r>
            <a:endParaRPr lang="en-US" altLang="en-US" sz="1200" dirty="0">
              <a:solidFill>
                <a:schemeClr val="tx1"/>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31801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339221"/>
            <a:ext cx="8305800" cy="954107"/>
          </a:xfrm>
        </p:spPr>
        <p:txBody>
          <a:bodyPr wrap="square">
            <a:spAutoFit/>
          </a:bodyPr>
          <a:lstStyle/>
          <a:p>
            <a:pPr lvl="1" algn="l" rtl="0">
              <a:spcBef>
                <a:spcPct val="0"/>
              </a:spcBef>
            </a:pPr>
            <a:r>
              <a:rPr lang="en-IN" sz="3400" b="1" kern="1200" dirty="0">
                <a:solidFill>
                  <a:srgbClr val="007FA3"/>
                </a:solidFill>
                <a:latin typeface="Times New Roman"/>
                <a:ea typeface="+mj-ea"/>
                <a:cs typeface="Times New Roman" panose="02020603050405020304" pitchFamily="18" charset="0"/>
              </a:rPr>
              <a:t>Composition of Thick and Thin Filaments</a:t>
            </a:r>
            <a:r>
              <a:rPr lang="en-IN" sz="3400" kern="1200" dirty="0">
                <a:solidFill>
                  <a:srgbClr val="007FA3"/>
                </a:solidFill>
                <a:latin typeface="Times New Roman"/>
                <a:ea typeface="+mj-ea"/>
                <a:cs typeface="Times New Roman" panose="02020603050405020304" pitchFamily="18" charset="0"/>
              </a:rPr>
              <a:t> </a:t>
            </a:r>
            <a:br>
              <a:rPr lang="en-IN" sz="3400" kern="1200" dirty="0">
                <a:solidFill>
                  <a:srgbClr val="007FA3"/>
                </a:solidFill>
                <a:latin typeface="Times New Roman"/>
                <a:ea typeface="+mj-ea"/>
                <a:cs typeface="Times New Roman" panose="02020603050405020304" pitchFamily="18" charset="0"/>
              </a:rPr>
            </a:br>
            <a:r>
              <a:rPr lang="en-IN" sz="2800" b="1" kern="1200" dirty="0">
                <a:solidFill>
                  <a:srgbClr val="007FA3"/>
                </a:solidFill>
                <a:latin typeface="Times New Roman"/>
                <a:ea typeface="+mj-ea"/>
                <a:cs typeface="Times New Roman" panose="02020603050405020304" pitchFamily="18" charset="0"/>
              </a:rPr>
              <a:t>(1 of 4)</a:t>
            </a:r>
            <a:endParaRPr lang="en-US" sz="2800" b="1" kern="1200" dirty="0">
              <a:solidFill>
                <a:srgbClr val="007FA3"/>
              </a:solidFill>
              <a:latin typeface="Times New Roman"/>
              <a:ea typeface="+mj-ea"/>
              <a:cs typeface="Times New Roman" panose="02020603050405020304" pitchFamily="18" charset="0"/>
            </a:endParaRPr>
          </a:p>
        </p:txBody>
      </p:sp>
      <p:pic>
        <p:nvPicPr>
          <p:cNvPr id="9218" name="Picture 2" descr="This figure starts with a longitudinal section of the filaments within one sarcomere of a myofibril.  Enlargement of detail of thick and thin filaments is shown below this.&#10;On left is a close-up of the thick filament showing how each thick filament consists of many myosin molecules whose heads protrude at opposite ends of the filament.&#10; -Below this is a close-up of a single myosin molecule showing the tail and flexible hinge  region at one end, capped by two myosin heads. Labeled on the tips of the heads is actin- binding site as well as the ATP-binding s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371600"/>
            <a:ext cx="4343400" cy="4536236"/>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6069912"/>
            <a:ext cx="8229600" cy="246221"/>
          </a:xfrm>
        </p:spPr>
        <p:txBody>
          <a:bodyPr wrap="square">
            <a:spAutoFit/>
          </a:bodyPr>
          <a:lstStyle/>
          <a:p>
            <a:pPr marL="0" indent="0">
              <a:buNone/>
            </a:pPr>
            <a:r>
              <a:rPr lang="en-US" b="1" dirty="0">
                <a:solidFill>
                  <a:srgbClr val="007FA3"/>
                </a:solidFill>
                <a:latin typeface="Arial (Body)"/>
                <a:ea typeface="+mj-ea"/>
                <a:cs typeface="Times New Roman" panose="02020603050405020304" pitchFamily="18" charset="0"/>
              </a:rPr>
              <a:t>Figure 9.3 </a:t>
            </a:r>
            <a:r>
              <a:rPr lang="en-US" dirty="0"/>
              <a:t>Composition of thick and thin filaments.</a:t>
            </a:r>
            <a:endParaRPr lang="en-US" dirty="0">
              <a:latin typeface="Arial (Body)"/>
            </a:endParaRPr>
          </a:p>
        </p:txBody>
      </p:sp>
    </p:spTree>
    <p:extLst>
      <p:ext uri="{BB962C8B-B14F-4D97-AF65-F5344CB8AC3E}">
        <p14:creationId xmlns:p14="http://schemas.microsoft.com/office/powerpoint/2010/main" val="342814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339221"/>
            <a:ext cx="8382000" cy="954107"/>
          </a:xfrm>
        </p:spPr>
        <p:txBody>
          <a:bodyPr wrap="square">
            <a:spAutoFit/>
          </a:bodyPr>
          <a:lstStyle/>
          <a:p>
            <a:pPr lvl="1" algn="l" rtl="0">
              <a:spcBef>
                <a:spcPct val="0"/>
              </a:spcBef>
            </a:pPr>
            <a:r>
              <a:rPr lang="en-IN" sz="3400" b="1" kern="1200" dirty="0">
                <a:solidFill>
                  <a:srgbClr val="007FA3"/>
                </a:solidFill>
                <a:latin typeface="Times New Roman"/>
                <a:ea typeface="+mj-ea"/>
                <a:cs typeface="Times New Roman" panose="02020603050405020304" pitchFamily="18" charset="0"/>
              </a:rPr>
              <a:t>Composition of Thick and Thin Filaments</a:t>
            </a:r>
            <a:r>
              <a:rPr lang="en-IN" sz="3400" kern="1200" dirty="0">
                <a:solidFill>
                  <a:srgbClr val="007FA3"/>
                </a:solidFill>
                <a:latin typeface="Times New Roman"/>
                <a:ea typeface="+mj-ea"/>
                <a:cs typeface="Times New Roman" panose="02020603050405020304" pitchFamily="18" charset="0"/>
              </a:rPr>
              <a:t> </a:t>
            </a:r>
            <a:br>
              <a:rPr lang="en-IN" sz="3400" kern="1200" dirty="0">
                <a:solidFill>
                  <a:srgbClr val="007FA3"/>
                </a:solidFill>
                <a:latin typeface="Times New Roman"/>
                <a:ea typeface="+mj-ea"/>
                <a:cs typeface="Times New Roman" panose="02020603050405020304" pitchFamily="18" charset="0"/>
              </a:rPr>
            </a:br>
            <a:r>
              <a:rPr lang="en-IN" sz="2800" b="1" kern="1200" dirty="0">
                <a:solidFill>
                  <a:srgbClr val="007FA3"/>
                </a:solidFill>
                <a:latin typeface="Times New Roman"/>
                <a:ea typeface="+mj-ea"/>
                <a:cs typeface="Times New Roman" panose="02020603050405020304" pitchFamily="18" charset="0"/>
              </a:rPr>
              <a:t>(2 of 4)</a:t>
            </a:r>
            <a:endParaRPr lang="en-US" sz="2800" b="1" kern="1200" dirty="0">
              <a:solidFill>
                <a:srgbClr val="007FA3"/>
              </a:solidFill>
              <a:latin typeface="Times New Roman"/>
              <a:ea typeface="+mj-ea"/>
              <a:cs typeface="Times New Roman" panose="02020603050405020304" pitchFamily="18" charset="0"/>
            </a:endParaRPr>
          </a:p>
        </p:txBody>
      </p:sp>
      <p:pic>
        <p:nvPicPr>
          <p:cNvPr id="10242" name="Picture 2" descr="This figure starts with a longitudinal section of the filaments within one sarcomere of a myofibril.  Enlargement of detail of thick and thin filaments is shown below this.&#10;On right is a close-up of a thin filament showing that a thin filament consists of two strands of actin subunits twisted into a helix, plus two types of regulatory proteins (troponin and tropomyosin). &#10; - Below this is a close-up of actin subunits showing the myosin binding site on each actin  molecu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6068" y="1337732"/>
            <a:ext cx="4343400" cy="459417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6069912"/>
            <a:ext cx="8229600" cy="246221"/>
          </a:xfrm>
        </p:spPr>
        <p:txBody>
          <a:bodyPr wrap="square">
            <a:spAutoFit/>
          </a:bodyPr>
          <a:lstStyle/>
          <a:p>
            <a:pPr marL="0" indent="0">
              <a:buNone/>
            </a:pPr>
            <a:r>
              <a:rPr lang="en-US" b="1" dirty="0">
                <a:solidFill>
                  <a:srgbClr val="007FA3"/>
                </a:solidFill>
                <a:latin typeface="Arial (Body)"/>
                <a:ea typeface="+mj-ea"/>
                <a:cs typeface="Times New Roman" panose="02020603050405020304" pitchFamily="18" charset="0"/>
              </a:rPr>
              <a:t>Figure 9.3 </a:t>
            </a:r>
            <a:r>
              <a:rPr lang="en-US" dirty="0"/>
              <a:t>Composition of thick and thin filaments.</a:t>
            </a:r>
            <a:endParaRPr lang="en-US" dirty="0">
              <a:latin typeface="Arial (Body)"/>
            </a:endParaRPr>
          </a:p>
        </p:txBody>
      </p:sp>
    </p:spTree>
    <p:extLst>
      <p:ext uri="{BB962C8B-B14F-4D97-AF65-F5344CB8AC3E}">
        <p14:creationId xmlns:p14="http://schemas.microsoft.com/office/powerpoint/2010/main" val="2139687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53110"/>
            <a:ext cx="8229600" cy="523220"/>
          </a:xfrm>
        </p:spPr>
        <p:txBody>
          <a:bodyPr vert="horz" lIns="0" tIns="0" rIns="0" bIns="0" rtlCol="0" anchor="b">
            <a:spAutoFit/>
          </a:bodyPr>
          <a:lstStyle/>
          <a:p>
            <a:r>
              <a:rPr lang="en-US" altLang="en-US" dirty="0">
                <a:latin typeface="Times New Roman"/>
              </a:rPr>
              <a:t>Myofibrils </a:t>
            </a:r>
            <a:r>
              <a:rPr lang="en-US" sz="2800" dirty="0">
                <a:latin typeface="Times New Roman"/>
              </a:rPr>
              <a:t>(7 of 7)</a:t>
            </a:r>
            <a:endParaRPr lang="en-US" altLang="en-US" sz="2800" dirty="0">
              <a:latin typeface="Times New Roman"/>
            </a:endParaRPr>
          </a:p>
        </p:txBody>
      </p:sp>
      <p:sp>
        <p:nvSpPr>
          <p:cNvPr id="4" name="Content Placeholder 3"/>
          <p:cNvSpPr>
            <a:spLocks noGrp="1"/>
          </p:cNvSpPr>
          <p:nvPr>
            <p:ph sz="quarter" idx="13"/>
          </p:nvPr>
        </p:nvSpPr>
        <p:spPr>
          <a:xfrm>
            <a:off x="457581" y="1643126"/>
            <a:ext cx="8229600" cy="2754600"/>
          </a:xfrm>
        </p:spPr>
        <p:txBody>
          <a:bodyPr wrap="square">
            <a:spAutoFit/>
          </a:bodyPr>
          <a:lstStyle/>
          <a:p>
            <a:r>
              <a:rPr lang="en-US" altLang="en-US" b="1" dirty="0"/>
              <a:t>Molecular</a:t>
            </a:r>
            <a:r>
              <a:rPr lang="en-US" altLang="en-US" dirty="0"/>
              <a:t> </a:t>
            </a:r>
            <a:r>
              <a:rPr lang="en-US" altLang="en-US" b="1" dirty="0"/>
              <a:t>composition</a:t>
            </a:r>
            <a:r>
              <a:rPr lang="en-US" altLang="en-US" dirty="0"/>
              <a:t> </a:t>
            </a:r>
            <a:r>
              <a:rPr lang="en-US" altLang="en-US" b="1" dirty="0"/>
              <a:t>of</a:t>
            </a:r>
            <a:r>
              <a:rPr lang="en-US" altLang="en-US" dirty="0"/>
              <a:t> </a:t>
            </a:r>
            <a:r>
              <a:rPr lang="en-US" altLang="en-US" b="1" dirty="0"/>
              <a:t>myofilaments</a:t>
            </a:r>
            <a:r>
              <a:rPr lang="en-US" altLang="en-US" dirty="0"/>
              <a:t> </a:t>
            </a:r>
            <a:r>
              <a:rPr lang="en-US" altLang="en-US" b="1" dirty="0"/>
              <a:t>(cont.)</a:t>
            </a:r>
          </a:p>
          <a:p>
            <a:pPr lvl="1"/>
            <a:r>
              <a:rPr lang="en-US" altLang="en-US" dirty="0"/>
              <a:t>Other proteins help form the structure of the myofibril</a:t>
            </a:r>
          </a:p>
          <a:p>
            <a:pPr lvl="2"/>
            <a:r>
              <a:rPr lang="en-US" altLang="en-US" dirty="0"/>
              <a:t>Elastic filament: composed of protein </a:t>
            </a:r>
            <a:r>
              <a:rPr lang="en-US" altLang="en-US" i="1" dirty="0"/>
              <a:t>titin</a:t>
            </a:r>
          </a:p>
          <a:p>
            <a:pPr lvl="3"/>
            <a:r>
              <a:rPr lang="en-US" altLang="en-US" dirty="0"/>
              <a:t>Holds thick filaments in place; helps recoil after stretch; resists excessive stretching</a:t>
            </a:r>
          </a:p>
          <a:p>
            <a:pPr lvl="2"/>
            <a:r>
              <a:rPr lang="en-US" altLang="en-US" dirty="0"/>
              <a:t>Dystrophin</a:t>
            </a:r>
          </a:p>
          <a:p>
            <a:pPr lvl="3"/>
            <a:r>
              <a:rPr lang="en-US" altLang="en-US" dirty="0"/>
              <a:t>Links thin filaments to proteins of sarcolemma</a:t>
            </a:r>
          </a:p>
          <a:p>
            <a:pPr lvl="2"/>
            <a:r>
              <a:rPr lang="en-US" altLang="en-US" dirty="0"/>
              <a:t>Nebulin, myomesin, C proteins bind filaments or sarcomeres together</a:t>
            </a:r>
          </a:p>
          <a:p>
            <a:pPr lvl="3"/>
            <a:r>
              <a:rPr lang="en-US" altLang="en-US" dirty="0"/>
              <a:t>Maintain alignment of sarcomere</a:t>
            </a:r>
          </a:p>
        </p:txBody>
      </p:sp>
    </p:spTree>
    <p:extLst>
      <p:ext uri="{BB962C8B-B14F-4D97-AF65-F5344CB8AC3E}">
        <p14:creationId xmlns:p14="http://schemas.microsoft.com/office/powerpoint/2010/main" val="488514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46785"/>
            <a:ext cx="8229600" cy="523220"/>
          </a:xfrm>
        </p:spPr>
        <p:txBody>
          <a:bodyPr vert="horz" lIns="0" tIns="0" rIns="0" bIns="0" rtlCol="0" anchor="b">
            <a:spAutoFit/>
          </a:bodyPr>
          <a:lstStyle/>
          <a:p>
            <a:pPr lvl="1" algn="l" rtl="0" fontAlgn="auto">
              <a:spcBef>
                <a:spcPct val="0"/>
              </a:spcBef>
              <a:spcAft>
                <a:spcPts val="0"/>
              </a:spcAft>
            </a:pPr>
            <a:r>
              <a:rPr lang="en-US" altLang="en-US" sz="3400" b="1" kern="1200" dirty="0">
                <a:solidFill>
                  <a:srgbClr val="007FA3"/>
                </a:solidFill>
                <a:latin typeface="Times New Roman"/>
                <a:ea typeface="+mj-ea"/>
                <a:cs typeface="Times New Roman" panose="02020603050405020304" pitchFamily="18" charset="0"/>
              </a:rPr>
              <a:t>Clinical – Homeostatic Imbalance 9.1 </a:t>
            </a:r>
            <a:r>
              <a:rPr lang="en-US" sz="2800" b="1" kern="1200" dirty="0">
                <a:solidFill>
                  <a:srgbClr val="007FA3"/>
                </a:solidFill>
                <a:latin typeface="Times New Roman"/>
                <a:ea typeface="+mj-ea"/>
                <a:cs typeface="Times New Roman" panose="02020603050405020304" pitchFamily="18" charset="0"/>
              </a:rPr>
              <a:t>(1 of 3)</a:t>
            </a:r>
            <a:endParaRPr lang="en-US" altLang="en-US" sz="2800" b="1" kern="1200" dirty="0">
              <a:solidFill>
                <a:srgbClr val="007FA3"/>
              </a:solidFill>
              <a:latin typeface="Times New Roman"/>
              <a:ea typeface="+mj-ea"/>
              <a:cs typeface="Times New Roman" panose="02020603050405020304" pitchFamily="18" charset="0"/>
            </a:endParaRPr>
          </a:p>
        </p:txBody>
      </p:sp>
      <p:sp>
        <p:nvSpPr>
          <p:cNvPr id="4" name="Content Placeholder 3"/>
          <p:cNvSpPr>
            <a:spLocks noGrp="1"/>
          </p:cNvSpPr>
          <p:nvPr>
            <p:ph idx="4294967295"/>
          </p:nvPr>
        </p:nvSpPr>
        <p:spPr>
          <a:xfrm>
            <a:off x="457581" y="1643126"/>
            <a:ext cx="8229600" cy="2739211"/>
          </a:xfrm>
        </p:spPr>
        <p:txBody>
          <a:bodyPr wrap="square">
            <a:spAutoFit/>
          </a:bodyPr>
          <a:lstStyle/>
          <a:p>
            <a:pPr marL="256032" indent="-256032">
              <a:buSzPct val="100000"/>
            </a:pPr>
            <a:r>
              <a:rPr lang="en-US" b="1" dirty="0"/>
              <a:t>Duchenne muscular dystrophy (DMD)</a:t>
            </a:r>
            <a:r>
              <a:rPr lang="en-US" dirty="0"/>
              <a:t> is most common and serious form of muscular dystrophies, muscle-destroying diseases that generally appear during childhood</a:t>
            </a:r>
          </a:p>
          <a:p>
            <a:pPr marL="256032" indent="-256032">
              <a:buSzPct val="100000"/>
            </a:pPr>
            <a:r>
              <a:rPr lang="en-US" dirty="0"/>
              <a:t>Inherited as a sex-linked recessive disease, so almost exclusively in males (1 in 3600 births)</a:t>
            </a:r>
          </a:p>
          <a:p>
            <a:pPr marL="256032" indent="-256032">
              <a:buSzPct val="100000"/>
            </a:pPr>
            <a:r>
              <a:rPr lang="en-US" dirty="0"/>
              <a:t>Appears between 2 and 7 years old when boy becomes clumsy and falls frequently </a:t>
            </a:r>
          </a:p>
          <a:p>
            <a:pPr marL="256032" indent="-256032">
              <a:buSzPct val="100000"/>
            </a:pPr>
            <a:r>
              <a:rPr lang="en-US" dirty="0"/>
              <a:t>Disease progresses from extremities upward, finally affecting head, chest muscles, and cardiac muscle.</a:t>
            </a:r>
          </a:p>
          <a:p>
            <a:pPr marL="256032" indent="-256032">
              <a:buSzPct val="100000"/>
            </a:pPr>
            <a:r>
              <a:rPr lang="en-US" dirty="0"/>
              <a:t>With supportive care, people with DMD can live into 30s and beyond </a:t>
            </a:r>
          </a:p>
        </p:txBody>
      </p:sp>
    </p:spTree>
    <p:extLst>
      <p:ext uri="{BB962C8B-B14F-4D97-AF65-F5344CB8AC3E}">
        <p14:creationId xmlns:p14="http://schemas.microsoft.com/office/powerpoint/2010/main" val="36452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45066"/>
            <a:ext cx="8229600" cy="523220"/>
          </a:xfrm>
        </p:spPr>
        <p:txBody>
          <a:bodyPr vert="horz" lIns="0" tIns="0" rIns="0" bIns="0" rtlCol="0" anchor="b">
            <a:spAutoFit/>
          </a:bodyPr>
          <a:lstStyle/>
          <a:p>
            <a:r>
              <a:rPr lang="en-US" altLang="en-US" dirty="0">
                <a:latin typeface="Times New Roman"/>
              </a:rPr>
              <a:t>Clinical – Homeostatic Imbalance 9.1 </a:t>
            </a:r>
            <a:r>
              <a:rPr lang="en-US" sz="2800" dirty="0">
                <a:latin typeface="Times New Roman"/>
              </a:rPr>
              <a:t>(2 of 3)</a:t>
            </a:r>
            <a:endParaRPr lang="en-US" altLang="en-US" sz="2800" dirty="0">
              <a:latin typeface="Times New Roman"/>
            </a:endParaRPr>
          </a:p>
        </p:txBody>
      </p:sp>
      <p:sp>
        <p:nvSpPr>
          <p:cNvPr id="4" name="Content Placeholder 3"/>
          <p:cNvSpPr>
            <a:spLocks noGrp="1"/>
          </p:cNvSpPr>
          <p:nvPr>
            <p:ph idx="4294967295"/>
          </p:nvPr>
        </p:nvSpPr>
        <p:spPr>
          <a:xfrm>
            <a:off x="457581" y="1643126"/>
            <a:ext cx="8229600" cy="1862048"/>
          </a:xfrm>
        </p:spPr>
        <p:txBody>
          <a:bodyPr wrap="square">
            <a:spAutoFit/>
          </a:bodyPr>
          <a:lstStyle/>
          <a:p>
            <a:pPr>
              <a:buSzPct val="100000"/>
            </a:pPr>
            <a:r>
              <a:rPr lang="en-US" dirty="0"/>
              <a:t>Caused by defective gene for </a:t>
            </a:r>
            <a:r>
              <a:rPr lang="en-US" i="1" dirty="0"/>
              <a:t>dystrophin, </a:t>
            </a:r>
            <a:r>
              <a:rPr lang="en-US" dirty="0"/>
              <a:t>a protein that links thin filaments to extracellular matrix and helps stabilize sarcolemma</a:t>
            </a:r>
          </a:p>
          <a:p>
            <a:pPr>
              <a:buSzPct val="100000"/>
            </a:pPr>
            <a:r>
              <a:rPr lang="en-US" dirty="0"/>
              <a:t>Sarcolemma of DMD patients tear easily, allowing entry of excess calcium which damages contractile fibers</a:t>
            </a:r>
          </a:p>
          <a:p>
            <a:pPr>
              <a:buSzPct val="100000"/>
            </a:pPr>
            <a:r>
              <a:rPr lang="en-US" dirty="0"/>
              <a:t>Inflammation follows and regenerative capacity is lost resulting in increased apoptosis of muscle cells and drop in muscle mass</a:t>
            </a:r>
            <a:endParaRPr lang="en-US" altLang="en-US" dirty="0"/>
          </a:p>
        </p:txBody>
      </p:sp>
    </p:spTree>
    <p:extLst>
      <p:ext uri="{BB962C8B-B14F-4D97-AF65-F5344CB8AC3E}">
        <p14:creationId xmlns:p14="http://schemas.microsoft.com/office/powerpoint/2010/main" val="1061940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1133" cy="1046440"/>
          </a:xfrm>
        </p:spPr>
        <p:txBody>
          <a:bodyPr wrap="square">
            <a:spAutoFit/>
          </a:bodyPr>
          <a:lstStyle/>
          <a:p>
            <a:pPr lvl="1" algn="l" rtl="0">
              <a:spcBef>
                <a:spcPct val="0"/>
              </a:spcBef>
            </a:pPr>
            <a:r>
              <a:rPr lang="en-US" sz="3400" b="1" kern="1200" dirty="0">
                <a:solidFill>
                  <a:srgbClr val="007FA3"/>
                </a:solidFill>
                <a:latin typeface="Times New Roman"/>
                <a:ea typeface="+mj-ea"/>
                <a:cs typeface="Times New Roman" panose="02020603050405020304" pitchFamily="18" charset="0"/>
              </a:rPr>
              <a:t>A Boy with Duchenne Muscular Dystrophy (DMD)</a:t>
            </a:r>
          </a:p>
        </p:txBody>
      </p:sp>
      <p:pic>
        <p:nvPicPr>
          <p:cNvPr id="11266" name="Picture 2" descr="Photo shows a young boy with DMD doing physical therapy; a therapist stabilizes his legs as he clim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936" y="1600622"/>
            <a:ext cx="5325341" cy="419703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6069912"/>
            <a:ext cx="8229600" cy="246221"/>
          </a:xfrm>
        </p:spPr>
        <p:txBody>
          <a:bodyPr wrap="square">
            <a:spAutoFit/>
          </a:bodyPr>
          <a:lstStyle/>
          <a:p>
            <a:pPr marL="0" indent="0">
              <a:buNone/>
            </a:pPr>
            <a:r>
              <a:rPr lang="en-US" b="1" dirty="0">
                <a:solidFill>
                  <a:srgbClr val="007FA3"/>
                </a:solidFill>
                <a:latin typeface="Arial (Body)"/>
                <a:ea typeface="+mj-ea"/>
                <a:cs typeface="Times New Roman" panose="02020603050405020304" pitchFamily="18" charset="0"/>
              </a:rPr>
              <a:t>Figure 9.4 </a:t>
            </a:r>
            <a:r>
              <a:rPr lang="en-US" dirty="0"/>
              <a:t>A boy with Duchenne muscular dystrophy (DMD).</a:t>
            </a:r>
            <a:endParaRPr lang="en-US" dirty="0">
              <a:latin typeface="Arial (Body)"/>
            </a:endParaRPr>
          </a:p>
        </p:txBody>
      </p:sp>
    </p:spTree>
    <p:extLst>
      <p:ext uri="{BB962C8B-B14F-4D97-AF65-F5344CB8AC3E}">
        <p14:creationId xmlns:p14="http://schemas.microsoft.com/office/powerpoint/2010/main" val="4177483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53536"/>
            <a:ext cx="8229600" cy="523220"/>
          </a:xfrm>
        </p:spPr>
        <p:txBody>
          <a:bodyPr vert="horz" lIns="0" tIns="0" rIns="0" bIns="0" rtlCol="0" anchor="b">
            <a:spAutoFit/>
          </a:bodyPr>
          <a:lstStyle/>
          <a:p>
            <a:r>
              <a:rPr lang="en-US" altLang="en-US" dirty="0">
                <a:latin typeface="Times New Roman"/>
              </a:rPr>
              <a:t>Clinical – Homeostatic Imbalance 9.1 </a:t>
            </a:r>
            <a:r>
              <a:rPr lang="en-US" sz="2800" dirty="0">
                <a:latin typeface="Times New Roman"/>
              </a:rPr>
              <a:t>(3 of 3)</a:t>
            </a:r>
            <a:endParaRPr lang="en-US" altLang="en-US" sz="2800" dirty="0">
              <a:latin typeface="Times New Roman"/>
            </a:endParaRPr>
          </a:p>
        </p:txBody>
      </p:sp>
      <p:sp>
        <p:nvSpPr>
          <p:cNvPr id="4" name="Content Placeholder 3"/>
          <p:cNvSpPr>
            <a:spLocks noGrp="1"/>
          </p:cNvSpPr>
          <p:nvPr>
            <p:ph idx="4294967295"/>
          </p:nvPr>
        </p:nvSpPr>
        <p:spPr>
          <a:xfrm>
            <a:off x="457581" y="1643126"/>
            <a:ext cx="8229600" cy="1123384"/>
          </a:xfrm>
        </p:spPr>
        <p:txBody>
          <a:bodyPr wrap="square">
            <a:spAutoFit/>
          </a:bodyPr>
          <a:lstStyle/>
          <a:p>
            <a:pPr>
              <a:buSzPct val="100000"/>
            </a:pPr>
            <a:r>
              <a:rPr lang="en-US" dirty="0"/>
              <a:t>chest muscles, and cardiac muscle. The weakness continues to</a:t>
            </a:r>
          </a:p>
          <a:p>
            <a:pPr>
              <a:buSzPct val="100000"/>
            </a:pPr>
            <a:r>
              <a:rPr lang="en-US" dirty="0"/>
              <a:t>progress, but with supportive care, DMD patients are living into</a:t>
            </a:r>
          </a:p>
          <a:p>
            <a:pPr>
              <a:buSzPct val="100000"/>
            </a:pPr>
            <a:r>
              <a:rPr lang="en-US" dirty="0"/>
              <a:t>their 30s and beyond.</a:t>
            </a:r>
            <a:endParaRPr lang="en-US" altLang="en-US" dirty="0"/>
          </a:p>
        </p:txBody>
      </p:sp>
    </p:spTree>
    <p:extLst>
      <p:ext uri="{BB962C8B-B14F-4D97-AF65-F5344CB8AC3E}">
        <p14:creationId xmlns:p14="http://schemas.microsoft.com/office/powerpoint/2010/main" val="3205766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1"/>
          <p:cNvSpPr>
            <a:spLocks noGrp="1"/>
          </p:cNvSpPr>
          <p:nvPr>
            <p:ph type="title"/>
          </p:nvPr>
        </p:nvSpPr>
        <p:spPr>
          <a:xfrm>
            <a:off x="457581" y="246888"/>
            <a:ext cx="8229600" cy="954107"/>
          </a:xfrm>
        </p:spPr>
        <p:txBody>
          <a:bodyPr vert="horz" lIns="0" tIns="0" rIns="0" bIns="0" rtlCol="0" anchor="b">
            <a:spAutoFit/>
          </a:bodyPr>
          <a:lstStyle/>
          <a:p>
            <a:r>
              <a:rPr lang="en-US" altLang="en-US" dirty="0">
                <a:latin typeface="Times New Roman"/>
              </a:rPr>
              <a:t>Sarcoplasmic Reticulum and T Tubules </a:t>
            </a:r>
            <a:br>
              <a:rPr lang="en-US" altLang="en-US" dirty="0">
                <a:latin typeface="Times New Roman"/>
              </a:rPr>
            </a:br>
            <a:r>
              <a:rPr lang="en-US" sz="2800" dirty="0">
                <a:latin typeface="Times New Roman"/>
              </a:rPr>
              <a:t>(1 of 4)</a:t>
            </a:r>
            <a:endParaRPr lang="en-US" altLang="en-US" sz="2800" dirty="0">
              <a:latin typeface="Times New Roman"/>
            </a:endParaRPr>
          </a:p>
        </p:txBody>
      </p:sp>
      <p:sp>
        <p:nvSpPr>
          <p:cNvPr id="4" name="Content Placeholder 3"/>
          <p:cNvSpPr>
            <a:spLocks noGrp="1"/>
          </p:cNvSpPr>
          <p:nvPr>
            <p:ph idx="4294967295"/>
          </p:nvPr>
        </p:nvSpPr>
        <p:spPr>
          <a:xfrm>
            <a:off x="457581" y="1643126"/>
            <a:ext cx="8229600" cy="1785104"/>
          </a:xfrm>
        </p:spPr>
        <p:txBody>
          <a:bodyPr wrap="square">
            <a:spAutoFit/>
          </a:bodyPr>
          <a:lstStyle/>
          <a:p>
            <a:pPr>
              <a:buSzPct val="100000"/>
            </a:pPr>
            <a:r>
              <a:rPr lang="en-US" altLang="en-US" b="1" dirty="0"/>
              <a:t>Sarcoplasmic</a:t>
            </a:r>
            <a:r>
              <a:rPr lang="en-US" altLang="en-US" dirty="0"/>
              <a:t> </a:t>
            </a:r>
            <a:r>
              <a:rPr lang="en-US" altLang="en-US" b="1" dirty="0"/>
              <a:t>reticulum</a:t>
            </a:r>
            <a:r>
              <a:rPr lang="en-US" altLang="en-US" dirty="0"/>
              <a:t>: network of smooth endoplasmic reticulum tubules surrounding each myofibril</a:t>
            </a:r>
          </a:p>
          <a:p>
            <a:pPr marL="742950" lvl="1" indent="-285750">
              <a:spcBef>
                <a:spcPts val="600"/>
              </a:spcBef>
            </a:pPr>
            <a:r>
              <a:rPr lang="en-US" altLang="en-US" dirty="0"/>
              <a:t>Most run longitudinally</a:t>
            </a:r>
          </a:p>
          <a:p>
            <a:pPr marL="742950" lvl="1" indent="-285750">
              <a:spcBef>
                <a:spcPts val="600"/>
              </a:spcBef>
            </a:pPr>
            <a:r>
              <a:rPr lang="en-US" altLang="en-US" dirty="0"/>
              <a:t>Terminal cisterns form perpendicular cross channels at the A–I band junction</a:t>
            </a:r>
          </a:p>
          <a:p>
            <a:pPr marL="742950" lvl="1" indent="-285750">
              <a:spcBef>
                <a:spcPts val="600"/>
              </a:spcBef>
            </a:pPr>
            <a:r>
              <a:rPr lang="en-US" altLang="en-US" dirty="0"/>
              <a:t>SR functions in regulation of intracellular </a:t>
            </a:r>
            <a:r>
              <a:rPr lang="en-US" altLang="en-US" i="0" dirty="0">
                <a:latin typeface="Times New Roman" panose="02020603050405020304" pitchFamily="18" charset="0"/>
                <a:cs typeface="Times New Roman" panose="02020603050405020304" pitchFamily="18" charset="0"/>
              </a:rPr>
              <a:t>Ca</a:t>
            </a:r>
            <a:r>
              <a:rPr lang="en-US" altLang="en-US" i="0" baseline="30000" dirty="0">
                <a:latin typeface="Times New Roman" panose="02020603050405020304" pitchFamily="18" charset="0"/>
                <a:cs typeface="Times New Roman" panose="02020603050405020304" pitchFamily="18" charset="0"/>
              </a:rPr>
              <a:t>2+</a:t>
            </a:r>
            <a:r>
              <a:rPr lang="en-US" altLang="en-US" dirty="0"/>
              <a:t> levels</a:t>
            </a:r>
          </a:p>
          <a:p>
            <a:pPr marL="742950" lvl="1" indent="-285750">
              <a:spcBef>
                <a:spcPts val="600"/>
              </a:spcBef>
            </a:pPr>
            <a:r>
              <a:rPr lang="en-US" altLang="en-US" dirty="0"/>
              <a:t>Stores and releases </a:t>
            </a:r>
            <a:r>
              <a:rPr lang="en-US" altLang="en-US" i="0" dirty="0">
                <a:latin typeface="Times New Roman" panose="02020603050405020304" pitchFamily="18" charset="0"/>
                <a:cs typeface="Times New Roman" panose="02020603050405020304" pitchFamily="18" charset="0"/>
              </a:rPr>
              <a:t>Ca</a:t>
            </a:r>
            <a:r>
              <a:rPr lang="en-US" altLang="en-US" i="0" baseline="30000" dirty="0">
                <a:latin typeface="Times New Roman" panose="02020603050405020304" pitchFamily="18" charset="0"/>
                <a:cs typeface="Times New Roman" panose="02020603050405020304" pitchFamily="18" charset="0"/>
              </a:rPr>
              <a:t>2+</a:t>
            </a:r>
            <a:r>
              <a:rPr lang="en-US" altLang="en-US" dirty="0"/>
              <a:t> </a:t>
            </a:r>
          </a:p>
        </p:txBody>
      </p:sp>
    </p:spTree>
    <p:extLst>
      <p:ext uri="{BB962C8B-B14F-4D97-AF65-F5344CB8AC3E}">
        <p14:creationId xmlns:p14="http://schemas.microsoft.com/office/powerpoint/2010/main" val="1981740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9600" cy="954107"/>
          </a:xfrm>
        </p:spPr>
        <p:txBody>
          <a:bodyPr vert="horz" lIns="0" tIns="0" rIns="0" bIns="0" rtlCol="0" anchor="b">
            <a:spAutoFit/>
          </a:bodyPr>
          <a:lstStyle/>
          <a:p>
            <a:r>
              <a:rPr lang="en-US" altLang="en-US" dirty="0">
                <a:latin typeface="Times New Roman"/>
              </a:rPr>
              <a:t>Sarcoplasmic Reticulum and T Tubules </a:t>
            </a:r>
            <a:br>
              <a:rPr lang="en-US" altLang="en-US" dirty="0">
                <a:latin typeface="Times New Roman"/>
              </a:rPr>
            </a:br>
            <a:r>
              <a:rPr lang="en-US" sz="2800" dirty="0">
                <a:latin typeface="Times New Roman"/>
              </a:rPr>
              <a:t>(2 of 4)</a:t>
            </a:r>
            <a:endParaRPr lang="en-US" altLang="en-US" sz="2800" dirty="0">
              <a:latin typeface="Times New Roman"/>
            </a:endParaRPr>
          </a:p>
        </p:txBody>
      </p:sp>
      <p:sp>
        <p:nvSpPr>
          <p:cNvPr id="4" name="Content Placeholder 3"/>
          <p:cNvSpPr>
            <a:spLocks noGrp="1"/>
          </p:cNvSpPr>
          <p:nvPr>
            <p:ph idx="4294967295"/>
          </p:nvPr>
        </p:nvSpPr>
        <p:spPr>
          <a:xfrm>
            <a:off x="457581" y="1643126"/>
            <a:ext cx="8229600" cy="3039294"/>
          </a:xfrm>
        </p:spPr>
        <p:txBody>
          <a:bodyPr wrap="square">
            <a:spAutoFit/>
          </a:bodyPr>
          <a:lstStyle/>
          <a:p>
            <a:pPr>
              <a:buSzPct val="100000"/>
            </a:pPr>
            <a:r>
              <a:rPr lang="en-US" altLang="en-US" b="1" dirty="0"/>
              <a:t>T tubules</a:t>
            </a:r>
          </a:p>
          <a:p>
            <a:pPr marL="742950" lvl="1" indent="-285750">
              <a:spcBef>
                <a:spcPts val="600"/>
              </a:spcBef>
            </a:pPr>
            <a:r>
              <a:rPr lang="en-US" altLang="en-US" dirty="0"/>
              <a:t>Tube formed by protrusion of sarcolemma deep into cell interior</a:t>
            </a:r>
          </a:p>
          <a:p>
            <a:pPr marL="1143000" lvl="2">
              <a:spcBef>
                <a:spcPts val="600"/>
              </a:spcBef>
            </a:pPr>
            <a:r>
              <a:rPr lang="en-US" altLang="en-US" dirty="0"/>
              <a:t>Increase muscle fiber’s surface area greatly</a:t>
            </a:r>
          </a:p>
          <a:p>
            <a:pPr marL="1143000" lvl="2">
              <a:spcBef>
                <a:spcPts val="600"/>
              </a:spcBef>
            </a:pPr>
            <a:r>
              <a:rPr lang="en-US" altLang="en-US" dirty="0"/>
              <a:t>Lumen continuous with extracellular space</a:t>
            </a:r>
          </a:p>
          <a:p>
            <a:pPr marL="1143000" lvl="2">
              <a:spcBef>
                <a:spcPts val="600"/>
              </a:spcBef>
            </a:pPr>
            <a:r>
              <a:rPr lang="en-US" altLang="en-US" dirty="0"/>
              <a:t>Allow electrical nerve transmissions to reach deep into interior of each muscle fiber</a:t>
            </a:r>
          </a:p>
          <a:p>
            <a:pPr marL="742950" lvl="1" indent="-285750">
              <a:spcBef>
                <a:spcPts val="600"/>
              </a:spcBef>
            </a:pPr>
            <a:r>
              <a:rPr lang="en-US" altLang="en-US" dirty="0"/>
              <a:t>Tubules penetrate cell’s interior at each A–I band junction between terminal cisterns</a:t>
            </a:r>
          </a:p>
          <a:p>
            <a:pPr marL="1143000" lvl="2">
              <a:spcBef>
                <a:spcPts val="600"/>
              </a:spcBef>
            </a:pPr>
            <a:r>
              <a:rPr lang="en-US" altLang="en-US" b="1" dirty="0"/>
              <a:t>Triad</a:t>
            </a:r>
            <a:r>
              <a:rPr lang="en-US" altLang="en-US" dirty="0"/>
              <a:t>: area formed from terminal cistern of one sarcomere, T tubule, and terminal cistern of neighboring sarcomere</a:t>
            </a:r>
          </a:p>
        </p:txBody>
      </p:sp>
    </p:spTree>
    <p:extLst>
      <p:ext uri="{BB962C8B-B14F-4D97-AF65-F5344CB8AC3E}">
        <p14:creationId xmlns:p14="http://schemas.microsoft.com/office/powerpoint/2010/main" val="1871702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9600" cy="954107"/>
          </a:xfrm>
        </p:spPr>
        <p:txBody>
          <a:bodyPr vert="horz" lIns="0" tIns="0" rIns="0" bIns="0" rtlCol="0" anchor="b">
            <a:spAutoFit/>
          </a:bodyPr>
          <a:lstStyle/>
          <a:p>
            <a:r>
              <a:rPr lang="en-US" altLang="en-US" dirty="0">
                <a:latin typeface="Times New Roman"/>
              </a:rPr>
              <a:t>Sarcoplasmic Reticulum and T Tubules </a:t>
            </a:r>
            <a:br>
              <a:rPr lang="en-US" altLang="en-US" dirty="0">
                <a:latin typeface="Times New Roman"/>
              </a:rPr>
            </a:br>
            <a:r>
              <a:rPr lang="en-US" sz="2800" dirty="0">
                <a:latin typeface="Times New Roman"/>
              </a:rPr>
              <a:t>(3 of 4)</a:t>
            </a:r>
            <a:endParaRPr lang="en-US" altLang="en-US" sz="2800" dirty="0">
              <a:latin typeface="Times New Roman"/>
            </a:endParaRPr>
          </a:p>
        </p:txBody>
      </p:sp>
      <p:sp>
        <p:nvSpPr>
          <p:cNvPr id="4" name="Content Placeholder 3"/>
          <p:cNvSpPr>
            <a:spLocks noGrp="1"/>
          </p:cNvSpPr>
          <p:nvPr>
            <p:ph idx="4294967295"/>
          </p:nvPr>
        </p:nvSpPr>
        <p:spPr>
          <a:xfrm>
            <a:off x="457581" y="1643126"/>
            <a:ext cx="8229600" cy="2277547"/>
          </a:xfrm>
        </p:spPr>
        <p:txBody>
          <a:bodyPr wrap="square">
            <a:spAutoFit/>
          </a:bodyPr>
          <a:lstStyle/>
          <a:p>
            <a:pPr>
              <a:buSzPct val="100000"/>
            </a:pPr>
            <a:r>
              <a:rPr lang="en-US" altLang="en-US" b="1" dirty="0">
                <a:latin typeface="Arial"/>
              </a:rPr>
              <a:t>Triad</a:t>
            </a:r>
            <a:r>
              <a:rPr lang="en-US" altLang="en-US" dirty="0">
                <a:latin typeface="Arial"/>
              </a:rPr>
              <a:t> </a:t>
            </a:r>
            <a:r>
              <a:rPr lang="en-US" altLang="en-US" b="1" dirty="0">
                <a:latin typeface="Arial"/>
              </a:rPr>
              <a:t>relationships</a:t>
            </a:r>
          </a:p>
          <a:p>
            <a:pPr marL="742950" lvl="1" indent="-285750">
              <a:spcBef>
                <a:spcPts val="600"/>
              </a:spcBef>
            </a:pPr>
            <a:r>
              <a:rPr lang="en-US" altLang="en-US" dirty="0">
                <a:latin typeface="Arial"/>
              </a:rPr>
              <a:t>T tubule contains integral membrane proteins that protrude into intermembrane space (space between tubule and muscle fiber sarcolemma) </a:t>
            </a:r>
          </a:p>
          <a:p>
            <a:pPr marL="1143000" lvl="2">
              <a:spcBef>
                <a:spcPts val="600"/>
              </a:spcBef>
            </a:pPr>
            <a:r>
              <a:rPr lang="en-US" altLang="en-US" dirty="0">
                <a:latin typeface="Arial"/>
              </a:rPr>
              <a:t>Tubule proteins act as voltage sensors that change shape in response to an electrical current</a:t>
            </a:r>
          </a:p>
          <a:p>
            <a:pPr marL="742950" lvl="1" indent="-285750">
              <a:spcBef>
                <a:spcPts val="600"/>
              </a:spcBef>
            </a:pPr>
            <a:r>
              <a:rPr lang="en-US" altLang="en-US" dirty="0">
                <a:latin typeface="Arial"/>
              </a:rPr>
              <a:t>SR cistern membranes also have integral membrane proteins that protrude into intermembrane space</a:t>
            </a:r>
          </a:p>
          <a:p>
            <a:pPr marL="1143000" lvl="2">
              <a:spcBef>
                <a:spcPts val="600"/>
              </a:spcBef>
            </a:pPr>
            <a:r>
              <a:rPr lang="en-US" altLang="en-US" dirty="0">
                <a:latin typeface="Arial"/>
              </a:rPr>
              <a:t>SR integral proteins control opening of calcium channels in SR cisterns</a:t>
            </a:r>
          </a:p>
        </p:txBody>
      </p:sp>
    </p:spTree>
    <p:extLst>
      <p:ext uri="{BB962C8B-B14F-4D97-AF65-F5344CB8AC3E}">
        <p14:creationId xmlns:p14="http://schemas.microsoft.com/office/powerpoint/2010/main" val="2771364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53110"/>
            <a:ext cx="8229600" cy="523220"/>
          </a:xfrm>
        </p:spPr>
        <p:txBody>
          <a:bodyPr>
            <a:spAutoFit/>
          </a:bodyPr>
          <a:lstStyle/>
          <a:p>
            <a:pPr marL="746125" indent="-746125"/>
            <a:r>
              <a:rPr lang="en-US" dirty="0">
                <a:latin typeface="Times New Roman"/>
              </a:rPr>
              <a:t>9.1  Overview of Muscle Tissue</a:t>
            </a:r>
          </a:p>
        </p:txBody>
      </p:sp>
      <p:sp>
        <p:nvSpPr>
          <p:cNvPr id="3" name="Content Placeholder 2"/>
          <p:cNvSpPr>
            <a:spLocks noGrp="1"/>
          </p:cNvSpPr>
          <p:nvPr>
            <p:ph sz="quarter" idx="13"/>
          </p:nvPr>
        </p:nvSpPr>
        <p:spPr>
          <a:xfrm>
            <a:off x="457581" y="1643126"/>
            <a:ext cx="8229600" cy="2339102"/>
          </a:xfrm>
        </p:spPr>
        <p:txBody>
          <a:bodyPr vert="horz" wrap="square" lIns="0" tIns="0" rIns="0" bIns="0" rtlCol="0">
            <a:spAutoFit/>
          </a:bodyPr>
          <a:lstStyle/>
          <a:p>
            <a:r>
              <a:rPr lang="en-US" altLang="en-US" dirty="0">
                <a:latin typeface="Arial"/>
              </a:rPr>
              <a:t>Nearly half of body’s mass</a:t>
            </a:r>
          </a:p>
          <a:p>
            <a:r>
              <a:rPr lang="en-US" altLang="en-US" dirty="0">
                <a:latin typeface="Arial"/>
              </a:rPr>
              <a:t>Can transform chemical energy (ATP) into directed mechanical energy, which is capable of </a:t>
            </a:r>
            <a:r>
              <a:rPr lang="en-US" altLang="en-US" dirty="0">
                <a:latin typeface="Arial"/>
                <a:sym typeface="Wingdings" panose="05000000000000000000" pitchFamily="2" charset="2"/>
              </a:rPr>
              <a:t>exerting force</a:t>
            </a:r>
          </a:p>
          <a:p>
            <a:r>
              <a:rPr lang="en-US" altLang="en-US" dirty="0">
                <a:latin typeface="Arial"/>
              </a:rPr>
              <a:t>To investigate muscle, we look at:</a:t>
            </a:r>
          </a:p>
          <a:p>
            <a:pPr lvl="1"/>
            <a:r>
              <a:rPr lang="en-US" altLang="en-US" b="1" dirty="0">
                <a:latin typeface="Arial"/>
              </a:rPr>
              <a:t>Types of muscle tissue</a:t>
            </a:r>
          </a:p>
          <a:p>
            <a:pPr lvl="1"/>
            <a:r>
              <a:rPr lang="en-US" altLang="en-US" b="1" dirty="0">
                <a:latin typeface="Arial"/>
              </a:rPr>
              <a:t>Characteristics of muscle tissue</a:t>
            </a:r>
          </a:p>
          <a:p>
            <a:pPr lvl="1"/>
            <a:r>
              <a:rPr lang="en-US" altLang="en-US" b="1" dirty="0">
                <a:latin typeface="Arial"/>
              </a:rPr>
              <a:t>Muscle functions</a:t>
            </a:r>
            <a:endParaRPr lang="en-US" altLang="en-US" dirty="0">
              <a:latin typeface="Arial"/>
            </a:endParaRPr>
          </a:p>
        </p:txBody>
      </p:sp>
    </p:spTree>
    <p:extLst>
      <p:ext uri="{BB962C8B-B14F-4D97-AF65-F5344CB8AC3E}">
        <p14:creationId xmlns:p14="http://schemas.microsoft.com/office/powerpoint/2010/main" val="3555989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9600" cy="954107"/>
          </a:xfrm>
        </p:spPr>
        <p:txBody>
          <a:bodyPr vert="horz" lIns="0" tIns="0" rIns="0" bIns="0" rtlCol="0" anchor="b">
            <a:spAutoFit/>
          </a:bodyPr>
          <a:lstStyle/>
          <a:p>
            <a:r>
              <a:rPr lang="en-US" altLang="en-US" dirty="0">
                <a:latin typeface="Times New Roman"/>
              </a:rPr>
              <a:t>Sarcoplasmic Reticulum and T Tubules </a:t>
            </a:r>
            <a:br>
              <a:rPr lang="en-US" altLang="en-US" dirty="0">
                <a:latin typeface="Times New Roman"/>
              </a:rPr>
            </a:br>
            <a:r>
              <a:rPr lang="en-US" sz="2800" dirty="0">
                <a:latin typeface="Times New Roman"/>
              </a:rPr>
              <a:t>(4 of 4)</a:t>
            </a:r>
            <a:endParaRPr lang="en-US" altLang="en-US" sz="2800" dirty="0">
              <a:latin typeface="Times New Roman"/>
            </a:endParaRPr>
          </a:p>
        </p:txBody>
      </p:sp>
      <p:sp>
        <p:nvSpPr>
          <p:cNvPr id="4" name="Content Placeholder 3"/>
          <p:cNvSpPr>
            <a:spLocks noGrp="1"/>
          </p:cNvSpPr>
          <p:nvPr>
            <p:ph idx="4294967295"/>
          </p:nvPr>
        </p:nvSpPr>
        <p:spPr>
          <a:xfrm>
            <a:off x="457581" y="1643126"/>
            <a:ext cx="8229600" cy="815608"/>
          </a:xfrm>
        </p:spPr>
        <p:txBody>
          <a:bodyPr wrap="square">
            <a:spAutoFit/>
          </a:bodyPr>
          <a:lstStyle/>
          <a:p>
            <a:pPr>
              <a:buSzPct val="100000"/>
            </a:pPr>
            <a:r>
              <a:rPr lang="en-US" altLang="en-US" b="1" dirty="0">
                <a:latin typeface="Arial"/>
              </a:rPr>
              <a:t>Triad</a:t>
            </a:r>
            <a:r>
              <a:rPr lang="en-US" altLang="en-US" dirty="0">
                <a:latin typeface="Arial"/>
              </a:rPr>
              <a:t> </a:t>
            </a:r>
            <a:r>
              <a:rPr lang="en-US" altLang="en-US" b="1" dirty="0">
                <a:latin typeface="Arial"/>
              </a:rPr>
              <a:t>relationships (cont.)</a:t>
            </a:r>
          </a:p>
          <a:p>
            <a:pPr marL="742950" lvl="1" indent="-285750">
              <a:spcBef>
                <a:spcPts val="600"/>
              </a:spcBef>
            </a:pPr>
            <a:r>
              <a:rPr lang="en-US" altLang="en-US" dirty="0">
                <a:latin typeface="Arial"/>
              </a:rPr>
              <a:t>When an electrical impulse passes by, T tubule proteins change shape, causing SR proteins to change shape, causing release of calcium into cytoplasm</a:t>
            </a:r>
          </a:p>
        </p:txBody>
      </p:sp>
    </p:spTree>
    <p:extLst>
      <p:ext uri="{BB962C8B-B14F-4D97-AF65-F5344CB8AC3E}">
        <p14:creationId xmlns:p14="http://schemas.microsoft.com/office/powerpoint/2010/main" val="14324844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0"/>
            <a:ext cx="8221133" cy="1569660"/>
          </a:xfrm>
        </p:spPr>
        <p:txBody>
          <a:bodyPr wrap="square">
            <a:spAutoFit/>
          </a:bodyPr>
          <a:lstStyle/>
          <a:p>
            <a:pPr lvl="1" algn="l" rtl="0">
              <a:spcBef>
                <a:spcPct val="0"/>
              </a:spcBef>
            </a:pPr>
            <a:r>
              <a:rPr lang="en-IN" sz="3400" b="1" kern="1200" dirty="0">
                <a:solidFill>
                  <a:srgbClr val="007FA3"/>
                </a:solidFill>
                <a:latin typeface="Times New Roman"/>
                <a:ea typeface="+mj-ea"/>
                <a:cs typeface="Times New Roman" panose="02020603050405020304" pitchFamily="18" charset="0"/>
              </a:rPr>
              <a:t>Relationship of the Sarcoplasmic Reticulum and T Tubules to Myofibrils of Skeletal Muscle</a:t>
            </a:r>
            <a:endParaRPr lang="en-US" sz="3400" b="1" kern="1200" dirty="0">
              <a:solidFill>
                <a:srgbClr val="007FA3"/>
              </a:solidFill>
              <a:latin typeface="Times New Roman"/>
              <a:ea typeface="+mj-ea"/>
              <a:cs typeface="Times New Roman" panose="02020603050405020304" pitchFamily="18" charset="0"/>
            </a:endParaRPr>
          </a:p>
        </p:txBody>
      </p:sp>
      <p:pic>
        <p:nvPicPr>
          <p:cNvPr id="12290" name="Picture 2" descr="Figure is a diagram showing how the tubules of the sarcoplasmic reticulum fuse to form the saclike terminal cisterns next to the A-I junctions.  Also shown are T tubules as  inward invaginations of the sarcolemma that run deep into the cell between the terminal cisterns. Sites of close contact of these three elements (terminal cistern, T tubule, and terminal cistern) are referred to as triads."/>
          <p:cNvPicPr>
            <a:picLocks noChangeAspect="1" noChangeArrowheads="1"/>
          </p:cNvPicPr>
          <p:nvPr/>
        </p:nvPicPr>
        <p:blipFill rotWithShape="1">
          <a:blip r:embed="rId3">
            <a:extLst>
              <a:ext uri="{28A0092B-C50C-407E-A947-70E740481C1C}">
                <a14:useLocalDpi xmlns:a14="http://schemas.microsoft.com/office/drawing/2010/main" val="0"/>
              </a:ext>
            </a:extLst>
          </a:blip>
          <a:srcRect b="2777"/>
          <a:stretch/>
        </p:blipFill>
        <p:spPr bwMode="auto">
          <a:xfrm>
            <a:off x="697774" y="1625600"/>
            <a:ext cx="7833878" cy="400473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5841999"/>
            <a:ext cx="8229600" cy="492443"/>
          </a:xfrm>
        </p:spPr>
        <p:txBody>
          <a:bodyPr wrap="square">
            <a:spAutoFit/>
          </a:bodyPr>
          <a:lstStyle/>
          <a:p>
            <a:pPr marL="0" indent="0">
              <a:buNone/>
            </a:pPr>
            <a:r>
              <a:rPr lang="en-US" b="1" dirty="0">
                <a:solidFill>
                  <a:srgbClr val="007FA3"/>
                </a:solidFill>
                <a:latin typeface="Arial (Body)"/>
                <a:ea typeface="+mj-ea"/>
                <a:cs typeface="Times New Roman" panose="02020603050405020304" pitchFamily="18" charset="0"/>
              </a:rPr>
              <a:t>Figure 9.5 </a:t>
            </a:r>
            <a:r>
              <a:rPr lang="en-US" dirty="0"/>
              <a:t>Relationship of the sarcoplasmic reticulum and T tubules to myofibrils of skeletal muscle.</a:t>
            </a:r>
            <a:endParaRPr lang="en-US" dirty="0">
              <a:latin typeface="Arial (Body)"/>
            </a:endParaRPr>
          </a:p>
        </p:txBody>
      </p:sp>
    </p:spTree>
    <p:extLst>
      <p:ext uri="{BB962C8B-B14F-4D97-AF65-F5344CB8AC3E}">
        <p14:creationId xmlns:p14="http://schemas.microsoft.com/office/powerpoint/2010/main" val="4240690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9600" cy="954107"/>
          </a:xfrm>
        </p:spPr>
        <p:txBody>
          <a:bodyPr vert="horz" lIns="0" tIns="0" rIns="0" bIns="0" rtlCol="0" anchor="b">
            <a:spAutoFit/>
          </a:bodyPr>
          <a:lstStyle/>
          <a:p>
            <a:r>
              <a:rPr lang="en-US" altLang="en-US" dirty="0">
                <a:latin typeface="Times New Roman"/>
              </a:rPr>
              <a:t>Sliding Filament Model of Contraction </a:t>
            </a:r>
            <a:br>
              <a:rPr lang="en-US" altLang="en-US" dirty="0">
                <a:latin typeface="Times New Roman"/>
              </a:rPr>
            </a:br>
            <a:r>
              <a:rPr lang="en-US" sz="2800" dirty="0">
                <a:latin typeface="Times New Roman"/>
              </a:rPr>
              <a:t>(1 of 3)</a:t>
            </a:r>
            <a:endParaRPr lang="en-US" altLang="en-US" sz="2800" dirty="0">
              <a:latin typeface="Times New Roman"/>
            </a:endParaRPr>
          </a:p>
        </p:txBody>
      </p:sp>
      <p:sp>
        <p:nvSpPr>
          <p:cNvPr id="4" name="Content Placeholder 3"/>
          <p:cNvSpPr>
            <a:spLocks noGrp="1"/>
          </p:cNvSpPr>
          <p:nvPr>
            <p:ph idx="4294967295"/>
          </p:nvPr>
        </p:nvSpPr>
        <p:spPr>
          <a:xfrm>
            <a:off x="457581" y="1643126"/>
            <a:ext cx="8229600" cy="1369606"/>
          </a:xfrm>
        </p:spPr>
        <p:txBody>
          <a:bodyPr wrap="square">
            <a:spAutoFit/>
          </a:bodyPr>
          <a:lstStyle/>
          <a:p>
            <a:pPr>
              <a:buSzPct val="100000"/>
            </a:pPr>
            <a:r>
              <a:rPr lang="en-US" altLang="en-US" b="1" dirty="0">
                <a:latin typeface="Arial"/>
              </a:rPr>
              <a:t>Contraction</a:t>
            </a:r>
            <a:r>
              <a:rPr lang="en-US" altLang="en-US" dirty="0">
                <a:latin typeface="Arial"/>
              </a:rPr>
              <a:t>: the activation of cross bridges to generate force </a:t>
            </a:r>
          </a:p>
          <a:p>
            <a:pPr>
              <a:buSzPct val="100000"/>
            </a:pPr>
            <a:r>
              <a:rPr lang="en-US" altLang="en-US" dirty="0">
                <a:latin typeface="Arial"/>
              </a:rPr>
              <a:t>Shortening occurs when tension generated by cross bridges on thin filaments exceeds forces opposing shortening </a:t>
            </a:r>
          </a:p>
          <a:p>
            <a:pPr>
              <a:buSzPct val="100000"/>
            </a:pPr>
            <a:r>
              <a:rPr lang="en-US" altLang="en-US" dirty="0">
                <a:latin typeface="Arial"/>
              </a:rPr>
              <a:t>Contraction ends when cross bridges become inactive</a:t>
            </a:r>
          </a:p>
        </p:txBody>
      </p:sp>
    </p:spTree>
    <p:extLst>
      <p:ext uri="{BB962C8B-B14F-4D97-AF65-F5344CB8AC3E}">
        <p14:creationId xmlns:p14="http://schemas.microsoft.com/office/powerpoint/2010/main" val="27178008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7565"/>
            <a:ext cx="8229600" cy="954107"/>
          </a:xfrm>
        </p:spPr>
        <p:txBody>
          <a:bodyPr vert="horz" lIns="0" tIns="0" rIns="0" bIns="0" rtlCol="0" anchor="b">
            <a:spAutoFit/>
          </a:bodyPr>
          <a:lstStyle/>
          <a:p>
            <a:r>
              <a:rPr lang="en-US" altLang="en-US" dirty="0">
                <a:latin typeface="Times New Roman"/>
              </a:rPr>
              <a:t>Sliding Filament Model of Contraction </a:t>
            </a:r>
            <a:br>
              <a:rPr lang="en-US" altLang="en-US" dirty="0">
                <a:latin typeface="Times New Roman"/>
              </a:rPr>
            </a:br>
            <a:r>
              <a:rPr lang="en-US" sz="2800" dirty="0">
                <a:latin typeface="Times New Roman"/>
              </a:rPr>
              <a:t>(2 of 3)</a:t>
            </a:r>
            <a:endParaRPr lang="en-US" altLang="en-US" sz="2800" dirty="0">
              <a:latin typeface="Times New Roman"/>
            </a:endParaRPr>
          </a:p>
        </p:txBody>
      </p:sp>
      <p:sp>
        <p:nvSpPr>
          <p:cNvPr id="4" name="Content Placeholder 3"/>
          <p:cNvSpPr>
            <a:spLocks noGrp="1"/>
          </p:cNvSpPr>
          <p:nvPr>
            <p:ph idx="4294967295"/>
          </p:nvPr>
        </p:nvSpPr>
        <p:spPr>
          <a:xfrm>
            <a:off x="457581" y="1643126"/>
            <a:ext cx="8229600" cy="1938992"/>
          </a:xfrm>
        </p:spPr>
        <p:txBody>
          <a:bodyPr wrap="square">
            <a:spAutoFit/>
          </a:bodyPr>
          <a:lstStyle/>
          <a:p>
            <a:pPr>
              <a:buSzPct val="100000"/>
            </a:pPr>
            <a:r>
              <a:rPr lang="en-US" altLang="en-US" dirty="0">
                <a:latin typeface="Arial"/>
              </a:rPr>
              <a:t>In the relaxed state, thin and thick filaments overlap only slightly at ends of A band</a:t>
            </a:r>
          </a:p>
          <a:p>
            <a:pPr>
              <a:buSzPct val="100000"/>
            </a:pPr>
            <a:r>
              <a:rPr lang="en-US" altLang="en-US" b="1" dirty="0">
                <a:latin typeface="Arial"/>
              </a:rPr>
              <a:t>Sliding filament model of contraction</a:t>
            </a:r>
            <a:r>
              <a:rPr lang="en-US" altLang="en-US" dirty="0">
                <a:latin typeface="Arial"/>
              </a:rPr>
              <a:t> states that during contraction, thin filaments slide past thick filaments, causing </a:t>
            </a:r>
            <a:r>
              <a:rPr lang="en-US" altLang="en-US" dirty="0">
                <a:latin typeface="Arial"/>
                <a:sym typeface="Wingdings" panose="05000000000000000000" pitchFamily="2" charset="2"/>
              </a:rPr>
              <a:t>actin and myosin to overlap more</a:t>
            </a:r>
          </a:p>
          <a:p>
            <a:pPr marL="742950" lvl="1" indent="-285750">
              <a:spcBef>
                <a:spcPts val="600"/>
              </a:spcBef>
              <a:buSzPct val="100000"/>
            </a:pPr>
            <a:r>
              <a:rPr lang="en-US" altLang="en-US" dirty="0">
                <a:latin typeface="Arial"/>
                <a:sym typeface="Wingdings" panose="05000000000000000000" pitchFamily="2" charset="2"/>
              </a:rPr>
              <a:t>Neither thick nor thin filaments change length, just overlap more</a:t>
            </a:r>
          </a:p>
          <a:p>
            <a:pPr>
              <a:buSzPct val="100000"/>
            </a:pPr>
            <a:r>
              <a:rPr lang="en-US" altLang="en-US" dirty="0">
                <a:latin typeface="Arial"/>
                <a:sym typeface="Wingdings" panose="05000000000000000000" pitchFamily="2" charset="2"/>
              </a:rPr>
              <a:t>When nervous system stimulates muscle fiber, myosin heads are allowed to bind to actin, forming </a:t>
            </a:r>
            <a:r>
              <a:rPr lang="en-US" altLang="en-US" b="1" dirty="0">
                <a:latin typeface="Arial"/>
                <a:sym typeface="Wingdings" panose="05000000000000000000" pitchFamily="2" charset="2"/>
              </a:rPr>
              <a:t>cross bridges</a:t>
            </a:r>
            <a:r>
              <a:rPr lang="en-US" altLang="en-US" dirty="0">
                <a:latin typeface="Arial"/>
                <a:sym typeface="Wingdings" panose="05000000000000000000" pitchFamily="2" charset="2"/>
              </a:rPr>
              <a:t>, which cause sliding (contraction) process to begin</a:t>
            </a:r>
          </a:p>
        </p:txBody>
      </p:sp>
    </p:spTree>
    <p:extLst>
      <p:ext uri="{BB962C8B-B14F-4D97-AF65-F5344CB8AC3E}">
        <p14:creationId xmlns:p14="http://schemas.microsoft.com/office/powerpoint/2010/main" val="15932238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9600" cy="954107"/>
          </a:xfrm>
        </p:spPr>
        <p:txBody>
          <a:bodyPr vert="horz" lIns="0" tIns="0" rIns="0" bIns="0" rtlCol="0" anchor="b">
            <a:spAutoFit/>
          </a:bodyPr>
          <a:lstStyle/>
          <a:p>
            <a:r>
              <a:rPr lang="en-US" altLang="en-US" dirty="0">
                <a:latin typeface="Times New Roman"/>
              </a:rPr>
              <a:t>Sliding Filament Model of Contraction </a:t>
            </a:r>
            <a:br>
              <a:rPr lang="en-US" altLang="en-US" dirty="0">
                <a:latin typeface="Times New Roman"/>
              </a:rPr>
            </a:br>
            <a:r>
              <a:rPr lang="en-US" sz="2800" dirty="0">
                <a:latin typeface="Times New Roman"/>
              </a:rPr>
              <a:t>(3 of 3)</a:t>
            </a:r>
            <a:endParaRPr lang="en-US" altLang="en-US" sz="2800" dirty="0">
              <a:latin typeface="Times New Roman"/>
            </a:endParaRPr>
          </a:p>
        </p:txBody>
      </p:sp>
      <p:sp>
        <p:nvSpPr>
          <p:cNvPr id="4" name="Content Placeholder 3"/>
          <p:cNvSpPr>
            <a:spLocks noGrp="1"/>
          </p:cNvSpPr>
          <p:nvPr>
            <p:ph idx="4294967295"/>
          </p:nvPr>
        </p:nvSpPr>
        <p:spPr>
          <a:xfrm>
            <a:off x="457581" y="1643126"/>
            <a:ext cx="8229600" cy="3123932"/>
          </a:xfrm>
        </p:spPr>
        <p:txBody>
          <a:bodyPr wrap="square">
            <a:spAutoFit/>
          </a:bodyPr>
          <a:lstStyle/>
          <a:p>
            <a:pPr>
              <a:buSzPct val="100000"/>
            </a:pPr>
            <a:r>
              <a:rPr lang="en-US" altLang="en-US" dirty="0">
                <a:latin typeface="Arial"/>
              </a:rPr>
              <a:t>Cross bridge attachments form and break several times, each time pulling thin filaments a little closer toward center of sarcome in a ratcheting action</a:t>
            </a:r>
          </a:p>
          <a:p>
            <a:pPr marL="742950" lvl="1" indent="-285750">
              <a:spcBef>
                <a:spcPts val="600"/>
              </a:spcBef>
            </a:pPr>
            <a:r>
              <a:rPr lang="en-US" altLang="en-US" dirty="0">
                <a:latin typeface="Arial"/>
              </a:rPr>
              <a:t>Causes shortening of muscle fiber</a:t>
            </a:r>
          </a:p>
          <a:p>
            <a:pPr>
              <a:buSzPct val="100000"/>
            </a:pPr>
            <a:r>
              <a:rPr lang="en-US" altLang="en-US" dirty="0">
                <a:latin typeface="Arial"/>
              </a:rPr>
              <a:t>Z discs are pulled toward M line	</a:t>
            </a:r>
          </a:p>
          <a:p>
            <a:pPr>
              <a:buSzPct val="100000"/>
            </a:pPr>
            <a:r>
              <a:rPr lang="en-US" altLang="en-US" dirty="0">
                <a:latin typeface="Arial"/>
              </a:rPr>
              <a:t>I bands shorten</a:t>
            </a:r>
          </a:p>
          <a:p>
            <a:pPr>
              <a:buSzPct val="100000"/>
            </a:pPr>
            <a:r>
              <a:rPr lang="en-US" altLang="en-US" dirty="0">
                <a:latin typeface="Arial"/>
              </a:rPr>
              <a:t>Z discs become closer</a:t>
            </a:r>
          </a:p>
          <a:p>
            <a:pPr>
              <a:buSzPct val="100000"/>
            </a:pPr>
            <a:r>
              <a:rPr lang="en-US" altLang="en-US" dirty="0">
                <a:latin typeface="Arial"/>
              </a:rPr>
              <a:t>H zones disappear</a:t>
            </a:r>
          </a:p>
          <a:p>
            <a:pPr>
              <a:buSzPct val="100000"/>
            </a:pPr>
            <a:r>
              <a:rPr lang="en-US" altLang="en-US" dirty="0">
                <a:latin typeface="Arial"/>
              </a:rPr>
              <a:t>A bands move closer to each other</a:t>
            </a:r>
          </a:p>
        </p:txBody>
      </p:sp>
    </p:spTree>
    <p:extLst>
      <p:ext uri="{BB962C8B-B14F-4D97-AF65-F5344CB8AC3E}">
        <p14:creationId xmlns:p14="http://schemas.microsoft.com/office/powerpoint/2010/main" val="1180199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1133" cy="954107"/>
          </a:xfrm>
        </p:spPr>
        <p:txBody>
          <a:bodyPr wrap="square">
            <a:spAutoFit/>
          </a:bodyPr>
          <a:lstStyle/>
          <a:p>
            <a:pPr lvl="1" algn="l" rtl="0">
              <a:spcBef>
                <a:spcPct val="0"/>
              </a:spcBef>
            </a:pPr>
            <a:r>
              <a:rPr lang="en-IN" sz="3400" b="1" kern="1200" dirty="0">
                <a:solidFill>
                  <a:srgbClr val="007FA3"/>
                </a:solidFill>
                <a:latin typeface="Times New Roman"/>
                <a:ea typeface="+mj-ea"/>
                <a:cs typeface="Times New Roman" panose="02020603050405020304" pitchFamily="18" charset="0"/>
              </a:rPr>
              <a:t>Sliding Filament Model of Contraction</a:t>
            </a:r>
            <a:r>
              <a:rPr lang="en-IN" sz="3400" kern="1200" dirty="0">
                <a:solidFill>
                  <a:srgbClr val="007FA3"/>
                </a:solidFill>
                <a:latin typeface="Times New Roman"/>
                <a:ea typeface="+mj-ea"/>
                <a:cs typeface="Times New Roman" panose="02020603050405020304" pitchFamily="18" charset="0"/>
              </a:rPr>
              <a:t> </a:t>
            </a:r>
            <a:br>
              <a:rPr lang="en-IN" sz="3400" kern="1200" dirty="0">
                <a:solidFill>
                  <a:srgbClr val="007FA3"/>
                </a:solidFill>
                <a:latin typeface="Times New Roman"/>
                <a:ea typeface="+mj-ea"/>
                <a:cs typeface="Times New Roman" panose="02020603050405020304" pitchFamily="18" charset="0"/>
              </a:rPr>
            </a:br>
            <a:r>
              <a:rPr lang="en-IN" sz="2800" b="1" kern="1200" dirty="0">
                <a:solidFill>
                  <a:srgbClr val="007FA3"/>
                </a:solidFill>
                <a:latin typeface="Times New Roman"/>
                <a:ea typeface="+mj-ea"/>
                <a:cs typeface="Times New Roman" panose="02020603050405020304" pitchFamily="18" charset="0"/>
              </a:rPr>
              <a:t>(1 of 2)</a:t>
            </a:r>
            <a:endParaRPr lang="en-US" sz="2800" b="1" kern="1200" dirty="0">
              <a:solidFill>
                <a:srgbClr val="007FA3"/>
              </a:solidFill>
              <a:latin typeface="Times New Roman"/>
              <a:ea typeface="+mj-ea"/>
              <a:cs typeface="Times New Roman" panose="02020603050405020304" pitchFamily="18" charset="0"/>
            </a:endParaRPr>
          </a:p>
        </p:txBody>
      </p:sp>
      <p:pic>
        <p:nvPicPr>
          <p:cNvPr id="13314" name="Picture 2" descr="This figure shows two photomicrographs (33,000X) with corresponding diagrams of sarcomeres, indicating A bands, I bands, H zones and Z discs.&#10;View (1) shows a sarcomere fully relaxed with Z discs a distance apar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144" y="1266229"/>
            <a:ext cx="5001713" cy="450957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5841999"/>
            <a:ext cx="8229600" cy="246221"/>
          </a:xfrm>
        </p:spPr>
        <p:txBody>
          <a:bodyPr wrap="square">
            <a:spAutoFit/>
          </a:bodyPr>
          <a:lstStyle/>
          <a:p>
            <a:pPr marL="0" indent="0">
              <a:buNone/>
            </a:pPr>
            <a:r>
              <a:rPr lang="en-US" b="1" dirty="0">
                <a:solidFill>
                  <a:srgbClr val="007FA3"/>
                </a:solidFill>
                <a:latin typeface="Arial (Body)"/>
                <a:ea typeface="+mj-ea"/>
                <a:cs typeface="Times New Roman" panose="02020603050405020304" pitchFamily="18" charset="0"/>
              </a:rPr>
              <a:t>Figure 9.6-1 </a:t>
            </a:r>
            <a:r>
              <a:rPr lang="en-US" dirty="0"/>
              <a:t>Sliding filament model of contraction.</a:t>
            </a:r>
            <a:endParaRPr lang="en-US" dirty="0">
              <a:latin typeface="Arial (Body)"/>
            </a:endParaRPr>
          </a:p>
        </p:txBody>
      </p:sp>
    </p:spTree>
    <p:extLst>
      <p:ext uri="{BB962C8B-B14F-4D97-AF65-F5344CB8AC3E}">
        <p14:creationId xmlns:p14="http://schemas.microsoft.com/office/powerpoint/2010/main" val="7860971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1133" cy="954107"/>
          </a:xfrm>
        </p:spPr>
        <p:txBody>
          <a:bodyPr wrap="square">
            <a:spAutoFit/>
          </a:bodyPr>
          <a:lstStyle/>
          <a:p>
            <a:pPr lvl="1" algn="l" rtl="0">
              <a:spcBef>
                <a:spcPct val="0"/>
              </a:spcBef>
            </a:pPr>
            <a:r>
              <a:rPr lang="en-IN" sz="3400" b="1" kern="1200" dirty="0">
                <a:solidFill>
                  <a:srgbClr val="007FA3"/>
                </a:solidFill>
                <a:latin typeface="Times New Roman"/>
                <a:cs typeface="Times New Roman" panose="02020603050405020304" pitchFamily="18" charset="0"/>
              </a:rPr>
              <a:t>Sliding Filament Model of Contraction</a:t>
            </a:r>
            <a:r>
              <a:rPr lang="en-IN" sz="3400" kern="1200" dirty="0">
                <a:solidFill>
                  <a:srgbClr val="007FA3"/>
                </a:solidFill>
                <a:latin typeface="Times New Roman"/>
                <a:cs typeface="Times New Roman" panose="02020603050405020304" pitchFamily="18" charset="0"/>
              </a:rPr>
              <a:t> </a:t>
            </a:r>
            <a:br>
              <a:rPr lang="en-IN" sz="3400" kern="1200" dirty="0">
                <a:solidFill>
                  <a:srgbClr val="007FA3"/>
                </a:solidFill>
                <a:latin typeface="Times New Roman"/>
                <a:cs typeface="Times New Roman" panose="02020603050405020304" pitchFamily="18" charset="0"/>
              </a:rPr>
            </a:br>
            <a:r>
              <a:rPr lang="en-IN" sz="2800" b="1" kern="1200" dirty="0">
                <a:solidFill>
                  <a:srgbClr val="007FA3"/>
                </a:solidFill>
                <a:latin typeface="Times New Roman"/>
                <a:cs typeface="Times New Roman" panose="02020603050405020304" pitchFamily="18" charset="0"/>
              </a:rPr>
              <a:t>(2 of 2)</a:t>
            </a:r>
            <a:endParaRPr lang="en-US" sz="2800" b="1" kern="1200" dirty="0">
              <a:solidFill>
                <a:srgbClr val="007FA3"/>
              </a:solidFill>
              <a:latin typeface="Times New Roman"/>
              <a:ea typeface="+mj-ea"/>
              <a:cs typeface="Times New Roman" panose="02020603050405020304" pitchFamily="18" charset="0"/>
            </a:endParaRPr>
          </a:p>
        </p:txBody>
      </p:sp>
      <p:pic>
        <p:nvPicPr>
          <p:cNvPr id="14338" name="Picture 2" descr="This figure shows two photomicrographs (33,000X) with corresponding diagrams of sarcomeres, indicating A bands, I bands, H zones and Z discs.&#10;View (2) shows a sarcomere fully contracted with Z discs much closer together due to  thin filaments sliding towards center M line, overlapping each other resulting in contraction of sarcome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1690" y="1245725"/>
            <a:ext cx="5120621" cy="451175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5841999"/>
            <a:ext cx="8229600" cy="246221"/>
          </a:xfrm>
        </p:spPr>
        <p:txBody>
          <a:bodyPr wrap="square">
            <a:spAutoFit/>
          </a:bodyPr>
          <a:lstStyle/>
          <a:p>
            <a:pPr marL="0" indent="0">
              <a:buNone/>
            </a:pPr>
            <a:r>
              <a:rPr lang="en-US" b="1" dirty="0">
                <a:solidFill>
                  <a:srgbClr val="007FA3"/>
                </a:solidFill>
                <a:latin typeface="Arial (Body)"/>
                <a:ea typeface="+mj-ea"/>
                <a:cs typeface="Times New Roman" panose="02020603050405020304" pitchFamily="18" charset="0"/>
              </a:rPr>
              <a:t>Figure 9.6-2 </a:t>
            </a:r>
            <a:r>
              <a:rPr lang="en-US" dirty="0"/>
              <a:t>Sliding filament model of contraction.</a:t>
            </a:r>
            <a:endParaRPr lang="en-US" dirty="0">
              <a:latin typeface="Arial (Body)"/>
            </a:endParaRPr>
          </a:p>
        </p:txBody>
      </p:sp>
    </p:spTree>
    <p:extLst>
      <p:ext uri="{BB962C8B-B14F-4D97-AF65-F5344CB8AC3E}">
        <p14:creationId xmlns:p14="http://schemas.microsoft.com/office/powerpoint/2010/main" val="25636928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53110"/>
            <a:ext cx="8229600" cy="523220"/>
          </a:xfrm>
        </p:spPr>
        <p:txBody>
          <a:bodyPr vert="horz" lIns="0" tIns="0" rIns="0" bIns="0" rtlCol="0" anchor="b">
            <a:spAutoFit/>
          </a:bodyPr>
          <a:lstStyle/>
          <a:p>
            <a:r>
              <a:rPr lang="en-US" dirty="0">
                <a:latin typeface="Times New Roman"/>
              </a:rPr>
              <a:t>9.4  Muscle Fiber Contraction </a:t>
            </a:r>
            <a:r>
              <a:rPr lang="en-US" sz="2800" dirty="0">
                <a:latin typeface="Times New Roman"/>
              </a:rPr>
              <a:t>(2 of 2)</a:t>
            </a:r>
            <a:endParaRPr lang="en-US" altLang="en-US" sz="2800" dirty="0">
              <a:latin typeface="Times New Roman"/>
            </a:endParaRPr>
          </a:p>
        </p:txBody>
      </p:sp>
      <p:sp>
        <p:nvSpPr>
          <p:cNvPr id="4" name="Content Placeholder 3"/>
          <p:cNvSpPr>
            <a:spLocks noGrp="1"/>
          </p:cNvSpPr>
          <p:nvPr>
            <p:ph sz="quarter" idx="13"/>
          </p:nvPr>
        </p:nvSpPr>
        <p:spPr>
          <a:xfrm>
            <a:off x="457581" y="1643126"/>
            <a:ext cx="8229600" cy="2131353"/>
          </a:xfrm>
        </p:spPr>
        <p:txBody>
          <a:bodyPr wrap="square">
            <a:spAutoFit/>
          </a:bodyPr>
          <a:lstStyle/>
          <a:p>
            <a:pPr>
              <a:buNone/>
            </a:pPr>
            <a:r>
              <a:rPr lang="en-US" altLang="en-US" b="1" dirty="0">
                <a:latin typeface="Arial"/>
              </a:rPr>
              <a:t>Background and Overview</a:t>
            </a:r>
          </a:p>
          <a:p>
            <a:r>
              <a:rPr lang="en-US" altLang="en-US" dirty="0">
                <a:latin typeface="Arial"/>
              </a:rPr>
              <a:t>Decision to move is activated by brain, signal is transmitted down spinal cord to motor neurons which then activate muscle fibers</a:t>
            </a:r>
          </a:p>
          <a:p>
            <a:r>
              <a:rPr lang="en-US" altLang="en-US" dirty="0">
                <a:latin typeface="Arial"/>
              </a:rPr>
              <a:t>Neurons and muscle cells are excitable cells capable of action potentials</a:t>
            </a:r>
          </a:p>
          <a:p>
            <a:pPr lvl="1">
              <a:buSzPct val="100000"/>
            </a:pPr>
            <a:r>
              <a:rPr lang="en-US" altLang="en-US" dirty="0">
                <a:latin typeface="Arial"/>
              </a:rPr>
              <a:t>Excitable cells are capable of changing resting membrane potential voltages</a:t>
            </a:r>
          </a:p>
          <a:p>
            <a:r>
              <a:rPr lang="en-US" altLang="en-US" dirty="0">
                <a:latin typeface="Arial"/>
              </a:rPr>
              <a:t>AP crosses from neuron to muscle cell via the neurotransmitter </a:t>
            </a:r>
            <a:r>
              <a:rPr lang="en-US" altLang="en-US" b="1" dirty="0">
                <a:latin typeface="Arial"/>
              </a:rPr>
              <a:t>acetylcholine (ACh)</a:t>
            </a:r>
          </a:p>
        </p:txBody>
      </p:sp>
    </p:spTree>
    <p:extLst>
      <p:ext uri="{BB962C8B-B14F-4D97-AF65-F5344CB8AC3E}">
        <p14:creationId xmlns:p14="http://schemas.microsoft.com/office/powerpoint/2010/main" val="40219509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53110"/>
            <a:ext cx="8229600" cy="523220"/>
          </a:xfrm>
        </p:spPr>
        <p:txBody>
          <a:bodyPr vert="horz" lIns="0" tIns="0" rIns="0" bIns="0" rtlCol="0" anchor="b">
            <a:spAutoFit/>
          </a:bodyPr>
          <a:lstStyle/>
          <a:p>
            <a:pPr lvl="1" algn="l" rtl="0">
              <a:spcBef>
                <a:spcPct val="0"/>
              </a:spcBef>
            </a:pPr>
            <a:r>
              <a:rPr lang="en-US" sz="3400" b="1" kern="1200" dirty="0">
                <a:solidFill>
                  <a:srgbClr val="007FA3"/>
                </a:solidFill>
                <a:latin typeface="Times New Roman"/>
                <a:ea typeface="+mj-ea"/>
                <a:cs typeface="Times New Roman" panose="02020603050405020304" pitchFamily="18" charset="0"/>
              </a:rPr>
              <a:t>Background and Overview </a:t>
            </a:r>
            <a:r>
              <a:rPr lang="en-US" sz="2800" b="1" kern="1200" dirty="0">
                <a:solidFill>
                  <a:srgbClr val="007FA3"/>
                </a:solidFill>
                <a:latin typeface="Times New Roman"/>
                <a:ea typeface="+mj-ea"/>
                <a:cs typeface="Times New Roman" panose="02020603050405020304" pitchFamily="18" charset="0"/>
              </a:rPr>
              <a:t>(1 of 4)</a:t>
            </a:r>
            <a:endParaRPr lang="en-US" altLang="en-US" sz="2800" b="1" kern="1200" dirty="0">
              <a:solidFill>
                <a:srgbClr val="007FA3"/>
              </a:solidFill>
              <a:latin typeface="Times New Roman"/>
              <a:ea typeface="+mj-ea"/>
              <a:cs typeface="Times New Roman" panose="02020603050405020304" pitchFamily="18" charset="0"/>
            </a:endParaRPr>
          </a:p>
        </p:txBody>
      </p:sp>
      <p:sp>
        <p:nvSpPr>
          <p:cNvPr id="4" name="Content Placeholder 3"/>
          <p:cNvSpPr>
            <a:spLocks noGrp="1"/>
          </p:cNvSpPr>
          <p:nvPr>
            <p:ph idx="4294967295"/>
          </p:nvPr>
        </p:nvSpPr>
        <p:spPr>
          <a:xfrm>
            <a:off x="457581" y="1643126"/>
            <a:ext cx="8229600" cy="2354491"/>
          </a:xfrm>
        </p:spPr>
        <p:txBody>
          <a:bodyPr wrap="square">
            <a:spAutoFit/>
          </a:bodyPr>
          <a:lstStyle/>
          <a:p>
            <a:pPr marL="256032" indent="-256032">
              <a:buSzPct val="100000"/>
            </a:pPr>
            <a:r>
              <a:rPr lang="en-US" b="1" dirty="0">
                <a:latin typeface="Arial"/>
              </a:rPr>
              <a:t>Ion Channels</a:t>
            </a:r>
          </a:p>
          <a:p>
            <a:pPr marL="742950" lvl="1" indent="-285750">
              <a:spcBef>
                <a:spcPts val="600"/>
              </a:spcBef>
              <a:buSzPct val="100000"/>
            </a:pPr>
            <a:r>
              <a:rPr lang="en-US" dirty="0">
                <a:latin typeface="Arial"/>
              </a:rPr>
              <a:t>Play the major role in changing of membrane potentials</a:t>
            </a:r>
          </a:p>
          <a:p>
            <a:pPr marL="742950" lvl="1" indent="-285750">
              <a:spcBef>
                <a:spcPts val="600"/>
              </a:spcBef>
              <a:buSzPct val="100000"/>
            </a:pPr>
            <a:r>
              <a:rPr lang="en-US" dirty="0">
                <a:latin typeface="Arial"/>
              </a:rPr>
              <a:t>Two classes of ion channels:</a:t>
            </a:r>
          </a:p>
          <a:p>
            <a:pPr marL="1143000" lvl="2">
              <a:spcBef>
                <a:spcPts val="600"/>
              </a:spcBef>
            </a:pPr>
            <a:r>
              <a:rPr lang="en-US" dirty="0">
                <a:latin typeface="Arial"/>
              </a:rPr>
              <a:t>Chemically gated ion channels – opened by chemical messengers such as neurotransmitters</a:t>
            </a:r>
          </a:p>
          <a:p>
            <a:pPr marL="1600200" lvl="3">
              <a:spcBef>
                <a:spcPts val="600"/>
              </a:spcBef>
            </a:pPr>
            <a:r>
              <a:rPr lang="en-US" dirty="0">
                <a:latin typeface="Arial"/>
              </a:rPr>
              <a:t>Example:  ACh receptors on muscle cells</a:t>
            </a:r>
          </a:p>
          <a:p>
            <a:pPr marL="1143000" lvl="2">
              <a:spcBef>
                <a:spcPts val="600"/>
              </a:spcBef>
            </a:pPr>
            <a:r>
              <a:rPr lang="en-US" dirty="0">
                <a:latin typeface="Arial"/>
              </a:rPr>
              <a:t>Voltage-gated ion channels – open or close in response to voltage changes in membrane potential</a:t>
            </a:r>
          </a:p>
        </p:txBody>
      </p:sp>
    </p:spTree>
    <p:extLst>
      <p:ext uri="{BB962C8B-B14F-4D97-AF65-F5344CB8AC3E}">
        <p14:creationId xmlns:p14="http://schemas.microsoft.com/office/powerpoint/2010/main" val="23346791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1133" cy="1046440"/>
          </a:xfrm>
        </p:spPr>
        <p:txBody>
          <a:bodyPr wrap="square">
            <a:spAutoFit/>
          </a:bodyPr>
          <a:lstStyle/>
          <a:p>
            <a:pPr lvl="1" algn="l" rtl="0">
              <a:spcBef>
                <a:spcPct val="0"/>
              </a:spcBef>
            </a:pPr>
            <a:r>
              <a:rPr lang="en-US" sz="3400" b="1" kern="1200" dirty="0">
                <a:solidFill>
                  <a:srgbClr val="007FA3"/>
                </a:solidFill>
                <a:latin typeface="Times New Roman"/>
                <a:ea typeface="+mj-ea"/>
                <a:cs typeface="Times New Roman" panose="02020603050405020304" pitchFamily="18" charset="0"/>
              </a:rPr>
              <a:t>“Chemically Gated Ion Channel” and “Voltage-Gated ion Channel”</a:t>
            </a:r>
          </a:p>
        </p:txBody>
      </p:sp>
      <p:pic>
        <p:nvPicPr>
          <p:cNvPr id="3" name="Picture 2" descr="Chemically gated ion channel showing a chemical messenger, for example A C h, passing through the channel in both direc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057400"/>
            <a:ext cx="3035808" cy="3169920"/>
          </a:xfrm>
          <a:prstGeom prst="rect">
            <a:avLst/>
          </a:prstGeom>
        </p:spPr>
      </p:pic>
      <p:pic>
        <p:nvPicPr>
          <p:cNvPr id="4" name="Picture 3" descr="Voltage-gated ion channel showing no chemical messenger but movement into the membrane. "/>
          <p:cNvPicPr>
            <a:picLocks noChangeAspect="1"/>
          </p:cNvPicPr>
          <p:nvPr/>
        </p:nvPicPr>
        <p:blipFill rotWithShape="1">
          <a:blip r:embed="rId4">
            <a:extLst>
              <a:ext uri="{28A0092B-C50C-407E-A947-70E740481C1C}">
                <a14:useLocalDpi xmlns:a14="http://schemas.microsoft.com/office/drawing/2010/main" val="0"/>
              </a:ext>
            </a:extLst>
          </a:blip>
          <a:srcRect t="6185"/>
          <a:stretch/>
        </p:blipFill>
        <p:spPr>
          <a:xfrm>
            <a:off x="4648200" y="2101850"/>
            <a:ext cx="3212592" cy="3151156"/>
          </a:xfrm>
          <a:prstGeom prst="rect">
            <a:avLst/>
          </a:prstGeom>
        </p:spPr>
      </p:pic>
    </p:spTree>
    <p:extLst>
      <p:ext uri="{BB962C8B-B14F-4D97-AF65-F5344CB8AC3E}">
        <p14:creationId xmlns:p14="http://schemas.microsoft.com/office/powerpoint/2010/main" val="1297800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53110"/>
            <a:ext cx="8229600" cy="523220"/>
          </a:xfrm>
        </p:spPr>
        <p:txBody>
          <a:bodyPr vert="horz" lIns="0" tIns="0" rIns="0" bIns="0" rtlCol="0" anchor="b">
            <a:spAutoFit/>
          </a:bodyPr>
          <a:lstStyle/>
          <a:p>
            <a:pPr marL="746125" indent="-746125"/>
            <a:r>
              <a:rPr lang="en-US" altLang="en-US" dirty="0">
                <a:latin typeface="Times New Roman"/>
              </a:rPr>
              <a:t>Types of Muscle Tissue </a:t>
            </a:r>
            <a:r>
              <a:rPr lang="en-US" sz="2800" dirty="0">
                <a:latin typeface="Times New Roman"/>
              </a:rPr>
              <a:t>(1 of 4)</a:t>
            </a:r>
          </a:p>
        </p:txBody>
      </p:sp>
      <p:sp>
        <p:nvSpPr>
          <p:cNvPr id="4" name="Content Placeholder 3"/>
          <p:cNvSpPr>
            <a:spLocks noGrp="1"/>
          </p:cNvSpPr>
          <p:nvPr>
            <p:ph idx="4294967295"/>
          </p:nvPr>
        </p:nvSpPr>
        <p:spPr>
          <a:xfrm>
            <a:off x="457581" y="1643126"/>
            <a:ext cx="8229600" cy="2416046"/>
          </a:xfrm>
        </p:spPr>
        <p:txBody>
          <a:bodyPr>
            <a:spAutoFit/>
          </a:bodyPr>
          <a:lstStyle/>
          <a:p>
            <a:pPr>
              <a:buSzPct val="100000"/>
            </a:pPr>
            <a:r>
              <a:rPr lang="en-US" altLang="en-US" dirty="0">
                <a:latin typeface="Arial"/>
              </a:rPr>
              <a:t>Terminologies: </a:t>
            </a:r>
            <a:r>
              <a:rPr lang="en-US" altLang="en-US" i="1" dirty="0">
                <a:latin typeface="Arial"/>
              </a:rPr>
              <a:t>Myo</a:t>
            </a:r>
            <a:r>
              <a:rPr lang="en-US" altLang="en-US" dirty="0">
                <a:latin typeface="Arial"/>
              </a:rPr>
              <a:t>, </a:t>
            </a:r>
            <a:r>
              <a:rPr lang="en-US" altLang="en-US" i="1" dirty="0">
                <a:latin typeface="Arial"/>
              </a:rPr>
              <a:t>mys</a:t>
            </a:r>
            <a:r>
              <a:rPr lang="en-US" altLang="en-US" dirty="0">
                <a:latin typeface="Arial"/>
              </a:rPr>
              <a:t>, and </a:t>
            </a:r>
            <a:r>
              <a:rPr lang="en-US" altLang="en-US" i="1" dirty="0">
                <a:latin typeface="Arial"/>
              </a:rPr>
              <a:t>sarco</a:t>
            </a:r>
            <a:r>
              <a:rPr lang="en-US" altLang="en-US" dirty="0">
                <a:latin typeface="Arial"/>
              </a:rPr>
              <a:t> are prefixes for muscle</a:t>
            </a:r>
          </a:p>
          <a:p>
            <a:pPr marL="742950" lvl="1" indent="-285750">
              <a:spcBef>
                <a:spcPts val="600"/>
              </a:spcBef>
            </a:pPr>
            <a:r>
              <a:rPr lang="en-US" altLang="en-US" dirty="0">
                <a:latin typeface="Arial"/>
              </a:rPr>
              <a:t>Example: sarcoplasm: muscle cell cytoplasm</a:t>
            </a:r>
          </a:p>
          <a:p>
            <a:pPr>
              <a:buSzPct val="100000"/>
            </a:pPr>
            <a:r>
              <a:rPr lang="en-US" altLang="en-US" dirty="0">
                <a:latin typeface="Arial"/>
                <a:sym typeface="Wingdings" panose="05000000000000000000" pitchFamily="2" charset="2"/>
              </a:rPr>
              <a:t>Three types of muscle tissue</a:t>
            </a:r>
          </a:p>
          <a:p>
            <a:pPr marL="742950" lvl="1" indent="-285750">
              <a:spcBef>
                <a:spcPts val="600"/>
              </a:spcBef>
            </a:pPr>
            <a:r>
              <a:rPr lang="en-US" altLang="en-US" b="1" dirty="0">
                <a:latin typeface="Arial"/>
                <a:sym typeface="Wingdings" panose="05000000000000000000" pitchFamily="2" charset="2"/>
              </a:rPr>
              <a:t>Skeletal</a:t>
            </a:r>
          </a:p>
          <a:p>
            <a:pPr marL="742950" lvl="1" indent="-285750">
              <a:spcBef>
                <a:spcPts val="600"/>
              </a:spcBef>
            </a:pPr>
            <a:r>
              <a:rPr lang="en-US" altLang="en-US" b="1" dirty="0">
                <a:latin typeface="Arial"/>
                <a:sym typeface="Wingdings" panose="05000000000000000000" pitchFamily="2" charset="2"/>
              </a:rPr>
              <a:t>Cardiac</a:t>
            </a:r>
          </a:p>
          <a:p>
            <a:pPr marL="742950" lvl="1" indent="-285750">
              <a:spcBef>
                <a:spcPts val="600"/>
              </a:spcBef>
            </a:pPr>
            <a:r>
              <a:rPr lang="en-US" altLang="en-US" b="1" dirty="0">
                <a:latin typeface="Arial"/>
                <a:sym typeface="Wingdings" panose="05000000000000000000" pitchFamily="2" charset="2"/>
              </a:rPr>
              <a:t>Smooth</a:t>
            </a:r>
          </a:p>
          <a:p>
            <a:pPr>
              <a:buSzPct val="100000"/>
            </a:pPr>
            <a:r>
              <a:rPr lang="en-US" altLang="en-US" dirty="0">
                <a:latin typeface="Arial"/>
                <a:sym typeface="Wingdings" panose="05000000000000000000" pitchFamily="2" charset="2"/>
              </a:rPr>
              <a:t>Only skeletal and smooth muscle cells are elongated and referred to as </a:t>
            </a:r>
            <a:r>
              <a:rPr lang="en-US" altLang="en-US" b="1" dirty="0">
                <a:latin typeface="Arial"/>
                <a:sym typeface="Wingdings" panose="05000000000000000000" pitchFamily="2" charset="2"/>
              </a:rPr>
              <a:t>muscle fibers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53110"/>
            <a:ext cx="8229600" cy="523220"/>
          </a:xfrm>
        </p:spPr>
        <p:txBody>
          <a:bodyPr vert="horz" lIns="0" tIns="0" rIns="0" bIns="0" rtlCol="0" anchor="b">
            <a:spAutoFit/>
          </a:bodyPr>
          <a:lstStyle/>
          <a:p>
            <a:r>
              <a:rPr lang="en-US" dirty="0">
                <a:latin typeface="Times New Roman"/>
              </a:rPr>
              <a:t>Background and Overview </a:t>
            </a:r>
            <a:r>
              <a:rPr lang="en-US" sz="2800" dirty="0">
                <a:latin typeface="Times New Roman"/>
              </a:rPr>
              <a:t>(2 of 4)</a:t>
            </a:r>
            <a:endParaRPr lang="en-US" altLang="en-US" sz="2800" dirty="0">
              <a:latin typeface="Times New Roman"/>
            </a:endParaRPr>
          </a:p>
        </p:txBody>
      </p:sp>
      <p:sp>
        <p:nvSpPr>
          <p:cNvPr id="4" name="Content Placeholder 3"/>
          <p:cNvSpPr>
            <a:spLocks noGrp="1"/>
          </p:cNvSpPr>
          <p:nvPr>
            <p:ph idx="4294967295"/>
          </p:nvPr>
        </p:nvSpPr>
        <p:spPr>
          <a:xfrm>
            <a:off x="457581" y="1643126"/>
            <a:ext cx="8229600" cy="2354491"/>
          </a:xfrm>
        </p:spPr>
        <p:txBody>
          <a:bodyPr wrap="square">
            <a:spAutoFit/>
          </a:bodyPr>
          <a:lstStyle/>
          <a:p>
            <a:pPr marL="256032" indent="-256032">
              <a:buSzPct val="100000"/>
            </a:pPr>
            <a:r>
              <a:rPr lang="en-US" altLang="en-US" b="1" dirty="0">
                <a:latin typeface="Arial"/>
              </a:rPr>
              <a:t>Anatomy of Motor Neurons and the Neuromuscular Junction</a:t>
            </a:r>
          </a:p>
          <a:p>
            <a:pPr marL="742950" lvl="1" indent="-285750">
              <a:spcBef>
                <a:spcPts val="600"/>
              </a:spcBef>
              <a:buSzPct val="100000"/>
            </a:pPr>
            <a:r>
              <a:rPr lang="en-US" altLang="en-US" dirty="0">
                <a:latin typeface="Arial"/>
              </a:rPr>
              <a:t>Skeletal muscles are stimulated by </a:t>
            </a:r>
            <a:r>
              <a:rPr lang="en-US" altLang="en-US" i="1" dirty="0">
                <a:latin typeface="Arial"/>
              </a:rPr>
              <a:t>somatic motor neurons</a:t>
            </a:r>
            <a:r>
              <a:rPr lang="en-US" altLang="en-US" dirty="0">
                <a:latin typeface="Arial"/>
              </a:rPr>
              <a:t> </a:t>
            </a:r>
          </a:p>
          <a:p>
            <a:pPr marL="742950" lvl="1" indent="-285750">
              <a:spcBef>
                <a:spcPts val="600"/>
              </a:spcBef>
              <a:buSzPct val="100000"/>
            </a:pPr>
            <a:r>
              <a:rPr lang="en-US" altLang="en-US" b="1" dirty="0">
                <a:latin typeface="Arial"/>
              </a:rPr>
              <a:t>Axons</a:t>
            </a:r>
            <a:r>
              <a:rPr lang="en-US" altLang="en-US" dirty="0">
                <a:latin typeface="Arial"/>
              </a:rPr>
              <a:t> (long, threadlike extensions of motor neurons) travel from central nervous system to skeletal muscle</a:t>
            </a:r>
          </a:p>
          <a:p>
            <a:pPr marL="742950" lvl="1" indent="-285750">
              <a:spcBef>
                <a:spcPts val="600"/>
              </a:spcBef>
              <a:buSzPct val="100000"/>
            </a:pPr>
            <a:r>
              <a:rPr lang="en-US" altLang="en-US" dirty="0">
                <a:latin typeface="Arial"/>
              </a:rPr>
              <a:t>Each axon divides into many branches as it enters muscle </a:t>
            </a:r>
          </a:p>
          <a:p>
            <a:pPr marL="742950" lvl="1" indent="-285750">
              <a:spcBef>
                <a:spcPts val="600"/>
              </a:spcBef>
              <a:buSzPct val="100000"/>
            </a:pPr>
            <a:r>
              <a:rPr lang="en-US" altLang="en-US" dirty="0">
                <a:latin typeface="Arial"/>
              </a:rPr>
              <a:t>Axon branches end on muscle fiber, forming </a:t>
            </a:r>
            <a:r>
              <a:rPr lang="en-US" altLang="en-US" b="1" dirty="0">
                <a:latin typeface="Arial"/>
              </a:rPr>
              <a:t>neuromuscular junction </a:t>
            </a:r>
            <a:r>
              <a:rPr lang="en-US" altLang="en-US" dirty="0">
                <a:latin typeface="Arial"/>
              </a:rPr>
              <a:t>or</a:t>
            </a:r>
            <a:r>
              <a:rPr lang="en-US" altLang="en-US" b="1" dirty="0">
                <a:latin typeface="Arial"/>
              </a:rPr>
              <a:t> motor end plate</a:t>
            </a:r>
          </a:p>
          <a:p>
            <a:pPr marL="1143000" lvl="2">
              <a:spcBef>
                <a:spcPts val="600"/>
              </a:spcBef>
            </a:pPr>
            <a:r>
              <a:rPr lang="en-US" altLang="en-US" dirty="0">
                <a:latin typeface="Arial"/>
              </a:rPr>
              <a:t>Each muscle fiber has one neuromuscular junction with one motor neuron</a:t>
            </a:r>
          </a:p>
        </p:txBody>
      </p:sp>
    </p:spTree>
    <p:extLst>
      <p:ext uri="{BB962C8B-B14F-4D97-AF65-F5344CB8AC3E}">
        <p14:creationId xmlns:p14="http://schemas.microsoft.com/office/powerpoint/2010/main" val="24863793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1133" cy="954107"/>
          </a:xfrm>
        </p:spPr>
        <p:txBody>
          <a:bodyPr wrap="square">
            <a:spAutoFit/>
          </a:bodyPr>
          <a:lstStyle/>
          <a:p>
            <a:pPr lvl="1" algn="l" rtl="0">
              <a:spcBef>
                <a:spcPct val="0"/>
              </a:spcBef>
            </a:pPr>
            <a:r>
              <a:rPr lang="en-US" sz="3400" b="1" kern="1200" dirty="0">
                <a:solidFill>
                  <a:srgbClr val="007FA3"/>
                </a:solidFill>
                <a:latin typeface="Times New Roman"/>
                <a:ea typeface="+mj-ea"/>
                <a:cs typeface="Times New Roman" panose="02020603050405020304" pitchFamily="18" charset="0"/>
              </a:rPr>
              <a:t>Overview of Skeletal Muscle Contraction </a:t>
            </a:r>
            <a:br>
              <a:rPr lang="en-US" sz="3400" b="1" kern="1200" dirty="0">
                <a:solidFill>
                  <a:srgbClr val="007FA3"/>
                </a:solidFill>
                <a:latin typeface="Times New Roman"/>
                <a:ea typeface="+mj-ea"/>
                <a:cs typeface="Times New Roman" panose="02020603050405020304" pitchFamily="18" charset="0"/>
              </a:rPr>
            </a:br>
            <a:r>
              <a:rPr lang="en-US" sz="2800" b="1" kern="1200" dirty="0">
                <a:solidFill>
                  <a:srgbClr val="007FA3"/>
                </a:solidFill>
                <a:latin typeface="Times New Roman"/>
                <a:ea typeface="+mj-ea"/>
                <a:cs typeface="Times New Roman" panose="02020603050405020304" pitchFamily="18" charset="0"/>
              </a:rPr>
              <a:t>(1 of 3)</a:t>
            </a:r>
          </a:p>
        </p:txBody>
      </p:sp>
      <p:pic>
        <p:nvPicPr>
          <p:cNvPr id="16386" name="Picture 2" descr="The first part is a diagram of a girl showing how the brain interacts with spinal cord and motor neur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3" y="2040467"/>
            <a:ext cx="7610475" cy="316388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5841999"/>
            <a:ext cx="8229600" cy="246221"/>
          </a:xfrm>
        </p:spPr>
        <p:txBody>
          <a:bodyPr wrap="square">
            <a:spAutoFit/>
          </a:bodyPr>
          <a:lstStyle/>
          <a:p>
            <a:pPr marL="0" indent="0">
              <a:buNone/>
            </a:pPr>
            <a:r>
              <a:rPr lang="en-US" b="1" dirty="0">
                <a:solidFill>
                  <a:srgbClr val="007FA3"/>
                </a:solidFill>
                <a:latin typeface="Arial (Body)"/>
                <a:ea typeface="+mj-ea"/>
                <a:cs typeface="Times New Roman" panose="02020603050405020304" pitchFamily="18" charset="0"/>
              </a:rPr>
              <a:t>Figure 9.7 </a:t>
            </a:r>
            <a:r>
              <a:rPr lang="en-US" dirty="0"/>
              <a:t>Overview of skeletal muscle contraction.</a:t>
            </a:r>
            <a:endParaRPr lang="en-US" dirty="0">
              <a:latin typeface="Arial (Body)"/>
            </a:endParaRPr>
          </a:p>
        </p:txBody>
      </p:sp>
    </p:spTree>
    <p:extLst>
      <p:ext uri="{BB962C8B-B14F-4D97-AF65-F5344CB8AC3E}">
        <p14:creationId xmlns:p14="http://schemas.microsoft.com/office/powerpoint/2010/main" val="13053116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53110"/>
            <a:ext cx="8229600" cy="523220"/>
          </a:xfrm>
        </p:spPr>
        <p:txBody>
          <a:bodyPr vert="horz" lIns="0" tIns="0" rIns="0" bIns="0" rtlCol="0" anchor="b">
            <a:spAutoFit/>
          </a:bodyPr>
          <a:lstStyle/>
          <a:p>
            <a:r>
              <a:rPr lang="en-US" dirty="0">
                <a:latin typeface="Times New Roman"/>
              </a:rPr>
              <a:t>Background and Overview </a:t>
            </a:r>
            <a:r>
              <a:rPr lang="en-US" sz="2800" dirty="0">
                <a:latin typeface="Times New Roman"/>
              </a:rPr>
              <a:t>(3 of 4)</a:t>
            </a:r>
            <a:endParaRPr lang="en-US" altLang="en-US" sz="2800" dirty="0">
              <a:latin typeface="Times New Roman"/>
            </a:endParaRPr>
          </a:p>
        </p:txBody>
      </p:sp>
      <p:sp>
        <p:nvSpPr>
          <p:cNvPr id="4" name="Content Placeholder 3"/>
          <p:cNvSpPr>
            <a:spLocks noGrp="1"/>
          </p:cNvSpPr>
          <p:nvPr>
            <p:ph idx="4294967295"/>
          </p:nvPr>
        </p:nvSpPr>
        <p:spPr>
          <a:xfrm>
            <a:off x="457581" y="1643126"/>
            <a:ext cx="8229600" cy="2031325"/>
          </a:xfrm>
        </p:spPr>
        <p:txBody>
          <a:bodyPr wrap="square">
            <a:spAutoFit/>
          </a:bodyPr>
          <a:lstStyle/>
          <a:p>
            <a:pPr marL="742950" lvl="1" indent="-285750">
              <a:spcBef>
                <a:spcPts val="600"/>
              </a:spcBef>
              <a:buSzPct val="100000"/>
            </a:pPr>
            <a:r>
              <a:rPr lang="en-US" altLang="en-US" b="1" dirty="0">
                <a:latin typeface="Arial"/>
              </a:rPr>
              <a:t>Axon terminal </a:t>
            </a:r>
            <a:r>
              <a:rPr lang="en-US" altLang="en-US" dirty="0">
                <a:latin typeface="Arial"/>
              </a:rPr>
              <a:t>(end of axon) and muscle fiber are separated by gel-filled space called </a:t>
            </a:r>
            <a:r>
              <a:rPr lang="en-US" altLang="en-US" b="1" dirty="0">
                <a:latin typeface="Arial"/>
              </a:rPr>
              <a:t>synaptic cleft</a:t>
            </a:r>
          </a:p>
          <a:p>
            <a:pPr marL="742950" lvl="1" indent="-285750">
              <a:spcBef>
                <a:spcPts val="600"/>
              </a:spcBef>
              <a:buSzPct val="100000"/>
            </a:pPr>
            <a:r>
              <a:rPr lang="en-US" altLang="en-US" dirty="0">
                <a:latin typeface="Arial"/>
              </a:rPr>
              <a:t>Stored within axon terminals are membrane-bound </a:t>
            </a:r>
            <a:r>
              <a:rPr lang="en-US" altLang="en-US" b="1" dirty="0">
                <a:latin typeface="Arial"/>
              </a:rPr>
              <a:t>synaptic vesicles</a:t>
            </a:r>
          </a:p>
          <a:p>
            <a:pPr marL="1143000" lvl="2">
              <a:spcBef>
                <a:spcPts val="600"/>
              </a:spcBef>
            </a:pPr>
            <a:r>
              <a:rPr lang="en-US" altLang="en-US" dirty="0">
                <a:latin typeface="Arial"/>
              </a:rPr>
              <a:t>Synaptic vesicles contain neurotransmitter </a:t>
            </a:r>
            <a:r>
              <a:rPr lang="en-US" altLang="en-US" b="1" dirty="0">
                <a:latin typeface="Arial"/>
              </a:rPr>
              <a:t>acetylcholine (ACh)</a:t>
            </a:r>
          </a:p>
          <a:p>
            <a:pPr marL="742950" lvl="1" indent="-285750">
              <a:spcBef>
                <a:spcPts val="600"/>
              </a:spcBef>
              <a:buSzPct val="100000"/>
            </a:pPr>
            <a:r>
              <a:rPr lang="en-US" altLang="en-US" dirty="0">
                <a:latin typeface="Arial"/>
              </a:rPr>
              <a:t>Infoldings of sarcolemma, called </a:t>
            </a:r>
            <a:r>
              <a:rPr lang="en-US" altLang="en-US" b="1" dirty="0">
                <a:latin typeface="Arial"/>
              </a:rPr>
              <a:t>junctional</a:t>
            </a:r>
            <a:r>
              <a:rPr lang="en-US" altLang="en-US" dirty="0">
                <a:latin typeface="Arial"/>
              </a:rPr>
              <a:t> </a:t>
            </a:r>
            <a:r>
              <a:rPr lang="en-US" altLang="en-US" b="1" dirty="0">
                <a:latin typeface="Arial"/>
              </a:rPr>
              <a:t>folds</a:t>
            </a:r>
            <a:r>
              <a:rPr lang="en-US" altLang="en-US" dirty="0">
                <a:latin typeface="Arial"/>
              </a:rPr>
              <a:t>, contain millions of </a:t>
            </a:r>
            <a:r>
              <a:rPr lang="en-US" altLang="en-US" b="1" dirty="0">
                <a:latin typeface="Arial"/>
              </a:rPr>
              <a:t>ACh receptors </a:t>
            </a:r>
          </a:p>
          <a:p>
            <a:pPr marL="742950" lvl="1" indent="-285750">
              <a:spcBef>
                <a:spcPts val="600"/>
              </a:spcBef>
              <a:buSzPct val="100000"/>
            </a:pPr>
            <a:r>
              <a:rPr lang="en-US" altLang="en-US" dirty="0">
                <a:latin typeface="Arial"/>
              </a:rPr>
              <a:t>NMJ consists of axon terminals, synaptic cleft, and junctional folds</a:t>
            </a:r>
          </a:p>
        </p:txBody>
      </p:sp>
    </p:spTree>
    <p:extLst>
      <p:ext uri="{BB962C8B-B14F-4D97-AF65-F5344CB8AC3E}">
        <p14:creationId xmlns:p14="http://schemas.microsoft.com/office/powerpoint/2010/main" val="14804256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1133" cy="954107"/>
          </a:xfrm>
        </p:spPr>
        <p:txBody>
          <a:bodyPr wrap="square">
            <a:spAutoFit/>
          </a:bodyPr>
          <a:lstStyle/>
          <a:p>
            <a:pPr lvl="1" algn="l" rtl="0">
              <a:spcBef>
                <a:spcPct val="0"/>
              </a:spcBef>
            </a:pPr>
            <a:r>
              <a:rPr lang="en-US" sz="3400" b="1" kern="1200" dirty="0">
                <a:solidFill>
                  <a:srgbClr val="007FA3"/>
                </a:solidFill>
                <a:latin typeface="Times New Roman"/>
                <a:ea typeface="+mj-ea"/>
                <a:cs typeface="Times New Roman" panose="02020603050405020304" pitchFamily="18" charset="0"/>
              </a:rPr>
              <a:t>Overview of Skeletal Muscle Contraction </a:t>
            </a:r>
            <a:br>
              <a:rPr lang="en-US" sz="3400" b="1" kern="1200" dirty="0">
                <a:solidFill>
                  <a:srgbClr val="007FA3"/>
                </a:solidFill>
                <a:latin typeface="Times New Roman"/>
                <a:ea typeface="+mj-ea"/>
                <a:cs typeface="Times New Roman" panose="02020603050405020304" pitchFamily="18" charset="0"/>
              </a:rPr>
            </a:br>
            <a:r>
              <a:rPr lang="en-US" sz="2800" b="1" kern="1200" dirty="0">
                <a:solidFill>
                  <a:srgbClr val="007FA3"/>
                </a:solidFill>
                <a:latin typeface="Times New Roman"/>
                <a:ea typeface="+mj-ea"/>
                <a:cs typeface="Times New Roman" panose="02020603050405020304" pitchFamily="18" charset="0"/>
              </a:rPr>
              <a:t>(2 of 3)</a:t>
            </a:r>
          </a:p>
        </p:txBody>
      </p:sp>
      <p:pic>
        <p:nvPicPr>
          <p:cNvPr id="17410" name="Picture 2" descr="The second part is an enlarged section of the first diagram showing a close up of muscle fibers and associated motor neurons forming neuromuscular junctions, and an even more enlarged close up of one neuromuscular junction.  Description of NMH in image is “..the region where the motor neuron contacts the skeletal muscle. It consists of multiple axon terminals and the underlying junctional folds of the sarcolem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788" y="1600200"/>
            <a:ext cx="5686425" cy="427196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5951380"/>
            <a:ext cx="8229600" cy="246221"/>
          </a:xfrm>
        </p:spPr>
        <p:txBody>
          <a:bodyPr wrap="square">
            <a:spAutoFit/>
          </a:bodyPr>
          <a:lstStyle/>
          <a:p>
            <a:pPr marL="0" indent="0">
              <a:buNone/>
            </a:pPr>
            <a:r>
              <a:rPr lang="en-US" b="1" dirty="0">
                <a:solidFill>
                  <a:srgbClr val="007FA3"/>
                </a:solidFill>
                <a:latin typeface="Arial (Body)"/>
                <a:ea typeface="+mj-ea"/>
                <a:cs typeface="Times New Roman" panose="02020603050405020304" pitchFamily="18" charset="0"/>
              </a:rPr>
              <a:t>Figure 9.7 </a:t>
            </a:r>
            <a:r>
              <a:rPr lang="en-US" dirty="0">
                <a:latin typeface="Arial (Body)"/>
              </a:rPr>
              <a:t>Overview of skeletal muscle contraction.</a:t>
            </a:r>
          </a:p>
        </p:txBody>
      </p:sp>
    </p:spTree>
    <p:extLst>
      <p:ext uri="{BB962C8B-B14F-4D97-AF65-F5344CB8AC3E}">
        <p14:creationId xmlns:p14="http://schemas.microsoft.com/office/powerpoint/2010/main" val="35248227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53110"/>
            <a:ext cx="8229600" cy="523220"/>
          </a:xfrm>
        </p:spPr>
        <p:txBody>
          <a:bodyPr vert="horz" lIns="0" tIns="0" rIns="0" bIns="0" rtlCol="0" anchor="b">
            <a:spAutoFit/>
          </a:bodyPr>
          <a:lstStyle/>
          <a:p>
            <a:r>
              <a:rPr lang="en-US" dirty="0">
                <a:latin typeface="Times New Roman"/>
              </a:rPr>
              <a:t>Background and Overview </a:t>
            </a:r>
            <a:r>
              <a:rPr lang="en-US" sz="2800" dirty="0">
                <a:latin typeface="Times New Roman"/>
              </a:rPr>
              <a:t>(4 of 4)</a:t>
            </a:r>
            <a:endParaRPr lang="en-US" altLang="en-US" sz="2800" dirty="0">
              <a:latin typeface="Times New Roman"/>
            </a:endParaRPr>
          </a:p>
        </p:txBody>
      </p:sp>
      <p:sp>
        <p:nvSpPr>
          <p:cNvPr id="4" name="Content Placeholder 3"/>
          <p:cNvSpPr>
            <a:spLocks noGrp="1"/>
          </p:cNvSpPr>
          <p:nvPr>
            <p:ph idx="4294967295"/>
          </p:nvPr>
        </p:nvSpPr>
        <p:spPr>
          <a:xfrm>
            <a:off x="457581" y="1643126"/>
            <a:ext cx="8229600" cy="1538883"/>
          </a:xfrm>
        </p:spPr>
        <p:txBody>
          <a:bodyPr wrap="square">
            <a:spAutoFit/>
          </a:bodyPr>
          <a:lstStyle/>
          <a:p>
            <a:pPr marL="256032" indent="-256032">
              <a:buSzPct val="100000"/>
            </a:pPr>
            <a:r>
              <a:rPr lang="en-US" altLang="en-US" b="1" dirty="0">
                <a:latin typeface="Arial"/>
              </a:rPr>
              <a:t>The Big Picture </a:t>
            </a:r>
            <a:r>
              <a:rPr lang="en-US" altLang="en-US" dirty="0">
                <a:latin typeface="Arial"/>
              </a:rPr>
              <a:t>-</a:t>
            </a:r>
            <a:r>
              <a:rPr lang="en-US" altLang="en-US" b="1" dirty="0">
                <a:latin typeface="Arial"/>
              </a:rPr>
              <a:t> </a:t>
            </a:r>
            <a:r>
              <a:rPr lang="en-US" altLang="en-US" dirty="0">
                <a:latin typeface="Arial"/>
              </a:rPr>
              <a:t>Four steps must occur for skeletal muscle to contract: </a:t>
            </a:r>
          </a:p>
          <a:p>
            <a:pPr marL="800100" lvl="1" indent="-342900">
              <a:spcBef>
                <a:spcPts val="600"/>
              </a:spcBef>
              <a:buSzPct val="100000"/>
              <a:buFont typeface="+mj-lt"/>
              <a:buAutoNum type="arabicPeriod"/>
            </a:pPr>
            <a:r>
              <a:rPr lang="en-US" altLang="en-US" dirty="0">
                <a:latin typeface="Arial"/>
              </a:rPr>
              <a:t>Events at neuromuscular junction</a:t>
            </a:r>
          </a:p>
          <a:p>
            <a:pPr marL="800100" lvl="1" indent="-342900">
              <a:spcBef>
                <a:spcPts val="600"/>
              </a:spcBef>
              <a:buSzPct val="100000"/>
              <a:buFont typeface="+mj-lt"/>
              <a:buAutoNum type="arabicPeriod"/>
            </a:pPr>
            <a:r>
              <a:rPr lang="en-US" altLang="en-US" dirty="0">
                <a:latin typeface="Arial"/>
              </a:rPr>
              <a:t>Muscle fiber excitation</a:t>
            </a:r>
          </a:p>
          <a:p>
            <a:pPr marL="800100" lvl="1" indent="-342900">
              <a:spcBef>
                <a:spcPts val="600"/>
              </a:spcBef>
              <a:buSzPct val="100000"/>
              <a:buFont typeface="+mj-lt"/>
              <a:buAutoNum type="arabicPeriod"/>
            </a:pPr>
            <a:r>
              <a:rPr lang="en-US" altLang="en-US" dirty="0">
                <a:latin typeface="Arial"/>
              </a:rPr>
              <a:t>Excitation-contraction coupling</a:t>
            </a:r>
          </a:p>
          <a:p>
            <a:pPr marL="800100" lvl="1" indent="-342900">
              <a:spcBef>
                <a:spcPts val="600"/>
              </a:spcBef>
              <a:buSzPct val="100000"/>
              <a:buFont typeface="+mj-lt"/>
              <a:buAutoNum type="arabicPeriod"/>
            </a:pPr>
            <a:r>
              <a:rPr lang="en-US" altLang="en-US" dirty="0">
                <a:latin typeface="Arial"/>
              </a:rPr>
              <a:t>Cross bridge cycling</a:t>
            </a:r>
          </a:p>
        </p:txBody>
      </p:sp>
    </p:spTree>
    <p:extLst>
      <p:ext uri="{BB962C8B-B14F-4D97-AF65-F5344CB8AC3E}">
        <p14:creationId xmlns:p14="http://schemas.microsoft.com/office/powerpoint/2010/main" val="39258249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1133" cy="954107"/>
          </a:xfrm>
        </p:spPr>
        <p:txBody>
          <a:bodyPr wrap="square">
            <a:spAutoFit/>
          </a:bodyPr>
          <a:lstStyle/>
          <a:p>
            <a:pPr lvl="1" algn="l" rtl="0">
              <a:spcBef>
                <a:spcPct val="0"/>
              </a:spcBef>
            </a:pPr>
            <a:r>
              <a:rPr lang="en-US" sz="3400" b="1" kern="1200" dirty="0">
                <a:solidFill>
                  <a:srgbClr val="007FA3"/>
                </a:solidFill>
                <a:latin typeface="Times New Roman"/>
                <a:ea typeface="+mj-ea"/>
                <a:cs typeface="Times New Roman" panose="02020603050405020304" pitchFamily="18" charset="0"/>
              </a:rPr>
              <a:t>Overview of Skeletal Muscle Contraction </a:t>
            </a:r>
            <a:br>
              <a:rPr lang="en-US" sz="3400" b="1" kern="1200" dirty="0">
                <a:solidFill>
                  <a:srgbClr val="007FA3"/>
                </a:solidFill>
                <a:latin typeface="Times New Roman"/>
                <a:ea typeface="+mj-ea"/>
                <a:cs typeface="Times New Roman" panose="02020603050405020304" pitchFamily="18" charset="0"/>
              </a:rPr>
            </a:br>
            <a:r>
              <a:rPr lang="en-US" sz="2800" b="1" kern="1200" dirty="0">
                <a:solidFill>
                  <a:srgbClr val="007FA3"/>
                </a:solidFill>
                <a:latin typeface="Times New Roman"/>
                <a:ea typeface="+mj-ea"/>
                <a:cs typeface="Times New Roman" panose="02020603050405020304" pitchFamily="18" charset="0"/>
              </a:rPr>
              <a:t>(3 of 3)</a:t>
            </a:r>
          </a:p>
        </p:txBody>
      </p:sp>
      <p:pic>
        <p:nvPicPr>
          <p:cNvPr id="18434" name="Picture 2" descr="The first part is a diagram of a girl showing how the brain interacts with spinal cord and motor neurons.&#10;&#10;The second part is an enlarged section of the first diagram showing a close up of muscle fibers and associated motor neurons forming neuromuscular junctions, and an even more enlarged close up of one neuromuscular junction.  Description of NMH in image is “..the region where the motor neuron contacts the skeletal muscle. It consists of multiple axon terminals and the underlying junctional folds of the sarcolemma.&#10;&#10;The third part of this figure is a flowchart that summarizes the 4 major steps leading to the contraction of a skeletal muscle fiber and is broken down as follows:&#10;&#10;Step 1: Events at the neuromuscular junction (see focus figure 9.1). &#10;• Motor neuron fires an action potential (AP) down its axon.&#10;• The motor neuron’s axon terminal releases acetylcholine (ACH) into the synaptic cleft.&#10;• ACh binds receptors on the junctional folds of the sarcolemma.&#10;• ACh binding causes a local depolarization called an end plate potential (EPP).&#10;&#10;Step 2: muscle fiber excitation (see figure 9.8).&#10;• The local depolarization (EPP) triggers an AP in the adjacent sarcolemma.&#10;&#10;Step 3: Excitation-contraction coupling (see focus figure 9.2).&#10;• AP in sarcolemma travels down T tubules.&#10;• Sarcoplasmic reticulum releases C a2+.&#10;• C a2+ binds to troponin, which shifts tropomyosin to uncover the myosin-binding sites on actin. Myosin heads bind actin.&#10;&#10;Step 4: Cross bridge cycle (see focus figure 9.3).&#10;• Contraction occurs via cross bridge cycling."/>
          <p:cNvPicPr>
            <a:picLocks noChangeAspect="1" noChangeArrowheads="1"/>
          </p:cNvPicPr>
          <p:nvPr/>
        </p:nvPicPr>
        <p:blipFill rotWithShape="1">
          <a:blip r:embed="rId3">
            <a:extLst>
              <a:ext uri="{28A0092B-C50C-407E-A947-70E740481C1C}">
                <a14:useLocalDpi xmlns:a14="http://schemas.microsoft.com/office/drawing/2010/main" val="0"/>
              </a:ext>
            </a:extLst>
          </a:blip>
          <a:srcRect b="2017"/>
          <a:stretch/>
        </p:blipFill>
        <p:spPr bwMode="auto">
          <a:xfrm>
            <a:off x="2641615" y="1371601"/>
            <a:ext cx="3647582" cy="44196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5951380"/>
            <a:ext cx="8229600" cy="246221"/>
          </a:xfrm>
        </p:spPr>
        <p:txBody>
          <a:bodyPr wrap="square">
            <a:spAutoFit/>
          </a:bodyPr>
          <a:lstStyle/>
          <a:p>
            <a:pPr marL="0" indent="0">
              <a:buNone/>
            </a:pPr>
            <a:r>
              <a:rPr lang="en-US" b="1" dirty="0">
                <a:solidFill>
                  <a:srgbClr val="007FA3"/>
                </a:solidFill>
                <a:latin typeface="Arial (Body)"/>
                <a:ea typeface="+mj-ea"/>
                <a:cs typeface="Times New Roman" panose="02020603050405020304" pitchFamily="18" charset="0"/>
              </a:rPr>
              <a:t>Figure 9.7 </a:t>
            </a:r>
            <a:r>
              <a:rPr lang="en-US" dirty="0">
                <a:latin typeface="Arial (Body)"/>
              </a:rPr>
              <a:t>Overview of skeletal muscle contraction.</a:t>
            </a:r>
          </a:p>
        </p:txBody>
      </p:sp>
    </p:spTree>
    <p:extLst>
      <p:ext uri="{BB962C8B-B14F-4D97-AF65-F5344CB8AC3E}">
        <p14:creationId xmlns:p14="http://schemas.microsoft.com/office/powerpoint/2010/main" val="30994489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53110"/>
            <a:ext cx="8229600" cy="523220"/>
          </a:xfrm>
        </p:spPr>
        <p:txBody>
          <a:bodyPr vert="horz" lIns="0" tIns="0" rIns="0" bIns="0" rtlCol="0" anchor="b">
            <a:spAutoFit/>
          </a:bodyPr>
          <a:lstStyle/>
          <a:p>
            <a:r>
              <a:rPr lang="en-US" altLang="en-US" dirty="0">
                <a:latin typeface="Times New Roman"/>
              </a:rPr>
              <a:t>Events at the Neuromuscular Junction</a:t>
            </a:r>
          </a:p>
        </p:txBody>
      </p:sp>
      <p:sp>
        <p:nvSpPr>
          <p:cNvPr id="4" name="Content Placeholder 3"/>
          <p:cNvSpPr>
            <a:spLocks noGrp="1"/>
          </p:cNvSpPr>
          <p:nvPr>
            <p:ph idx="4294967295"/>
          </p:nvPr>
        </p:nvSpPr>
        <p:spPr>
          <a:xfrm>
            <a:off x="457581" y="1643126"/>
            <a:ext cx="8229600" cy="2685351"/>
          </a:xfrm>
        </p:spPr>
        <p:txBody>
          <a:bodyPr wrap="square">
            <a:spAutoFit/>
          </a:bodyPr>
          <a:lstStyle/>
          <a:p>
            <a:pPr marL="342900" indent="-342900">
              <a:buSzPct val="100000"/>
              <a:buFont typeface="+mj-lt"/>
              <a:buAutoNum type="arabicPeriod"/>
            </a:pPr>
            <a:r>
              <a:rPr lang="en-US" altLang="en-US" dirty="0">
                <a:latin typeface="Arial"/>
              </a:rPr>
              <a:t>AP arrives at axon terminal</a:t>
            </a:r>
          </a:p>
          <a:p>
            <a:pPr marL="342900" indent="-342900">
              <a:buSzPct val="100000"/>
              <a:buFont typeface="+mj-lt"/>
              <a:buAutoNum type="arabicPeriod"/>
            </a:pPr>
            <a:r>
              <a:rPr lang="en-US" altLang="en-US" dirty="0">
                <a:latin typeface="Arial"/>
              </a:rPr>
              <a:t>Voltage-gated calcium channels open, calcium enters motor neuron</a:t>
            </a:r>
          </a:p>
          <a:p>
            <a:pPr marL="342900" indent="-342900">
              <a:buSzPct val="100000"/>
              <a:buFont typeface="+mj-lt"/>
              <a:buAutoNum type="arabicPeriod"/>
            </a:pPr>
            <a:r>
              <a:rPr lang="en-US" altLang="en-US" dirty="0">
                <a:latin typeface="Arial"/>
              </a:rPr>
              <a:t>Calcium entry causes release of ACh neurotransmitter into synpatic cleft</a:t>
            </a:r>
          </a:p>
          <a:p>
            <a:pPr marL="342900" indent="-342900">
              <a:buSzPct val="100000"/>
              <a:buFont typeface="+mj-lt"/>
              <a:buAutoNum type="arabicPeriod"/>
            </a:pPr>
            <a:r>
              <a:rPr lang="en-US" altLang="en-US" dirty="0">
                <a:latin typeface="Arial"/>
              </a:rPr>
              <a:t>ACh diffuses across to ACh receptors (</a:t>
            </a:r>
            <a:r>
              <a:rPr lang="en-US" altLang="en-US" i="0" dirty="0">
                <a:latin typeface="Times New Roman" panose="02020603050405020304" pitchFamily="18" charset="0"/>
                <a:cs typeface="Times New Roman" panose="02020603050405020304" pitchFamily="18" charset="0"/>
              </a:rPr>
              <a:t>Na</a:t>
            </a:r>
            <a:r>
              <a:rPr lang="en-US" altLang="en-US" i="0" baseline="30000" dirty="0">
                <a:latin typeface="Times New Roman" panose="02020603050405020304" pitchFamily="18" charset="0"/>
                <a:cs typeface="Times New Roman" panose="02020603050405020304" pitchFamily="18" charset="0"/>
              </a:rPr>
              <a:t>+</a:t>
            </a:r>
            <a:r>
              <a:rPr lang="en-US" altLang="en-US" dirty="0">
                <a:latin typeface="Times New Roman" panose="02020603050405020304" pitchFamily="18" charset="0"/>
                <a:cs typeface="Times New Roman" panose="02020603050405020304" pitchFamily="18" charset="0"/>
              </a:rPr>
              <a:t> </a:t>
            </a:r>
            <a:r>
              <a:rPr lang="en-US" altLang="en-US" dirty="0">
                <a:latin typeface="Arial"/>
              </a:rPr>
              <a:t>chemical gates) on sarcolemma</a:t>
            </a:r>
          </a:p>
          <a:p>
            <a:pPr marL="342900" indent="-342900">
              <a:buSzPct val="100000"/>
              <a:buFont typeface="+mj-lt"/>
              <a:buAutoNum type="arabicPeriod"/>
            </a:pPr>
            <a:r>
              <a:rPr lang="en-US" altLang="en-US" dirty="0">
                <a:latin typeface="Arial"/>
              </a:rPr>
              <a:t>ACh binding to receptors, opens gates, allowing </a:t>
            </a:r>
            <a:r>
              <a:rPr lang="en-US" altLang="en-US" i="0" dirty="0">
                <a:latin typeface="Times New Roman" panose="02020603050405020304" pitchFamily="18" charset="0"/>
                <a:cs typeface="Times New Roman" panose="02020603050405020304" pitchFamily="18" charset="0"/>
              </a:rPr>
              <a:t>Na</a:t>
            </a:r>
            <a:r>
              <a:rPr lang="en-US" altLang="en-US" i="0" baseline="30000" dirty="0">
                <a:latin typeface="Times New Roman" panose="02020603050405020304" pitchFamily="18" charset="0"/>
                <a:cs typeface="Times New Roman" panose="02020603050405020304" pitchFamily="18" charset="0"/>
              </a:rPr>
              <a:t>+</a:t>
            </a:r>
            <a:r>
              <a:rPr lang="en-US" altLang="en-US" dirty="0">
                <a:latin typeface="Arial"/>
              </a:rPr>
              <a:t> to enter resulting in end plate potential</a:t>
            </a:r>
          </a:p>
          <a:p>
            <a:pPr marL="342900" indent="-342900">
              <a:buSzPct val="100000"/>
              <a:buFont typeface="+mj-lt"/>
              <a:buAutoNum type="arabicPeriod"/>
            </a:pPr>
            <a:r>
              <a:rPr lang="en-US" altLang="en-US" dirty="0">
                <a:latin typeface="Arial"/>
              </a:rPr>
              <a:t>Acetylcholinesterase degrades ACh</a:t>
            </a:r>
          </a:p>
        </p:txBody>
      </p:sp>
    </p:spTree>
    <p:extLst>
      <p:ext uri="{BB962C8B-B14F-4D97-AF65-F5344CB8AC3E}">
        <p14:creationId xmlns:p14="http://schemas.microsoft.com/office/powerpoint/2010/main" val="8987928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5401"/>
            <a:ext cx="8221133" cy="1569660"/>
          </a:xfrm>
        </p:spPr>
        <p:txBody>
          <a:bodyPr wrap="square">
            <a:spAutoFit/>
          </a:bodyPr>
          <a:lstStyle/>
          <a:p>
            <a:pPr lvl="1" algn="l" rtl="0">
              <a:spcBef>
                <a:spcPct val="0"/>
              </a:spcBef>
            </a:pPr>
            <a:r>
              <a:rPr lang="en-IN" sz="3400" b="1" kern="1200" dirty="0">
                <a:solidFill>
                  <a:srgbClr val="007FA3"/>
                </a:solidFill>
                <a:latin typeface="Times New Roman"/>
                <a:ea typeface="+mj-ea"/>
                <a:cs typeface="Times New Roman" panose="02020603050405020304" pitchFamily="18" charset="0"/>
              </a:rPr>
              <a:t>When a Nerve Impulse Reaches a Neuromuscular Junction, Acetylcholine (ACh) is Released</a:t>
            </a:r>
            <a:r>
              <a:rPr lang="en-IN" sz="3400" kern="1200" dirty="0">
                <a:solidFill>
                  <a:srgbClr val="007FA3"/>
                </a:solidFill>
                <a:latin typeface="Times New Roman"/>
                <a:ea typeface="+mj-ea"/>
                <a:cs typeface="Times New Roman" panose="02020603050405020304" pitchFamily="18" charset="0"/>
              </a:rPr>
              <a:t> </a:t>
            </a:r>
            <a:r>
              <a:rPr lang="en-IN" sz="2800" b="1" kern="1200" dirty="0">
                <a:solidFill>
                  <a:srgbClr val="007FA3"/>
                </a:solidFill>
                <a:latin typeface="Times New Roman"/>
                <a:ea typeface="+mj-ea"/>
                <a:cs typeface="Times New Roman" panose="02020603050405020304" pitchFamily="18" charset="0"/>
              </a:rPr>
              <a:t>(1 of 6)</a:t>
            </a:r>
            <a:endParaRPr lang="en-US" sz="2800" b="1" kern="1200" dirty="0">
              <a:solidFill>
                <a:srgbClr val="007FA3"/>
              </a:solidFill>
              <a:latin typeface="Times New Roman"/>
              <a:ea typeface="+mj-ea"/>
              <a:cs typeface="Times New Roman" panose="02020603050405020304" pitchFamily="18" charset="0"/>
            </a:endParaRPr>
          </a:p>
        </p:txBody>
      </p:sp>
      <p:pic>
        <p:nvPicPr>
          <p:cNvPr id="19458" name="Picture 2" descr="The arrival of a nerve impulse leads to a change in membrane potential. Ultimately this change in membrane potential stimulates a muscle fiber. This process involves a sequence of six events:&#10;&#10;1) An action potential arrives at the axon terminal of a motor neu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817" y="1598083"/>
            <a:ext cx="4102100" cy="441325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5993715"/>
            <a:ext cx="8229600" cy="246221"/>
          </a:xfrm>
        </p:spPr>
        <p:txBody>
          <a:bodyPr wrap="square">
            <a:spAutoFit/>
          </a:bodyPr>
          <a:lstStyle/>
          <a:p>
            <a:pPr marL="0" indent="0">
              <a:buNone/>
            </a:pPr>
            <a:r>
              <a:rPr lang="en-US" b="1" dirty="0">
                <a:solidFill>
                  <a:srgbClr val="007FA3"/>
                </a:solidFill>
                <a:latin typeface="Arial (Body)"/>
                <a:ea typeface="+mj-ea"/>
                <a:cs typeface="Times New Roman" panose="02020603050405020304" pitchFamily="18" charset="0"/>
              </a:rPr>
              <a:t>FOCUS FIGURE 9.1 </a:t>
            </a:r>
            <a:r>
              <a:rPr lang="en-US" dirty="0"/>
              <a:t>Events at the Neuromuscular Junction</a:t>
            </a:r>
            <a:endParaRPr lang="en-US" dirty="0">
              <a:latin typeface="Arial (Body)"/>
            </a:endParaRPr>
          </a:p>
        </p:txBody>
      </p:sp>
    </p:spTree>
    <p:extLst>
      <p:ext uri="{BB962C8B-B14F-4D97-AF65-F5344CB8AC3E}">
        <p14:creationId xmlns:p14="http://schemas.microsoft.com/office/powerpoint/2010/main" val="4754844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6746"/>
            <a:ext cx="8221133" cy="1569660"/>
          </a:xfrm>
        </p:spPr>
        <p:txBody>
          <a:bodyPr wrap="square">
            <a:spAutoFit/>
          </a:bodyPr>
          <a:lstStyle/>
          <a:p>
            <a:pPr lvl="1" algn="l" rtl="0">
              <a:spcBef>
                <a:spcPct val="0"/>
              </a:spcBef>
            </a:pPr>
            <a:r>
              <a:rPr lang="en-IN" sz="3400" b="1" kern="1200" dirty="0">
                <a:solidFill>
                  <a:srgbClr val="007FA3"/>
                </a:solidFill>
                <a:latin typeface="Times New Roman"/>
                <a:ea typeface="+mj-ea"/>
                <a:cs typeface="Times New Roman" panose="02020603050405020304" pitchFamily="18" charset="0"/>
              </a:rPr>
              <a:t>When a Nerve Impulse Reaches a Neuromuscular Junction, Acetylcholine (ACh) is Released </a:t>
            </a:r>
            <a:r>
              <a:rPr lang="en-US" sz="2800" b="1" kern="1200" dirty="0">
                <a:solidFill>
                  <a:srgbClr val="007FA3"/>
                </a:solidFill>
                <a:latin typeface="Times New Roman"/>
                <a:ea typeface="+mj-ea"/>
                <a:cs typeface="Times New Roman" panose="02020603050405020304" pitchFamily="18" charset="0"/>
              </a:rPr>
              <a:t>(2 of 6)</a:t>
            </a:r>
          </a:p>
        </p:txBody>
      </p:sp>
      <p:pic>
        <p:nvPicPr>
          <p:cNvPr id="20482" name="Picture 2" descr="The arrival of a nerve impulse leads to a change in membrane potential. Ultimately this change in membrane potential stimulates a muscle fiber. This process involves a sequence of six events:&#10;&#10;1) An action potential arrives at the axon terminal of a motor neuron.&#10;&#10;2) Voltage-gated calcium channels open. C a 2+ enters the axon terminal moving down its electrochemical gradient.&#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176" y="1600200"/>
            <a:ext cx="4102100" cy="44069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sz="quarter" idx="13"/>
          </p:nvPr>
        </p:nvSpPr>
        <p:spPr>
          <a:xfrm>
            <a:off x="457200" y="5993715"/>
            <a:ext cx="8229600" cy="246221"/>
          </a:xfrm>
        </p:spPr>
        <p:txBody>
          <a:bodyPr wrap="square">
            <a:spAutoFit/>
          </a:bodyPr>
          <a:lstStyle/>
          <a:p>
            <a:pPr marL="0" indent="0">
              <a:buNone/>
            </a:pPr>
            <a:r>
              <a:rPr lang="en-US" b="1" dirty="0">
                <a:solidFill>
                  <a:srgbClr val="007FA3"/>
                </a:solidFill>
                <a:latin typeface="Arial (Body)"/>
                <a:cs typeface="Times New Roman" panose="02020603050405020304" pitchFamily="18" charset="0"/>
              </a:rPr>
              <a:t>FOCUS FIGURE </a:t>
            </a:r>
            <a:r>
              <a:rPr lang="en-US" b="1" dirty="0">
                <a:solidFill>
                  <a:srgbClr val="007FA3"/>
                </a:solidFill>
                <a:latin typeface="Arial (Body)"/>
                <a:ea typeface="+mj-ea"/>
                <a:cs typeface="Times New Roman" panose="02020603050405020304" pitchFamily="18" charset="0"/>
              </a:rPr>
              <a:t>9.1 </a:t>
            </a:r>
            <a:r>
              <a:rPr lang="en-US" dirty="0"/>
              <a:t>Events at the Neuromuscular Junction</a:t>
            </a:r>
            <a:endParaRPr lang="en-US" dirty="0">
              <a:latin typeface="Arial (Body)"/>
            </a:endParaRPr>
          </a:p>
        </p:txBody>
      </p:sp>
    </p:spTree>
    <p:extLst>
      <p:ext uri="{BB962C8B-B14F-4D97-AF65-F5344CB8AC3E}">
        <p14:creationId xmlns:p14="http://schemas.microsoft.com/office/powerpoint/2010/main" val="41624929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5398"/>
            <a:ext cx="8221133" cy="1569660"/>
          </a:xfrm>
        </p:spPr>
        <p:txBody>
          <a:bodyPr wrap="square">
            <a:spAutoFit/>
          </a:bodyPr>
          <a:lstStyle/>
          <a:p>
            <a:pPr lvl="1" algn="l" rtl="0">
              <a:spcBef>
                <a:spcPct val="0"/>
              </a:spcBef>
            </a:pPr>
            <a:r>
              <a:rPr lang="en-IN" sz="3400" b="1" kern="1200" dirty="0">
                <a:solidFill>
                  <a:srgbClr val="007FA3"/>
                </a:solidFill>
                <a:latin typeface="Times New Roman"/>
                <a:ea typeface="+mj-ea"/>
                <a:cs typeface="Times New Roman" panose="02020603050405020304" pitchFamily="18" charset="0"/>
              </a:rPr>
              <a:t>When a Nerve Impulse Reaches a Neuromuscular Junction, Acetylcholine (ACh) is Released </a:t>
            </a:r>
            <a:r>
              <a:rPr lang="en-US" sz="2800" b="1" kern="1200" dirty="0">
                <a:solidFill>
                  <a:srgbClr val="007FA3"/>
                </a:solidFill>
                <a:latin typeface="Times New Roman"/>
                <a:ea typeface="+mj-ea"/>
                <a:cs typeface="Times New Roman" panose="02020603050405020304" pitchFamily="18" charset="0"/>
              </a:rPr>
              <a:t>(3 of 6)</a:t>
            </a:r>
          </a:p>
        </p:txBody>
      </p:sp>
      <p:pic>
        <p:nvPicPr>
          <p:cNvPr id="21506" name="Picture 2" descr="&#10;&#10;&#10;The arrival of a nerve impulse leads to a change in membrane potential. Ultimately this change in membrane potential stimulates a muscle fiber. This process involves a sequence of six events:&#10;&#10;1) An action potential arrives at the axon terminal of a motor neuron.&#10;&#10;2) Voltage-gated calcium channels open. C a 2+ enters the axon terminal moving down its electrochemical gradient.&#10;&#10;3) The entering calcium causes the axon terminal to release the neurotransmitter acetylcholine (ACh). ACh is released by exocyto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818" y="1600200"/>
            <a:ext cx="4102100" cy="43942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5993715"/>
            <a:ext cx="8229600" cy="246221"/>
          </a:xfrm>
        </p:spPr>
        <p:txBody>
          <a:bodyPr wrap="square">
            <a:spAutoFit/>
          </a:bodyPr>
          <a:lstStyle/>
          <a:p>
            <a:pPr marL="0" indent="0">
              <a:buNone/>
            </a:pPr>
            <a:r>
              <a:rPr lang="en-US" b="1" dirty="0">
                <a:solidFill>
                  <a:srgbClr val="007FA3"/>
                </a:solidFill>
                <a:latin typeface="Arial (Body)"/>
                <a:cs typeface="Times New Roman" panose="02020603050405020304" pitchFamily="18" charset="0"/>
              </a:rPr>
              <a:t>FOCUS FIGURE </a:t>
            </a:r>
            <a:r>
              <a:rPr lang="en-US" b="1" dirty="0">
                <a:solidFill>
                  <a:srgbClr val="007FA3"/>
                </a:solidFill>
                <a:latin typeface="Arial (Body)"/>
                <a:ea typeface="+mj-ea"/>
                <a:cs typeface="Times New Roman" panose="02020603050405020304" pitchFamily="18" charset="0"/>
              </a:rPr>
              <a:t>9.1 </a:t>
            </a:r>
            <a:r>
              <a:rPr lang="en-US" dirty="0"/>
              <a:t>Events at the Neuromuscular Junction</a:t>
            </a:r>
            <a:endParaRPr lang="en-US" dirty="0">
              <a:latin typeface="Arial (Body)"/>
            </a:endParaRPr>
          </a:p>
        </p:txBody>
      </p:sp>
    </p:spTree>
    <p:extLst>
      <p:ext uri="{BB962C8B-B14F-4D97-AF65-F5344CB8AC3E}">
        <p14:creationId xmlns:p14="http://schemas.microsoft.com/office/powerpoint/2010/main" val="2002351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53110"/>
            <a:ext cx="8229600" cy="523220"/>
          </a:xfrm>
        </p:spPr>
        <p:txBody>
          <a:bodyPr vert="horz" lIns="0" tIns="0" rIns="0" bIns="0" rtlCol="0" anchor="b">
            <a:spAutoFit/>
          </a:bodyPr>
          <a:lstStyle/>
          <a:p>
            <a:pPr marL="746125" indent="-746125"/>
            <a:r>
              <a:rPr lang="en-US" altLang="en-US" dirty="0">
                <a:latin typeface="Times New Roman"/>
              </a:rPr>
              <a:t>Types of Muscle Tissue </a:t>
            </a:r>
            <a:r>
              <a:rPr lang="en-US" sz="2800" dirty="0">
                <a:latin typeface="Times New Roman"/>
              </a:rPr>
              <a:t>(2 of 4)</a:t>
            </a:r>
          </a:p>
        </p:txBody>
      </p:sp>
      <p:sp>
        <p:nvSpPr>
          <p:cNvPr id="4" name="Content Placeholder 3"/>
          <p:cNvSpPr>
            <a:spLocks noGrp="1"/>
          </p:cNvSpPr>
          <p:nvPr>
            <p:ph idx="4294967295"/>
          </p:nvPr>
        </p:nvSpPr>
        <p:spPr>
          <a:xfrm>
            <a:off x="457581" y="1643126"/>
            <a:ext cx="8229600" cy="2108269"/>
          </a:xfrm>
        </p:spPr>
        <p:txBody>
          <a:bodyPr>
            <a:spAutoFit/>
          </a:bodyPr>
          <a:lstStyle/>
          <a:p>
            <a:pPr>
              <a:buSzPct val="100000"/>
            </a:pPr>
            <a:r>
              <a:rPr lang="en-US" altLang="en-US" b="1" dirty="0">
                <a:latin typeface="Arial"/>
              </a:rPr>
              <a:t>Skeletal muscle </a:t>
            </a:r>
          </a:p>
          <a:p>
            <a:pPr marL="742950" lvl="1" indent="-285750">
              <a:spcBef>
                <a:spcPts val="600"/>
              </a:spcBef>
            </a:pPr>
            <a:r>
              <a:rPr lang="en-US" altLang="en-US" b="1" dirty="0">
                <a:latin typeface="Arial"/>
              </a:rPr>
              <a:t>Skeletal muscle tissue </a:t>
            </a:r>
            <a:r>
              <a:rPr lang="en-US" altLang="en-US" dirty="0">
                <a:latin typeface="Arial"/>
              </a:rPr>
              <a:t>is packaged into </a:t>
            </a:r>
            <a:r>
              <a:rPr lang="en-US" altLang="en-US" i="1" dirty="0">
                <a:latin typeface="Arial"/>
              </a:rPr>
              <a:t>skeletal muscles</a:t>
            </a:r>
            <a:r>
              <a:rPr lang="en-US" altLang="en-US" dirty="0">
                <a:latin typeface="Arial"/>
              </a:rPr>
              <a:t>: organs that are attached to bones and skin</a:t>
            </a:r>
          </a:p>
          <a:p>
            <a:pPr marL="742950" lvl="1" indent="-285750">
              <a:spcBef>
                <a:spcPts val="600"/>
              </a:spcBef>
            </a:pPr>
            <a:r>
              <a:rPr lang="en-US" altLang="en-US" b="1" dirty="0">
                <a:latin typeface="Arial"/>
              </a:rPr>
              <a:t>Skeletal muscle fibers </a:t>
            </a:r>
            <a:r>
              <a:rPr lang="en-US" altLang="en-US" dirty="0">
                <a:latin typeface="Arial"/>
              </a:rPr>
              <a:t>are longest of all muscle and have </a:t>
            </a:r>
            <a:r>
              <a:rPr lang="en-US" altLang="en-US" i="1" dirty="0">
                <a:latin typeface="Arial"/>
              </a:rPr>
              <a:t>striations</a:t>
            </a:r>
            <a:r>
              <a:rPr lang="en-US" altLang="en-US" dirty="0">
                <a:latin typeface="Arial"/>
              </a:rPr>
              <a:t> (stripes)</a:t>
            </a:r>
          </a:p>
          <a:p>
            <a:pPr marL="742950" lvl="1" indent="-285750">
              <a:spcBef>
                <a:spcPts val="600"/>
              </a:spcBef>
            </a:pPr>
            <a:r>
              <a:rPr lang="en-US" altLang="en-US" dirty="0">
                <a:latin typeface="Arial"/>
              </a:rPr>
              <a:t>Also called </a:t>
            </a:r>
            <a:r>
              <a:rPr lang="en-US" altLang="en-US" b="1" dirty="0">
                <a:latin typeface="Arial"/>
              </a:rPr>
              <a:t>voluntary muscle</a:t>
            </a:r>
            <a:r>
              <a:rPr lang="en-US" altLang="en-US" dirty="0">
                <a:latin typeface="Arial"/>
              </a:rPr>
              <a:t>: can be consciously controlled</a:t>
            </a:r>
          </a:p>
          <a:p>
            <a:pPr marL="742950" lvl="1" indent="-285750">
              <a:spcBef>
                <a:spcPts val="600"/>
              </a:spcBef>
            </a:pPr>
            <a:r>
              <a:rPr lang="en-US" altLang="en-US" dirty="0">
                <a:latin typeface="Arial"/>
              </a:rPr>
              <a:t>Contract rapidly; tire easily; powerful</a:t>
            </a:r>
          </a:p>
          <a:p>
            <a:pPr marL="742950" lvl="1" indent="-285750">
              <a:spcBef>
                <a:spcPts val="600"/>
              </a:spcBef>
            </a:pPr>
            <a:r>
              <a:rPr lang="en-US" altLang="en-US" dirty="0">
                <a:latin typeface="Arial"/>
              </a:rPr>
              <a:t>Key words for skeletal muscle: </a:t>
            </a:r>
            <a:r>
              <a:rPr lang="en-US" altLang="en-US" i="1" dirty="0">
                <a:latin typeface="Arial"/>
              </a:rPr>
              <a:t>skeletal</a:t>
            </a:r>
            <a:r>
              <a:rPr lang="en-US" altLang="en-US" dirty="0">
                <a:latin typeface="Arial"/>
              </a:rPr>
              <a:t>, </a:t>
            </a:r>
            <a:r>
              <a:rPr lang="en-US" altLang="en-US" i="1" dirty="0">
                <a:latin typeface="Arial"/>
              </a:rPr>
              <a:t>striated</a:t>
            </a:r>
            <a:r>
              <a:rPr lang="en-US" altLang="en-US" dirty="0">
                <a:latin typeface="Arial"/>
              </a:rPr>
              <a:t>, and </a:t>
            </a:r>
            <a:r>
              <a:rPr lang="en-US" altLang="en-US" i="1" dirty="0">
                <a:latin typeface="Arial"/>
              </a:rPr>
              <a:t>voluntary</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5398"/>
            <a:ext cx="8221133" cy="1569660"/>
          </a:xfrm>
        </p:spPr>
        <p:txBody>
          <a:bodyPr wrap="square">
            <a:spAutoFit/>
          </a:bodyPr>
          <a:lstStyle/>
          <a:p>
            <a:pPr lvl="1" algn="l" rtl="0">
              <a:spcBef>
                <a:spcPct val="0"/>
              </a:spcBef>
            </a:pPr>
            <a:r>
              <a:rPr lang="en-IN" sz="3400" b="1" kern="1200" dirty="0">
                <a:solidFill>
                  <a:srgbClr val="007FA3"/>
                </a:solidFill>
                <a:latin typeface="Times New Roman"/>
                <a:cs typeface="Times New Roman" panose="02020603050405020304" pitchFamily="18" charset="0"/>
              </a:rPr>
              <a:t>When a Nerve Impulse Reaches a Neuromuscular Junction, Acetylcholine (ACh) is Released </a:t>
            </a:r>
            <a:r>
              <a:rPr lang="en-US" sz="2800" b="1" kern="1200" dirty="0">
                <a:solidFill>
                  <a:srgbClr val="007FA3"/>
                </a:solidFill>
                <a:latin typeface="Times New Roman"/>
                <a:cs typeface="Times New Roman" panose="02020603050405020304" pitchFamily="18" charset="0"/>
              </a:rPr>
              <a:t>(4 of 6)</a:t>
            </a:r>
            <a:endParaRPr lang="en-US" sz="2800" b="1" kern="1200" dirty="0">
              <a:solidFill>
                <a:srgbClr val="007FA3"/>
              </a:solidFill>
              <a:latin typeface="Times New Roman"/>
              <a:ea typeface="+mj-ea"/>
              <a:cs typeface="Times New Roman" panose="02020603050405020304" pitchFamily="18" charset="0"/>
            </a:endParaRPr>
          </a:p>
        </p:txBody>
      </p:sp>
      <p:pic>
        <p:nvPicPr>
          <p:cNvPr id="22530" name="Picture 2" descr="The arrival of a nerve impulse leads to a change in membrane potential. Ultimately this change in membrane potential stimulates a muscle fiber. This process involves a sequence of six events:&#10;&#10;1) An action potential arrives at the axon terminal of a motor neuron.&#10;&#10;2) Voltage-gated calcium channels open. C a 2+ enters the axon terminal moving down its electrochemical gradient.&#10;&#10;3) The entering calcium causes the axon terminal to release the neurotransmitter acetylcholine (ACh). ACh is released by exocytosis.&#10;&#10;4) ACh diffuses across the synaptic cleft and binds to its receptors on the sarcolemma of the muscle fiber.&#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818" y="1600200"/>
            <a:ext cx="4102100" cy="440055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5993715"/>
            <a:ext cx="8229600" cy="246221"/>
          </a:xfrm>
        </p:spPr>
        <p:txBody>
          <a:bodyPr wrap="square">
            <a:spAutoFit/>
          </a:bodyPr>
          <a:lstStyle/>
          <a:p>
            <a:pPr marL="0" indent="0">
              <a:buNone/>
            </a:pPr>
            <a:r>
              <a:rPr lang="en-US" b="1" dirty="0">
                <a:solidFill>
                  <a:srgbClr val="007FA3"/>
                </a:solidFill>
                <a:latin typeface="Arial (Body)"/>
                <a:cs typeface="Times New Roman" panose="02020603050405020304" pitchFamily="18" charset="0"/>
              </a:rPr>
              <a:t>FOCUS FIGURE</a:t>
            </a:r>
            <a:r>
              <a:rPr lang="en-US" b="1" dirty="0">
                <a:solidFill>
                  <a:srgbClr val="007FA3"/>
                </a:solidFill>
                <a:latin typeface="Arial (Body)"/>
                <a:ea typeface="+mj-ea"/>
                <a:cs typeface="Times New Roman" panose="02020603050405020304" pitchFamily="18" charset="0"/>
              </a:rPr>
              <a:t> 9.1 </a:t>
            </a:r>
            <a:r>
              <a:rPr lang="en-US" dirty="0"/>
              <a:t>Events at the Neuromuscular Junction</a:t>
            </a:r>
            <a:endParaRPr lang="en-US" dirty="0">
              <a:latin typeface="Arial (Body)"/>
            </a:endParaRPr>
          </a:p>
        </p:txBody>
      </p:sp>
    </p:spTree>
    <p:extLst>
      <p:ext uri="{BB962C8B-B14F-4D97-AF65-F5344CB8AC3E}">
        <p14:creationId xmlns:p14="http://schemas.microsoft.com/office/powerpoint/2010/main" val="16313270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5401"/>
            <a:ext cx="8221133" cy="1569660"/>
          </a:xfrm>
        </p:spPr>
        <p:txBody>
          <a:bodyPr wrap="square">
            <a:spAutoFit/>
          </a:bodyPr>
          <a:lstStyle/>
          <a:p>
            <a:pPr lvl="1" algn="l" rtl="0">
              <a:spcBef>
                <a:spcPct val="0"/>
              </a:spcBef>
            </a:pPr>
            <a:r>
              <a:rPr lang="en-IN" sz="3400" b="1" kern="1200" dirty="0">
                <a:solidFill>
                  <a:srgbClr val="007FA3"/>
                </a:solidFill>
                <a:latin typeface="Times New Roman"/>
                <a:ea typeface="+mj-ea"/>
                <a:cs typeface="Times New Roman" panose="02020603050405020304" pitchFamily="18" charset="0"/>
              </a:rPr>
              <a:t>When a Nerve Impulse Reaches a Neuromuscular Junction, Acetylcholine (ACh) is Released </a:t>
            </a:r>
            <a:r>
              <a:rPr lang="en-US" sz="2800" b="1" kern="1200" dirty="0">
                <a:solidFill>
                  <a:srgbClr val="007FA3"/>
                </a:solidFill>
                <a:latin typeface="Times New Roman"/>
                <a:ea typeface="+mj-ea"/>
                <a:cs typeface="Times New Roman" panose="02020603050405020304" pitchFamily="18" charset="0"/>
              </a:rPr>
              <a:t>(5 of 6)</a:t>
            </a:r>
          </a:p>
        </p:txBody>
      </p:sp>
      <p:pic>
        <p:nvPicPr>
          <p:cNvPr id="23554" name="Picture 2" descr="&#10;The arrival of a nerve impulse leads to a change in membrane potential. Ultimately this change in membrane potential stimulates a muscle fiber. This process involves a sequence of six events:&#10;&#10;1) An action potential arrives at the axon terminal of a motor neuron.&#10;&#10;2) Voltage-gated calcium channels open. C a 2+ enters the axon terminal moving down its electrochemical gradient.&#10;&#10;3) The entering calcium causes the axon terminal to release the neurotransmitter acetylcholine (ACh). ACh is released by exocytosis.&#10;&#10;4) ACh diffuses across the synaptic cleft and binds to its receptors on the sarcolemma of the muscle fiber.&#10;&#10;5) The binding of ACh opens chemically gated ion channels in the receptors that allow simultaneous passage of sodium into the muscle fiber and potassium out of the muscle fiber. More sodium ions enter than potassium ions exit, which produces a local change in the membrane potential called the end plate potential.&#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818" y="1600200"/>
            <a:ext cx="4102100" cy="440055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5993715"/>
            <a:ext cx="8229600" cy="246221"/>
          </a:xfrm>
        </p:spPr>
        <p:txBody>
          <a:bodyPr wrap="square">
            <a:spAutoFit/>
          </a:bodyPr>
          <a:lstStyle/>
          <a:p>
            <a:pPr marL="0" indent="0">
              <a:buNone/>
            </a:pPr>
            <a:r>
              <a:rPr lang="en-US" b="1" dirty="0">
                <a:solidFill>
                  <a:srgbClr val="007FA3"/>
                </a:solidFill>
                <a:latin typeface="Arial (Body)"/>
                <a:cs typeface="Times New Roman" panose="02020603050405020304" pitchFamily="18" charset="0"/>
              </a:rPr>
              <a:t>FOCUS FIGURE </a:t>
            </a:r>
            <a:r>
              <a:rPr lang="en-US" b="1" dirty="0">
                <a:solidFill>
                  <a:srgbClr val="007FA3"/>
                </a:solidFill>
                <a:latin typeface="Arial (Body)"/>
                <a:ea typeface="+mj-ea"/>
                <a:cs typeface="Times New Roman" panose="02020603050405020304" pitchFamily="18" charset="0"/>
              </a:rPr>
              <a:t>9.1 </a:t>
            </a:r>
            <a:r>
              <a:rPr lang="en-US" dirty="0"/>
              <a:t>Events at the Neuromuscular Junction</a:t>
            </a:r>
            <a:endParaRPr lang="en-US" dirty="0">
              <a:latin typeface="Arial (Body)"/>
            </a:endParaRPr>
          </a:p>
        </p:txBody>
      </p:sp>
    </p:spTree>
    <p:extLst>
      <p:ext uri="{BB962C8B-B14F-4D97-AF65-F5344CB8AC3E}">
        <p14:creationId xmlns:p14="http://schemas.microsoft.com/office/powerpoint/2010/main" val="14646634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5401"/>
            <a:ext cx="8221133" cy="1569660"/>
          </a:xfrm>
        </p:spPr>
        <p:txBody>
          <a:bodyPr wrap="square">
            <a:spAutoFit/>
          </a:bodyPr>
          <a:lstStyle/>
          <a:p>
            <a:pPr lvl="1" algn="l" rtl="0">
              <a:spcBef>
                <a:spcPct val="0"/>
              </a:spcBef>
            </a:pPr>
            <a:r>
              <a:rPr lang="en-IN" sz="3400" b="1" kern="1200" dirty="0">
                <a:solidFill>
                  <a:srgbClr val="007FA3"/>
                </a:solidFill>
                <a:latin typeface="Times New Roman"/>
                <a:ea typeface="+mj-ea"/>
                <a:cs typeface="Times New Roman" panose="02020603050405020304" pitchFamily="18" charset="0"/>
              </a:rPr>
              <a:t>When a Nerve Impulse Reaches a Neuromuscular Junction, Acetylcholine (ACh) is Released </a:t>
            </a:r>
            <a:r>
              <a:rPr lang="en-US" sz="2800" b="1" kern="1200" dirty="0">
                <a:solidFill>
                  <a:srgbClr val="007FA3"/>
                </a:solidFill>
                <a:latin typeface="Times New Roman"/>
                <a:ea typeface="+mj-ea"/>
                <a:cs typeface="Times New Roman" panose="02020603050405020304" pitchFamily="18" charset="0"/>
              </a:rPr>
              <a:t>(6 of 6)</a:t>
            </a:r>
          </a:p>
        </p:txBody>
      </p:sp>
      <p:pic>
        <p:nvPicPr>
          <p:cNvPr id="24578" name="Picture 2" descr="The arrival of a nerve impulse leads to a change in membrane potential. Ultimately this change in membrane potential stimulates a muscle fiber. This process involves a sequence of six events:&#10;&#10;1) An action potential arrives at the axon terminal of a motor neuron.&#10;&#10;2) Voltage-gated calcium channels open. C a 2+ enters the axon terminal moving down its electrochemical gradient.&#10;&#10;3) The entering calcium causes the axon terminal to release the neurotransmitter acetylcholine (ACh). ACh is released by exocytosis.&#10;&#10;4) ACh diffuses across the synaptic cleft and binds to its receptors on the sarcolemma of the muscle fiber.&#10;&#10;5) The binding of ACh opens chemically gated ion channels in the receptors that allow simultaneous passage of sodium into the muscle fiber and potassium out of the muscle fiber. More sodium ions enter than potassium ions exit, which produces a local change in the membrane potential called the end plate potential.&#10;&#10;6) The effects of ACh are terminated by its breakdown by acetylcholinesterase in the synaptic cleft and diffusion away from the junction.&#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818" y="1600200"/>
            <a:ext cx="4102100" cy="440055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5993715"/>
            <a:ext cx="8229600" cy="246221"/>
          </a:xfrm>
        </p:spPr>
        <p:txBody>
          <a:bodyPr wrap="square">
            <a:spAutoFit/>
          </a:bodyPr>
          <a:lstStyle/>
          <a:p>
            <a:pPr marL="0" indent="0">
              <a:buNone/>
            </a:pPr>
            <a:r>
              <a:rPr lang="en-US" b="1" dirty="0">
                <a:solidFill>
                  <a:srgbClr val="007FA3"/>
                </a:solidFill>
                <a:latin typeface="Arial (Body)"/>
                <a:cs typeface="Times New Roman" panose="02020603050405020304" pitchFamily="18" charset="0"/>
              </a:rPr>
              <a:t>FOCUS FIGURE </a:t>
            </a:r>
            <a:r>
              <a:rPr lang="en-US" b="1" dirty="0">
                <a:solidFill>
                  <a:srgbClr val="007FA3"/>
                </a:solidFill>
                <a:latin typeface="Arial (Body)"/>
                <a:ea typeface="+mj-ea"/>
                <a:cs typeface="Times New Roman" panose="02020603050405020304" pitchFamily="18" charset="0"/>
              </a:rPr>
              <a:t>9.1 </a:t>
            </a:r>
            <a:r>
              <a:rPr lang="en-US" dirty="0"/>
              <a:t>Events at the Neuromuscular Junction</a:t>
            </a:r>
            <a:endParaRPr lang="en-US" dirty="0">
              <a:latin typeface="Arial (Body)"/>
            </a:endParaRPr>
          </a:p>
        </p:txBody>
      </p:sp>
    </p:spTree>
    <p:extLst>
      <p:ext uri="{BB962C8B-B14F-4D97-AF65-F5344CB8AC3E}">
        <p14:creationId xmlns:p14="http://schemas.microsoft.com/office/powerpoint/2010/main" val="25959132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B7A53-8C86-4A17-9D04-595DC12923AC}"/>
              </a:ext>
            </a:extLst>
          </p:cNvPr>
          <p:cNvSpPr>
            <a:spLocks noGrp="1"/>
          </p:cNvSpPr>
          <p:nvPr>
            <p:ph type="title"/>
          </p:nvPr>
        </p:nvSpPr>
        <p:spPr>
          <a:xfrm>
            <a:off x="457200" y="197964"/>
            <a:ext cx="8229600" cy="1097169"/>
          </a:xfrm>
        </p:spPr>
        <p:txBody>
          <a:bodyPr/>
          <a:lstStyle/>
          <a:p>
            <a:r>
              <a:rPr lang="en-US" i="0" u="none" strike="noStrike" dirty="0">
                <a:solidFill>
                  <a:schemeClr val="bg2"/>
                </a:solidFill>
                <a:effectLst/>
              </a:rPr>
              <a:t>A&amp;P Flix: Events at the Neuromuscular Junction</a:t>
            </a:r>
            <a:r>
              <a:rPr lang="en-US" dirty="0">
                <a:solidFill>
                  <a:schemeClr val="bg2"/>
                </a:solidFill>
              </a:rPr>
              <a:t> </a:t>
            </a:r>
            <a:endParaRPr lang="en-IN" dirty="0">
              <a:solidFill>
                <a:schemeClr val="bg2"/>
              </a:solidFill>
            </a:endParaRPr>
          </a:p>
        </p:txBody>
      </p:sp>
      <p:sp>
        <p:nvSpPr>
          <p:cNvPr id="3" name="Text Placeholder 2">
            <a:extLst>
              <a:ext uri="{FF2B5EF4-FFF2-40B4-BE49-F238E27FC236}">
                <a16:creationId xmlns:a16="http://schemas.microsoft.com/office/drawing/2014/main" id="{96372B54-493D-4E79-B2FC-48C43CC63C57}"/>
              </a:ext>
            </a:extLst>
          </p:cNvPr>
          <p:cNvSpPr>
            <a:spLocks noGrp="1"/>
          </p:cNvSpPr>
          <p:nvPr>
            <p:ph type="body" sz="quarter" idx="13"/>
          </p:nvPr>
        </p:nvSpPr>
        <p:spPr>
          <a:xfrm>
            <a:off x="1371600" y="2590800"/>
            <a:ext cx="6705600" cy="1066800"/>
          </a:xfrm>
        </p:spPr>
        <p:txBody>
          <a:bodyPr/>
          <a:lstStyle/>
          <a:p>
            <a:pPr marL="0" indent="0" algn="ctr">
              <a:spcBef>
                <a:spcPts val="0"/>
              </a:spcBef>
              <a:buNone/>
            </a:pPr>
            <a:r>
              <a:rPr lang="en-IN" sz="1400" b="1" dirty="0"/>
              <a:t>Click here to view ADA compliant Animation:</a:t>
            </a:r>
          </a:p>
          <a:p>
            <a:pPr marL="0" indent="0" algn="ctr">
              <a:spcBef>
                <a:spcPts val="0"/>
              </a:spcBef>
              <a:buNone/>
            </a:pPr>
            <a:r>
              <a:rPr lang="en-US" sz="1400" b="1" i="0" u="none" strike="noStrike" dirty="0">
                <a:effectLst/>
              </a:rPr>
              <a:t>Events at the Neuromuscular Junction</a:t>
            </a:r>
            <a:endParaRPr lang="en-IN" sz="1400" b="1" dirty="0"/>
          </a:p>
          <a:p>
            <a:pPr marL="0" indent="0" algn="ctr">
              <a:spcBef>
                <a:spcPts val="600"/>
              </a:spcBef>
              <a:buNone/>
            </a:pPr>
            <a:endParaRPr lang="en-IN" sz="1200" b="0" i="0" u="sng" strike="noStrike" dirty="0">
              <a:solidFill>
                <a:srgbClr val="0563C1"/>
              </a:solidFill>
              <a:effectLst/>
              <a:hlinkClick r:id="rId2" tooltip="https://mediaplayer.pearsoncmg.com/assets/apf-events-at-the-neuromuscular-junction"/>
            </a:endParaRPr>
          </a:p>
          <a:p>
            <a:pPr marL="0" indent="0" algn="ctr">
              <a:spcBef>
                <a:spcPts val="600"/>
              </a:spcBef>
              <a:buNone/>
            </a:pPr>
            <a:r>
              <a:rPr lang="en-IN" sz="1200" b="0" i="0" u="sng" strike="noStrike" dirty="0">
                <a:solidFill>
                  <a:srgbClr val="0563C1"/>
                </a:solidFill>
                <a:effectLst/>
                <a:hlinkClick r:id="rId2" tooltip="https://mediaplayer.pearsoncmg.com/assets/apf-events-at-the-neuromuscular-junction"/>
              </a:rPr>
              <a:t>https://mediaplayer.pearsoncmg.com/assets/apf-events-at-the-neuromuscular-junction</a:t>
            </a:r>
            <a:endParaRPr lang="en-US" altLang="en-US" sz="1200" dirty="0">
              <a:solidFill>
                <a:schemeClr val="tx1"/>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996986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53110"/>
            <a:ext cx="8229600" cy="523220"/>
          </a:xfrm>
        </p:spPr>
        <p:txBody>
          <a:bodyPr vert="horz" lIns="0" tIns="0" rIns="0" bIns="0" rtlCol="0" anchor="b">
            <a:spAutoFit/>
          </a:bodyPr>
          <a:lstStyle/>
          <a:p>
            <a:pPr lvl="1" algn="l" rtl="0">
              <a:spcBef>
                <a:spcPct val="0"/>
              </a:spcBef>
            </a:pPr>
            <a:r>
              <a:rPr lang="en-US" altLang="en-US" sz="3400" b="1" kern="1200" dirty="0">
                <a:solidFill>
                  <a:srgbClr val="007FA3"/>
                </a:solidFill>
                <a:latin typeface="Times New Roman"/>
                <a:ea typeface="+mj-ea"/>
                <a:cs typeface="Times New Roman" panose="02020603050405020304" pitchFamily="18" charset="0"/>
              </a:rPr>
              <a:t>Clinical – Homeostatic Imbalance 9.2</a:t>
            </a:r>
          </a:p>
        </p:txBody>
      </p:sp>
      <p:sp>
        <p:nvSpPr>
          <p:cNvPr id="4" name="Content Placeholder 3"/>
          <p:cNvSpPr>
            <a:spLocks noGrp="1"/>
          </p:cNvSpPr>
          <p:nvPr>
            <p:ph sz="quarter" idx="13"/>
          </p:nvPr>
        </p:nvSpPr>
        <p:spPr>
          <a:xfrm>
            <a:off x="457581" y="1643126"/>
            <a:ext cx="8229600" cy="1708160"/>
          </a:xfrm>
        </p:spPr>
        <p:txBody>
          <a:bodyPr wrap="square">
            <a:spAutoFit/>
          </a:bodyPr>
          <a:lstStyle/>
          <a:p>
            <a:r>
              <a:rPr lang="en-US" altLang="en-US" dirty="0">
                <a:latin typeface="Arial"/>
              </a:rPr>
              <a:t>Many toxins, drugs, and diseases interfere with events at the neuromuscular junction </a:t>
            </a:r>
          </a:p>
          <a:p>
            <a:pPr lvl="1"/>
            <a:r>
              <a:rPr lang="en-US" altLang="en-US" dirty="0">
                <a:latin typeface="Arial"/>
              </a:rPr>
              <a:t>Example: </a:t>
            </a:r>
            <a:r>
              <a:rPr lang="en-US" altLang="en-US" i="1" dirty="0">
                <a:latin typeface="Arial"/>
              </a:rPr>
              <a:t>myasthenia</a:t>
            </a:r>
            <a:r>
              <a:rPr lang="en-US" altLang="en-US" dirty="0">
                <a:latin typeface="Arial"/>
              </a:rPr>
              <a:t> </a:t>
            </a:r>
            <a:r>
              <a:rPr lang="en-US" altLang="en-US" i="1" dirty="0">
                <a:latin typeface="Arial"/>
              </a:rPr>
              <a:t>gravis</a:t>
            </a:r>
            <a:r>
              <a:rPr lang="en-US" altLang="en-US" dirty="0">
                <a:latin typeface="Arial"/>
              </a:rPr>
              <a:t>: disease characterized by drooping upper eyelids, difficulty swallowing and talking, and generalized muscle weakness</a:t>
            </a:r>
          </a:p>
          <a:p>
            <a:pPr lvl="1"/>
            <a:r>
              <a:rPr lang="en-US" altLang="en-US" dirty="0">
                <a:latin typeface="Arial"/>
              </a:rPr>
              <a:t>Involves shortage of Ach receptors because person</a:t>
            </a:r>
            <a:r>
              <a:rPr lang="en-US" altLang="ja-JP" dirty="0">
                <a:latin typeface="Arial"/>
              </a:rPr>
              <a:t>’s ACh receptors are attacked by own antibodies</a:t>
            </a:r>
          </a:p>
          <a:p>
            <a:pPr lvl="1"/>
            <a:r>
              <a:rPr lang="en-US" altLang="en-US" dirty="0">
                <a:latin typeface="Arial"/>
              </a:rPr>
              <a:t>Suggests this is an autoimmune disease</a:t>
            </a:r>
          </a:p>
        </p:txBody>
      </p:sp>
    </p:spTree>
    <p:extLst>
      <p:ext uri="{BB962C8B-B14F-4D97-AF65-F5344CB8AC3E}">
        <p14:creationId xmlns:p14="http://schemas.microsoft.com/office/powerpoint/2010/main" val="20818720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9600" cy="1077218"/>
          </a:xfrm>
        </p:spPr>
        <p:txBody>
          <a:bodyPr vert="horz" lIns="0" tIns="0" rIns="0" bIns="0" rtlCol="0" anchor="b">
            <a:spAutoFit/>
          </a:bodyPr>
          <a:lstStyle/>
          <a:p>
            <a:pPr lvl="1" algn="l" rtl="0">
              <a:spcBef>
                <a:spcPct val="0"/>
              </a:spcBef>
            </a:pPr>
            <a:r>
              <a:rPr lang="en-US" altLang="en-US" sz="3400" b="1" kern="1200" dirty="0">
                <a:solidFill>
                  <a:srgbClr val="007FA3"/>
                </a:solidFill>
                <a:latin typeface="Times New Roman"/>
                <a:ea typeface="+mj-ea"/>
                <a:cs typeface="Times New Roman" panose="02020603050405020304" pitchFamily="18" charset="0"/>
              </a:rPr>
              <a:t>Generation of an Action Potential Across the Sarcolemma </a:t>
            </a:r>
            <a:r>
              <a:rPr lang="en-US" sz="2800" b="1" kern="1200" dirty="0">
                <a:solidFill>
                  <a:srgbClr val="007FA3"/>
                </a:solidFill>
                <a:latin typeface="Times New Roman"/>
                <a:ea typeface="+mj-ea"/>
                <a:cs typeface="Times New Roman" panose="02020603050405020304" pitchFamily="18" charset="0"/>
              </a:rPr>
              <a:t>(1 of 4)</a:t>
            </a:r>
            <a:endParaRPr lang="en-US" altLang="en-US" sz="2800" b="1" kern="1200" dirty="0">
              <a:solidFill>
                <a:srgbClr val="007FA3"/>
              </a:solidFill>
              <a:latin typeface="Times New Roman"/>
              <a:ea typeface="+mj-ea"/>
              <a:cs typeface="Times New Roman" panose="02020603050405020304" pitchFamily="18" charset="0"/>
            </a:endParaRPr>
          </a:p>
        </p:txBody>
      </p:sp>
      <p:sp>
        <p:nvSpPr>
          <p:cNvPr id="4" name="Content Placeholder 3"/>
          <p:cNvSpPr>
            <a:spLocks noGrp="1"/>
          </p:cNvSpPr>
          <p:nvPr>
            <p:ph idx="4294967295"/>
          </p:nvPr>
        </p:nvSpPr>
        <p:spPr>
          <a:xfrm>
            <a:off x="457581" y="1643126"/>
            <a:ext cx="8229600" cy="2762295"/>
          </a:xfrm>
        </p:spPr>
        <p:txBody>
          <a:bodyPr wrap="square">
            <a:spAutoFit/>
          </a:bodyPr>
          <a:lstStyle/>
          <a:p>
            <a:pPr>
              <a:buSzPct val="100000"/>
            </a:pPr>
            <a:r>
              <a:rPr lang="en-US" altLang="en-US" dirty="0">
                <a:latin typeface="Arial"/>
              </a:rPr>
              <a:t>Resting sarcolemma is </a:t>
            </a:r>
            <a:r>
              <a:rPr lang="en-US" altLang="en-US" i="1" dirty="0">
                <a:latin typeface="Arial"/>
              </a:rPr>
              <a:t>polarized</a:t>
            </a:r>
            <a:r>
              <a:rPr lang="en-US" altLang="en-US" dirty="0">
                <a:latin typeface="Arial"/>
              </a:rPr>
              <a:t>, meaning a voltage exists across membrane</a:t>
            </a:r>
          </a:p>
          <a:p>
            <a:pPr marL="742950" lvl="1" indent="-285750">
              <a:spcBef>
                <a:spcPts val="600"/>
              </a:spcBef>
            </a:pPr>
            <a:r>
              <a:rPr lang="en-US" altLang="en-US" dirty="0">
                <a:latin typeface="Arial"/>
              </a:rPr>
              <a:t>Inside of cell is negative compared to outside</a:t>
            </a:r>
          </a:p>
          <a:p>
            <a:pPr>
              <a:buSzPct val="100000"/>
            </a:pPr>
            <a:r>
              <a:rPr lang="en-US" altLang="en-US" dirty="0">
                <a:latin typeface="Arial"/>
              </a:rPr>
              <a:t>Action potential is caused by changes in electrical charges</a:t>
            </a:r>
          </a:p>
          <a:p>
            <a:pPr>
              <a:buSzPct val="100000"/>
            </a:pPr>
            <a:r>
              <a:rPr lang="en-US" altLang="en-US" dirty="0">
                <a:latin typeface="Arial"/>
              </a:rPr>
              <a:t>Occurs in three steps</a:t>
            </a:r>
          </a:p>
          <a:p>
            <a:pPr marL="971550" lvl="1" indent="-514350">
              <a:buFont typeface="+mj-lt"/>
              <a:buAutoNum type="arabicPeriod"/>
            </a:pPr>
            <a:r>
              <a:rPr lang="en-US" altLang="en-US" b="1" dirty="0">
                <a:latin typeface="Arial"/>
              </a:rPr>
              <a:t> Generation of end plate</a:t>
            </a:r>
            <a:r>
              <a:rPr lang="en-US" altLang="en-US" dirty="0">
                <a:latin typeface="Arial"/>
              </a:rPr>
              <a:t> </a:t>
            </a:r>
            <a:r>
              <a:rPr lang="en-US" altLang="en-US" b="1" dirty="0">
                <a:latin typeface="Arial"/>
              </a:rPr>
              <a:t>potential</a:t>
            </a:r>
          </a:p>
          <a:p>
            <a:pPr marL="971550" lvl="1" indent="-514350">
              <a:buFont typeface="+mj-lt"/>
              <a:buAutoNum type="arabicPeriod"/>
            </a:pPr>
            <a:r>
              <a:rPr lang="en-US" altLang="en-US" b="1" dirty="0">
                <a:latin typeface="Arial"/>
              </a:rPr>
              <a:t> Depolarization</a:t>
            </a:r>
          </a:p>
          <a:p>
            <a:pPr marL="971550" lvl="1" indent="-514350">
              <a:buFont typeface="+mj-lt"/>
              <a:buAutoNum type="arabicPeriod"/>
            </a:pPr>
            <a:r>
              <a:rPr lang="en-US" altLang="en-US" b="1" dirty="0">
                <a:latin typeface="Arial"/>
              </a:rPr>
              <a:t> Repolarization</a:t>
            </a:r>
          </a:p>
        </p:txBody>
      </p:sp>
    </p:spTree>
    <p:extLst>
      <p:ext uri="{BB962C8B-B14F-4D97-AF65-F5344CB8AC3E}">
        <p14:creationId xmlns:p14="http://schemas.microsoft.com/office/powerpoint/2010/main" val="18443281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9600" cy="1077218"/>
          </a:xfrm>
        </p:spPr>
        <p:txBody>
          <a:bodyPr vert="horz" lIns="0" tIns="0" rIns="0" bIns="0" rtlCol="0" anchor="b">
            <a:spAutoFit/>
          </a:bodyPr>
          <a:lstStyle/>
          <a:p>
            <a:pPr lvl="1" algn="l" rtl="0">
              <a:spcBef>
                <a:spcPct val="0"/>
              </a:spcBef>
            </a:pPr>
            <a:r>
              <a:rPr lang="en-US" altLang="en-US" sz="3400" b="1" kern="1200" dirty="0">
                <a:solidFill>
                  <a:srgbClr val="007FA3"/>
                </a:solidFill>
                <a:latin typeface="Times New Roman"/>
                <a:ea typeface="+mj-ea"/>
                <a:cs typeface="Times New Roman" panose="02020603050405020304" pitchFamily="18" charset="0"/>
              </a:rPr>
              <a:t>Generation of an Action Potential Across the Sarcolemma </a:t>
            </a:r>
            <a:r>
              <a:rPr lang="en-US" sz="2800" b="1" kern="1200" dirty="0">
                <a:solidFill>
                  <a:srgbClr val="007FA3"/>
                </a:solidFill>
                <a:latin typeface="Times New Roman"/>
                <a:ea typeface="+mj-ea"/>
                <a:cs typeface="Times New Roman" panose="02020603050405020304" pitchFamily="18" charset="0"/>
              </a:rPr>
              <a:t>(2 of 4)</a:t>
            </a:r>
            <a:endParaRPr lang="en-US" altLang="en-US" sz="2800" b="1" kern="1200" dirty="0">
              <a:solidFill>
                <a:srgbClr val="007FA3"/>
              </a:solidFill>
              <a:latin typeface="Times New Roman"/>
              <a:ea typeface="+mj-ea"/>
              <a:cs typeface="Times New Roman" panose="02020603050405020304" pitchFamily="18" charset="0"/>
            </a:endParaRPr>
          </a:p>
        </p:txBody>
      </p:sp>
      <p:sp>
        <p:nvSpPr>
          <p:cNvPr id="4" name="Content Placeholder 3"/>
          <p:cNvSpPr>
            <a:spLocks noGrp="1"/>
          </p:cNvSpPr>
          <p:nvPr>
            <p:ph idx="4294967295"/>
          </p:nvPr>
        </p:nvSpPr>
        <p:spPr>
          <a:xfrm>
            <a:off x="457581" y="1643126"/>
            <a:ext cx="8229600" cy="2431435"/>
          </a:xfrm>
        </p:spPr>
        <p:txBody>
          <a:bodyPr wrap="square">
            <a:spAutoFit/>
          </a:bodyPr>
          <a:lstStyle/>
          <a:p>
            <a:pPr marL="514350" indent="-514350">
              <a:buSzPct val="100000"/>
              <a:buFont typeface="+mj-lt"/>
              <a:buAutoNum type="arabicPeriod"/>
            </a:pPr>
            <a:r>
              <a:rPr lang="en-US" altLang="en-US" dirty="0">
                <a:latin typeface="Arial"/>
              </a:rPr>
              <a:t> </a:t>
            </a:r>
            <a:r>
              <a:rPr lang="en-US" altLang="en-US" b="1" dirty="0">
                <a:latin typeface="Arial"/>
              </a:rPr>
              <a:t>End</a:t>
            </a:r>
            <a:r>
              <a:rPr lang="en-US" altLang="en-US" dirty="0">
                <a:latin typeface="Arial"/>
              </a:rPr>
              <a:t> </a:t>
            </a:r>
            <a:r>
              <a:rPr lang="en-US" altLang="en-US" b="1" dirty="0">
                <a:latin typeface="Arial"/>
              </a:rPr>
              <a:t>plate</a:t>
            </a:r>
            <a:r>
              <a:rPr lang="en-US" altLang="en-US" dirty="0">
                <a:latin typeface="Arial"/>
              </a:rPr>
              <a:t> </a:t>
            </a:r>
            <a:r>
              <a:rPr lang="en-US" altLang="en-US" b="1" dirty="0">
                <a:latin typeface="Arial"/>
              </a:rPr>
              <a:t>potential</a:t>
            </a:r>
            <a:r>
              <a:rPr lang="en-US" altLang="en-US" dirty="0">
                <a:latin typeface="Arial"/>
              </a:rPr>
              <a:t> </a:t>
            </a:r>
          </a:p>
          <a:p>
            <a:pPr marL="742950" lvl="1" indent="-285750">
              <a:spcBef>
                <a:spcPts val="600"/>
              </a:spcBef>
            </a:pPr>
            <a:r>
              <a:rPr lang="en-US" altLang="en-US" dirty="0">
                <a:latin typeface="Arial"/>
              </a:rPr>
              <a:t>ACh released from motor neuron binds to ACh receptors on sarcolemma </a:t>
            </a:r>
          </a:p>
          <a:p>
            <a:pPr marL="742950" lvl="1" indent="-285750">
              <a:spcBef>
                <a:spcPts val="600"/>
              </a:spcBef>
            </a:pPr>
            <a:r>
              <a:rPr lang="en-US" altLang="en-US" dirty="0">
                <a:latin typeface="Arial"/>
              </a:rPr>
              <a:t>Causes </a:t>
            </a:r>
            <a:r>
              <a:rPr lang="en-US" altLang="en-US" u="sng" dirty="0">
                <a:latin typeface="Arial"/>
              </a:rPr>
              <a:t>chemically</a:t>
            </a:r>
            <a:r>
              <a:rPr lang="en-US" altLang="en-US" dirty="0">
                <a:latin typeface="Arial"/>
              </a:rPr>
              <a:t> </a:t>
            </a:r>
            <a:r>
              <a:rPr lang="en-US" altLang="en-US" u="sng" dirty="0">
                <a:latin typeface="Arial"/>
              </a:rPr>
              <a:t>gated</a:t>
            </a:r>
            <a:r>
              <a:rPr lang="en-US" altLang="en-US" dirty="0">
                <a:latin typeface="Arial"/>
              </a:rPr>
              <a:t> ion channels (ligands) on sarcolemma to open</a:t>
            </a:r>
          </a:p>
          <a:p>
            <a:pPr marL="742950" lvl="1" indent="-285750">
              <a:spcBef>
                <a:spcPts val="600"/>
              </a:spcBef>
            </a:pPr>
            <a:r>
              <a:rPr lang="en-US" altLang="en-US" i="0" dirty="0">
                <a:latin typeface="Arial"/>
                <a:cs typeface="Times New Roman" panose="02020603050405020304" pitchFamily="18" charset="0"/>
              </a:rPr>
              <a:t>Na</a:t>
            </a:r>
            <a:r>
              <a:rPr lang="en-US" altLang="en-US" i="0" baseline="30000" dirty="0">
                <a:latin typeface="Arial"/>
                <a:cs typeface="Times New Roman" panose="02020603050405020304" pitchFamily="18" charset="0"/>
              </a:rPr>
              <a:t>+</a:t>
            </a:r>
            <a:r>
              <a:rPr lang="en-US" altLang="en-US" dirty="0">
                <a:latin typeface="Arial"/>
              </a:rPr>
              <a:t> diffuses into muscle fiber</a:t>
            </a:r>
          </a:p>
          <a:p>
            <a:pPr lvl="2" indent="-285750"/>
            <a:r>
              <a:rPr lang="en-US" altLang="en-US" dirty="0">
                <a:latin typeface="Arial"/>
              </a:rPr>
              <a:t>Some </a:t>
            </a:r>
            <a:r>
              <a:rPr lang="en-US" altLang="en-US" i="0" dirty="0">
                <a:latin typeface="Times New Roman" panose="02020603050405020304" pitchFamily="18" charset="0"/>
                <a:cs typeface="Times New Roman" panose="02020603050405020304" pitchFamily="18" charset="0"/>
              </a:rPr>
              <a:t>K</a:t>
            </a:r>
            <a:r>
              <a:rPr lang="en-US" altLang="en-US" i="0" baseline="30000" dirty="0">
                <a:latin typeface="Times New Roman" panose="02020603050405020304" pitchFamily="18" charset="0"/>
                <a:cs typeface="Times New Roman" panose="02020603050405020304" pitchFamily="18" charset="0"/>
              </a:rPr>
              <a:t>+</a:t>
            </a:r>
            <a:r>
              <a:rPr lang="en-US" altLang="en-US" dirty="0">
                <a:latin typeface="Arial"/>
              </a:rPr>
              <a:t> diffuses outward, but not much</a:t>
            </a:r>
          </a:p>
          <a:p>
            <a:pPr marL="742950" lvl="1" indent="-285750">
              <a:spcBef>
                <a:spcPts val="600"/>
              </a:spcBef>
            </a:pPr>
            <a:r>
              <a:rPr lang="en-US" altLang="en-US" dirty="0">
                <a:latin typeface="Arial"/>
              </a:rPr>
              <a:t>Because </a:t>
            </a:r>
            <a:r>
              <a:rPr lang="en-US" altLang="en-US" i="0" dirty="0">
                <a:latin typeface="Times New Roman" panose="02020603050405020304" pitchFamily="18" charset="0"/>
                <a:cs typeface="Times New Roman" panose="02020603050405020304" pitchFamily="18" charset="0"/>
              </a:rPr>
              <a:t>Na</a:t>
            </a:r>
            <a:r>
              <a:rPr lang="en-US" altLang="en-US" i="0" baseline="30000" dirty="0">
                <a:latin typeface="Arial"/>
                <a:cs typeface="Times New Roman" panose="02020603050405020304" pitchFamily="18" charset="0"/>
              </a:rPr>
              <a:t>+</a:t>
            </a:r>
            <a:r>
              <a:rPr lang="en-US" altLang="en-US" dirty="0">
                <a:latin typeface="Arial"/>
              </a:rPr>
              <a:t> diffuses in, interior of sarcolemma becomes less negative (more positive)</a:t>
            </a:r>
          </a:p>
          <a:p>
            <a:pPr marL="742950" lvl="1" indent="-285750">
              <a:spcBef>
                <a:spcPts val="600"/>
              </a:spcBef>
            </a:pPr>
            <a:r>
              <a:rPr lang="en-US" altLang="en-US" dirty="0">
                <a:latin typeface="Arial"/>
              </a:rPr>
              <a:t>Results in local depolarization called </a:t>
            </a:r>
            <a:r>
              <a:rPr lang="en-US" altLang="en-US" b="1" dirty="0">
                <a:latin typeface="Arial"/>
              </a:rPr>
              <a:t>end plate potential</a:t>
            </a:r>
          </a:p>
        </p:txBody>
      </p:sp>
    </p:spTree>
    <p:extLst>
      <p:ext uri="{BB962C8B-B14F-4D97-AF65-F5344CB8AC3E}">
        <p14:creationId xmlns:p14="http://schemas.microsoft.com/office/powerpoint/2010/main" val="14292426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6200"/>
            <a:ext cx="8221133" cy="1569660"/>
          </a:xfrm>
        </p:spPr>
        <p:txBody>
          <a:bodyPr wrap="square">
            <a:spAutoFit/>
          </a:bodyPr>
          <a:lstStyle/>
          <a:p>
            <a:pPr lvl="1" algn="l" rtl="0">
              <a:spcBef>
                <a:spcPct val="0"/>
              </a:spcBef>
            </a:pPr>
            <a:r>
              <a:rPr lang="en-IN" sz="3400" b="1" kern="1200" dirty="0">
                <a:solidFill>
                  <a:srgbClr val="007FA3"/>
                </a:solidFill>
                <a:latin typeface="Times New Roman"/>
                <a:ea typeface="+mj-ea"/>
                <a:cs typeface="Times New Roman" panose="02020603050405020304" pitchFamily="18" charset="0"/>
              </a:rPr>
              <a:t>Summary of Events in the Generation and Propagation of an Action Potential in a Skeletal Muscle Fiber</a:t>
            </a:r>
            <a:r>
              <a:rPr lang="en-IN" sz="3400" kern="1200" dirty="0">
                <a:solidFill>
                  <a:srgbClr val="007FA3"/>
                </a:solidFill>
                <a:latin typeface="Times New Roman"/>
                <a:ea typeface="+mj-ea"/>
                <a:cs typeface="Times New Roman" panose="02020603050405020304" pitchFamily="18" charset="0"/>
              </a:rPr>
              <a:t> </a:t>
            </a:r>
            <a:r>
              <a:rPr lang="en-US" sz="2800" b="1" kern="1200" dirty="0">
                <a:solidFill>
                  <a:srgbClr val="007FA3"/>
                </a:solidFill>
                <a:latin typeface="Times New Roman"/>
                <a:ea typeface="+mj-ea"/>
                <a:cs typeface="Times New Roman" panose="02020603050405020304" pitchFamily="18" charset="0"/>
              </a:rPr>
              <a:t>(1 of 3)</a:t>
            </a:r>
          </a:p>
        </p:txBody>
      </p:sp>
      <p:pic>
        <p:nvPicPr>
          <p:cNvPr id="25603" name="Picture 3" descr="This figure shows the three steps involved in the generation and propagation of AP in a muscle fiber:&#10;Step 1. An end plate potential (EPP) is generated at the neuromuscular junction (see Focus Figure 9.1). &#10;The EPP causes a wave of depolarization that spreads to the adjacent sarcolem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1288" y="1676400"/>
            <a:ext cx="5658193" cy="390048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5841309"/>
            <a:ext cx="8229600" cy="492443"/>
          </a:xfrm>
        </p:spPr>
        <p:txBody>
          <a:bodyPr wrap="square">
            <a:spAutoFit/>
          </a:bodyPr>
          <a:lstStyle/>
          <a:p>
            <a:pPr marL="0" indent="0">
              <a:buNone/>
            </a:pPr>
            <a:r>
              <a:rPr lang="en-US" b="1" dirty="0">
                <a:solidFill>
                  <a:srgbClr val="007FA3"/>
                </a:solidFill>
                <a:latin typeface="Arial (Body)"/>
                <a:ea typeface="+mj-ea"/>
                <a:cs typeface="Times New Roman" panose="02020603050405020304" pitchFamily="18" charset="0"/>
              </a:rPr>
              <a:t>Figure 9.8 </a:t>
            </a:r>
            <a:r>
              <a:rPr lang="en-US" dirty="0"/>
              <a:t>Summary of events in the generation and propagation of an action potential in a skeletal muscle fiber.</a:t>
            </a:r>
            <a:endParaRPr lang="en-US" dirty="0">
              <a:latin typeface="Arial (Body)"/>
            </a:endParaRPr>
          </a:p>
        </p:txBody>
      </p:sp>
    </p:spTree>
    <p:extLst>
      <p:ext uri="{BB962C8B-B14F-4D97-AF65-F5344CB8AC3E}">
        <p14:creationId xmlns:p14="http://schemas.microsoft.com/office/powerpoint/2010/main" val="17560616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9600" cy="1077218"/>
          </a:xfrm>
        </p:spPr>
        <p:txBody>
          <a:bodyPr vert="horz" lIns="0" tIns="0" rIns="0" bIns="0" rtlCol="0" anchor="b">
            <a:spAutoFit/>
          </a:bodyPr>
          <a:lstStyle/>
          <a:p>
            <a:r>
              <a:rPr lang="en-US" altLang="en-US" dirty="0">
                <a:latin typeface="Times New Roman"/>
              </a:rPr>
              <a:t>Generation of an Action Potential Across the Sarcolemma </a:t>
            </a:r>
            <a:r>
              <a:rPr lang="en-US" sz="2800" dirty="0">
                <a:latin typeface="Times New Roman"/>
              </a:rPr>
              <a:t>(3 of 4)</a:t>
            </a:r>
            <a:endParaRPr lang="en-US" altLang="en-US" sz="2800" dirty="0">
              <a:latin typeface="Times New Roman"/>
            </a:endParaRPr>
          </a:p>
        </p:txBody>
      </p:sp>
      <p:sp>
        <p:nvSpPr>
          <p:cNvPr id="4" name="Content Placeholder 3"/>
          <p:cNvSpPr>
            <a:spLocks noGrp="1"/>
          </p:cNvSpPr>
          <p:nvPr>
            <p:ph idx="4294967295"/>
          </p:nvPr>
        </p:nvSpPr>
        <p:spPr>
          <a:xfrm>
            <a:off x="457581" y="1643126"/>
            <a:ext cx="8229600" cy="1954381"/>
          </a:xfrm>
        </p:spPr>
        <p:txBody>
          <a:bodyPr wrap="square">
            <a:spAutoFit/>
          </a:bodyPr>
          <a:lstStyle/>
          <a:p>
            <a:pPr marL="514350" indent="-514350">
              <a:spcBef>
                <a:spcPts val="500"/>
              </a:spcBef>
              <a:buSzPct val="100000"/>
              <a:buFont typeface="+mj-lt"/>
              <a:buAutoNum type="arabicPeriod" startAt="2"/>
              <a:tabLst>
                <a:tab pos="628650" algn="l"/>
              </a:tabLst>
            </a:pPr>
            <a:r>
              <a:rPr lang="en-US" altLang="en-US" b="1" dirty="0">
                <a:latin typeface="Arial"/>
              </a:rPr>
              <a:t>Depolarization</a:t>
            </a:r>
            <a:r>
              <a:rPr lang="en-US" altLang="en-US" dirty="0">
                <a:latin typeface="Arial"/>
              </a:rPr>
              <a:t>: generation and propagation of an </a:t>
            </a:r>
            <a:r>
              <a:rPr lang="en-US" altLang="en-US" b="1" dirty="0">
                <a:latin typeface="Arial"/>
              </a:rPr>
              <a:t>action</a:t>
            </a:r>
            <a:r>
              <a:rPr lang="en-US" altLang="en-US" dirty="0">
                <a:latin typeface="Arial"/>
              </a:rPr>
              <a:t> </a:t>
            </a:r>
            <a:r>
              <a:rPr lang="en-US" altLang="en-US" b="1" dirty="0">
                <a:latin typeface="Arial"/>
              </a:rPr>
              <a:t>potential</a:t>
            </a:r>
            <a:r>
              <a:rPr lang="en-US" altLang="en-US" dirty="0">
                <a:latin typeface="Arial"/>
              </a:rPr>
              <a:t> (</a:t>
            </a:r>
            <a:r>
              <a:rPr lang="en-US" altLang="en-US" b="1" dirty="0">
                <a:latin typeface="Arial"/>
              </a:rPr>
              <a:t>AP</a:t>
            </a:r>
            <a:r>
              <a:rPr lang="en-US" altLang="en-US" dirty="0">
                <a:latin typeface="Arial"/>
              </a:rPr>
              <a:t>)</a:t>
            </a:r>
          </a:p>
          <a:p>
            <a:pPr marL="742950" lvl="1" indent="-285750">
              <a:spcBef>
                <a:spcPts val="600"/>
              </a:spcBef>
            </a:pPr>
            <a:r>
              <a:rPr lang="en-US" altLang="en-US" dirty="0">
                <a:latin typeface="Arial"/>
              </a:rPr>
              <a:t>If end plate potential causes enough change in membrane voltage to reach critical level called </a:t>
            </a:r>
            <a:r>
              <a:rPr lang="en-US" altLang="en-US" i="1" dirty="0">
                <a:latin typeface="Arial"/>
              </a:rPr>
              <a:t>threshold</a:t>
            </a:r>
            <a:r>
              <a:rPr lang="en-US" altLang="en-US" dirty="0">
                <a:latin typeface="Arial"/>
              </a:rPr>
              <a:t>, </a:t>
            </a:r>
            <a:r>
              <a:rPr lang="en-US" altLang="en-US" u="sng" dirty="0">
                <a:latin typeface="Arial"/>
              </a:rPr>
              <a:t>voltage-gated</a:t>
            </a:r>
            <a:r>
              <a:rPr lang="en-US" altLang="en-US" dirty="0">
                <a:latin typeface="Arial"/>
              </a:rPr>
              <a:t> </a:t>
            </a:r>
            <a:r>
              <a:rPr lang="en-US" altLang="en-US" i="0" dirty="0">
                <a:latin typeface="Times New Roman" panose="02020603050405020304" pitchFamily="18" charset="0"/>
                <a:cs typeface="Times New Roman" panose="02020603050405020304" pitchFamily="18" charset="0"/>
              </a:rPr>
              <a:t>Na</a:t>
            </a:r>
            <a:r>
              <a:rPr lang="en-US" altLang="en-US" i="0" baseline="30000" dirty="0">
                <a:latin typeface="Times New Roman" panose="02020603050405020304" pitchFamily="18" charset="0"/>
                <a:cs typeface="Times New Roman" panose="02020603050405020304" pitchFamily="18" charset="0"/>
              </a:rPr>
              <a:t>+</a:t>
            </a:r>
            <a:r>
              <a:rPr lang="en-US" altLang="en-US" dirty="0">
                <a:latin typeface="Times New Roman" panose="02020603050405020304" pitchFamily="18" charset="0"/>
                <a:cs typeface="Times New Roman" panose="02020603050405020304" pitchFamily="18" charset="0"/>
              </a:rPr>
              <a:t> </a:t>
            </a:r>
            <a:r>
              <a:rPr lang="en-US" altLang="en-US" dirty="0">
                <a:latin typeface="Arial"/>
              </a:rPr>
              <a:t>channels in membrane will open</a:t>
            </a:r>
          </a:p>
          <a:p>
            <a:pPr marL="742950" lvl="1" indent="-285750">
              <a:spcBef>
                <a:spcPts val="600"/>
              </a:spcBef>
            </a:pPr>
            <a:r>
              <a:rPr lang="en-US" altLang="en-US" dirty="0">
                <a:latin typeface="Arial"/>
              </a:rPr>
              <a:t>Large influx of </a:t>
            </a:r>
            <a:r>
              <a:rPr lang="en-US" altLang="en-US" i="0" dirty="0">
                <a:latin typeface="Times New Roman" panose="02020603050405020304" pitchFamily="18" charset="0"/>
                <a:cs typeface="Times New Roman" panose="02020603050405020304" pitchFamily="18" charset="0"/>
              </a:rPr>
              <a:t>Na</a:t>
            </a:r>
            <a:r>
              <a:rPr lang="en-US" altLang="en-US" i="0" baseline="30000" dirty="0">
                <a:latin typeface="Times New Roman" panose="02020603050405020304" pitchFamily="18" charset="0"/>
                <a:cs typeface="Times New Roman" panose="02020603050405020304" pitchFamily="18" charset="0"/>
              </a:rPr>
              <a:t>+</a:t>
            </a:r>
            <a:r>
              <a:rPr lang="en-US" altLang="en-US" dirty="0">
                <a:latin typeface="Times New Roman" panose="02020603050405020304" pitchFamily="18" charset="0"/>
                <a:cs typeface="Times New Roman" panose="02020603050405020304" pitchFamily="18" charset="0"/>
              </a:rPr>
              <a:t> </a:t>
            </a:r>
            <a:r>
              <a:rPr lang="en-US" altLang="en-US" dirty="0">
                <a:latin typeface="Arial"/>
              </a:rPr>
              <a:t>through channels into cell triggers AP that is unstoppable and will lead to </a:t>
            </a:r>
            <a:r>
              <a:rPr lang="en-US" altLang="en-US" dirty="0">
                <a:latin typeface="Arial"/>
                <a:sym typeface="Wingdings" panose="05000000000000000000" pitchFamily="2" charset="2"/>
              </a:rPr>
              <a:t>muscle fiber contraction</a:t>
            </a:r>
          </a:p>
          <a:p>
            <a:pPr marL="742950" lvl="1" indent="-285750">
              <a:spcBef>
                <a:spcPts val="600"/>
              </a:spcBef>
            </a:pPr>
            <a:r>
              <a:rPr lang="en-US" altLang="en-US" dirty="0">
                <a:latin typeface="Arial"/>
              </a:rPr>
              <a:t>AP spreads across sarcolemma </a:t>
            </a:r>
            <a:r>
              <a:rPr lang="en-US" altLang="en-US" dirty="0">
                <a:latin typeface="Arial"/>
                <a:sym typeface="Wingdings" panose="05000000000000000000" pitchFamily="2" charset="2"/>
              </a:rPr>
              <a:t>from one v</a:t>
            </a:r>
            <a:r>
              <a:rPr lang="en-US" altLang="en-US" dirty="0">
                <a:latin typeface="Arial"/>
              </a:rPr>
              <a:t>oltage-gated </a:t>
            </a:r>
            <a:r>
              <a:rPr lang="en-US" altLang="en-US" i="0" dirty="0">
                <a:latin typeface="Times New Roman" panose="02020603050405020304" pitchFamily="18" charset="0"/>
                <a:cs typeface="Times New Roman" panose="02020603050405020304" pitchFamily="18" charset="0"/>
              </a:rPr>
              <a:t>Na</a:t>
            </a:r>
            <a:r>
              <a:rPr lang="en-US" altLang="en-US" i="0" baseline="30000" dirty="0">
                <a:latin typeface="Times New Roman" panose="02020603050405020304" pitchFamily="18" charset="0"/>
                <a:cs typeface="Times New Roman" panose="02020603050405020304" pitchFamily="18" charset="0"/>
              </a:rPr>
              <a:t>+</a:t>
            </a:r>
            <a:r>
              <a:rPr lang="en-US" altLang="en-US" dirty="0">
                <a:latin typeface="Times New Roman" panose="02020603050405020304" pitchFamily="18" charset="0"/>
                <a:cs typeface="Times New Roman" panose="02020603050405020304" pitchFamily="18" charset="0"/>
              </a:rPr>
              <a:t> </a:t>
            </a:r>
            <a:r>
              <a:rPr lang="en-US" altLang="en-US" dirty="0">
                <a:latin typeface="Arial"/>
              </a:rPr>
              <a:t>channel to next one in adjacent areas, causing that area to depolarize</a:t>
            </a:r>
            <a:endParaRPr lang="en-US" altLang="en-US" dirty="0">
              <a:latin typeface="Arial"/>
              <a:sym typeface="Wingdings" panose="05000000000000000000" pitchFamily="2" charset="2"/>
            </a:endParaRPr>
          </a:p>
        </p:txBody>
      </p:sp>
    </p:spTree>
    <p:extLst>
      <p:ext uri="{BB962C8B-B14F-4D97-AF65-F5344CB8AC3E}">
        <p14:creationId xmlns:p14="http://schemas.microsoft.com/office/powerpoint/2010/main" val="40908921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6200"/>
            <a:ext cx="8221133" cy="1569660"/>
          </a:xfrm>
        </p:spPr>
        <p:txBody>
          <a:bodyPr wrap="square">
            <a:spAutoFit/>
          </a:bodyPr>
          <a:lstStyle/>
          <a:p>
            <a:pPr lvl="1" algn="l" rtl="0">
              <a:spcBef>
                <a:spcPct val="0"/>
              </a:spcBef>
            </a:pPr>
            <a:r>
              <a:rPr lang="en-IN" sz="3400" b="1" kern="1200" dirty="0">
                <a:solidFill>
                  <a:srgbClr val="007FA3"/>
                </a:solidFill>
                <a:latin typeface="Times New Roman"/>
                <a:ea typeface="+mj-ea"/>
                <a:cs typeface="Times New Roman" panose="02020603050405020304" pitchFamily="18" charset="0"/>
              </a:rPr>
              <a:t>Summary of Events in the Generation and Propagation of an Action Potential in a Skeletal Muscle Fiber </a:t>
            </a:r>
            <a:r>
              <a:rPr lang="en-US" sz="2800" b="1" kern="1200" dirty="0">
                <a:solidFill>
                  <a:srgbClr val="007FA3"/>
                </a:solidFill>
                <a:latin typeface="Times New Roman"/>
                <a:ea typeface="+mj-ea"/>
                <a:cs typeface="Times New Roman" panose="02020603050405020304" pitchFamily="18" charset="0"/>
              </a:rPr>
              <a:t>(2 of 3)</a:t>
            </a:r>
          </a:p>
        </p:txBody>
      </p:sp>
      <p:pic>
        <p:nvPicPr>
          <p:cNvPr id="26626" name="Picture 2" descr="This figure shows the three steps involved in the generation and propagation of AP in a muscle fiber:&#10;Step 1. An end plate potential (EPP) is generated at the neuromuscular junction (see Focus Figure 9.1). &#10;The EPP causes a wave of depolarization that spreads to the adjacent sarcolemma.&#10;Step 2. Depolarization: &#10;Generating and propagating an action potential (AP). Depolarization of the sarcolemma  opens voltage-gated sodium channels. N a+ enters, following its electrochemical gradient.  At a certain membrane voltage, an AP is generated (initiated). The AP spreads to adjacent  areas of the sarcolemma and opens voltage-gated N a+ channels there, propagating the  AP. The AP propagates along the sarcolemma in all direc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90713"/>
            <a:ext cx="5419725" cy="367972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5841309"/>
            <a:ext cx="8229600" cy="492443"/>
          </a:xfrm>
        </p:spPr>
        <p:txBody>
          <a:bodyPr wrap="square">
            <a:spAutoFit/>
          </a:bodyPr>
          <a:lstStyle/>
          <a:p>
            <a:pPr marL="0" indent="0">
              <a:buNone/>
            </a:pPr>
            <a:r>
              <a:rPr lang="en-US" b="1" dirty="0">
                <a:solidFill>
                  <a:srgbClr val="007FA3"/>
                </a:solidFill>
                <a:latin typeface="Arial (Body)"/>
                <a:ea typeface="+mj-ea"/>
                <a:cs typeface="Times New Roman" panose="02020603050405020304" pitchFamily="18" charset="0"/>
              </a:rPr>
              <a:t>Figure 9.8 </a:t>
            </a:r>
            <a:r>
              <a:rPr lang="en-US" dirty="0"/>
              <a:t>Summary of events in the generation and propagation of an action potential in a skeletal muscle fiber.</a:t>
            </a:r>
            <a:endParaRPr lang="en-US" dirty="0">
              <a:latin typeface="Arial (Body)"/>
            </a:endParaRPr>
          </a:p>
        </p:txBody>
      </p:sp>
    </p:spTree>
    <p:extLst>
      <p:ext uri="{BB962C8B-B14F-4D97-AF65-F5344CB8AC3E}">
        <p14:creationId xmlns:p14="http://schemas.microsoft.com/office/powerpoint/2010/main" val="3677827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53110"/>
            <a:ext cx="8229600" cy="523220"/>
          </a:xfrm>
        </p:spPr>
        <p:txBody>
          <a:bodyPr vert="horz" lIns="0" tIns="0" rIns="0" bIns="0" rtlCol="0" anchor="b">
            <a:spAutoFit/>
          </a:bodyPr>
          <a:lstStyle/>
          <a:p>
            <a:pPr marL="746125" indent="-746125"/>
            <a:r>
              <a:rPr lang="en-US" altLang="en-US" dirty="0">
                <a:latin typeface="Times New Roman"/>
              </a:rPr>
              <a:t>Types of Muscle Tissue </a:t>
            </a:r>
            <a:r>
              <a:rPr lang="en-US" sz="2800" dirty="0">
                <a:latin typeface="Times New Roman"/>
              </a:rPr>
              <a:t>(3 of 4)</a:t>
            </a:r>
          </a:p>
        </p:txBody>
      </p:sp>
      <p:sp>
        <p:nvSpPr>
          <p:cNvPr id="4" name="Content Placeholder 3"/>
          <p:cNvSpPr>
            <a:spLocks noGrp="1"/>
          </p:cNvSpPr>
          <p:nvPr>
            <p:ph sz="quarter" idx="13"/>
          </p:nvPr>
        </p:nvSpPr>
        <p:spPr>
          <a:xfrm>
            <a:off x="457581" y="1643126"/>
            <a:ext cx="8229600" cy="2431435"/>
          </a:xfrm>
        </p:spPr>
        <p:txBody>
          <a:bodyPr vert="horz" lIns="0" tIns="0" rIns="0" bIns="0" rtlCol="0">
            <a:spAutoFit/>
          </a:bodyPr>
          <a:lstStyle/>
          <a:p>
            <a:r>
              <a:rPr lang="en-US" altLang="en-US" b="1" dirty="0">
                <a:latin typeface="Arial"/>
              </a:rPr>
              <a:t>Cardiac</a:t>
            </a:r>
            <a:r>
              <a:rPr lang="en-US" altLang="en-US" dirty="0">
                <a:latin typeface="Arial"/>
              </a:rPr>
              <a:t> </a:t>
            </a:r>
            <a:r>
              <a:rPr lang="en-US" altLang="en-US" b="1" dirty="0">
                <a:latin typeface="Arial"/>
              </a:rPr>
              <a:t>muscle</a:t>
            </a:r>
          </a:p>
          <a:p>
            <a:pPr lvl="1"/>
            <a:r>
              <a:rPr lang="en-US" altLang="en-US" b="1" dirty="0">
                <a:latin typeface="Arial"/>
              </a:rPr>
              <a:t>Cardiac</a:t>
            </a:r>
            <a:r>
              <a:rPr lang="en-US" altLang="en-US" dirty="0">
                <a:latin typeface="Arial"/>
              </a:rPr>
              <a:t> </a:t>
            </a:r>
            <a:r>
              <a:rPr lang="en-US" altLang="en-US" b="1" dirty="0">
                <a:latin typeface="Arial"/>
              </a:rPr>
              <a:t>muscle</a:t>
            </a:r>
            <a:r>
              <a:rPr lang="en-US" altLang="en-US" dirty="0">
                <a:latin typeface="Arial"/>
              </a:rPr>
              <a:t> </a:t>
            </a:r>
            <a:r>
              <a:rPr lang="en-US" altLang="en-US" b="1" dirty="0">
                <a:latin typeface="Arial"/>
              </a:rPr>
              <a:t>tissue</a:t>
            </a:r>
            <a:r>
              <a:rPr lang="en-US" altLang="en-US" dirty="0">
                <a:latin typeface="Arial"/>
              </a:rPr>
              <a:t> is found only in heart</a:t>
            </a:r>
          </a:p>
          <a:p>
            <a:pPr lvl="2"/>
            <a:r>
              <a:rPr lang="en-US" altLang="en-US" dirty="0">
                <a:latin typeface="Arial"/>
              </a:rPr>
              <a:t>Makes up bulk of heart walls </a:t>
            </a:r>
          </a:p>
          <a:p>
            <a:pPr lvl="1"/>
            <a:r>
              <a:rPr lang="en-US" altLang="en-US" dirty="0">
                <a:latin typeface="Arial"/>
              </a:rPr>
              <a:t>Striated</a:t>
            </a:r>
          </a:p>
          <a:p>
            <a:pPr lvl="1"/>
            <a:r>
              <a:rPr lang="en-US" altLang="en-US" dirty="0">
                <a:latin typeface="Arial"/>
              </a:rPr>
              <a:t>Involuntary: cannot be controlled consciously</a:t>
            </a:r>
          </a:p>
          <a:p>
            <a:pPr lvl="2"/>
            <a:r>
              <a:rPr lang="en-US" altLang="en-US" dirty="0">
                <a:latin typeface="Arial"/>
              </a:rPr>
              <a:t>Contracts at steady rate due to heart</a:t>
            </a:r>
            <a:r>
              <a:rPr lang="en-US" altLang="ja-JP" dirty="0">
                <a:latin typeface="Arial"/>
              </a:rPr>
              <a:t>’s own pacemaker, but nervous system can increase rate</a:t>
            </a:r>
          </a:p>
          <a:p>
            <a:pPr lvl="1"/>
            <a:r>
              <a:rPr lang="en-US" altLang="en-US" dirty="0">
                <a:latin typeface="Arial"/>
              </a:rPr>
              <a:t>Key words for cardiac muscle: </a:t>
            </a:r>
            <a:r>
              <a:rPr lang="en-US" altLang="en-US" i="1" dirty="0">
                <a:latin typeface="Arial"/>
              </a:rPr>
              <a:t>cardiac</a:t>
            </a:r>
            <a:r>
              <a:rPr lang="en-US" altLang="en-US" dirty="0">
                <a:latin typeface="Arial"/>
              </a:rPr>
              <a:t>, </a:t>
            </a:r>
            <a:r>
              <a:rPr lang="en-US" altLang="en-US" i="1" dirty="0">
                <a:latin typeface="Arial"/>
              </a:rPr>
              <a:t>striated</a:t>
            </a:r>
            <a:r>
              <a:rPr lang="en-US" altLang="en-US" dirty="0">
                <a:latin typeface="Arial"/>
              </a:rPr>
              <a:t>, and </a:t>
            </a:r>
            <a:r>
              <a:rPr lang="en-US" altLang="en-US" i="1" dirty="0">
                <a:latin typeface="Arial"/>
              </a:rPr>
              <a:t>involuntary</a:t>
            </a:r>
          </a:p>
        </p:txBody>
      </p:sp>
    </p:spTree>
    <p:extLst>
      <p:ext uri="{BB962C8B-B14F-4D97-AF65-F5344CB8AC3E}">
        <p14:creationId xmlns:p14="http://schemas.microsoft.com/office/powerpoint/2010/main" val="17381648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9600" cy="1077218"/>
          </a:xfrm>
        </p:spPr>
        <p:txBody>
          <a:bodyPr vert="horz" lIns="0" tIns="0" rIns="0" bIns="0" rtlCol="0" anchor="b">
            <a:spAutoFit/>
          </a:bodyPr>
          <a:lstStyle/>
          <a:p>
            <a:r>
              <a:rPr lang="en-US" altLang="en-US" dirty="0">
                <a:latin typeface="Times New Roman"/>
              </a:rPr>
              <a:t>Generation of an Action Potential Across the Sarcolemma </a:t>
            </a:r>
            <a:r>
              <a:rPr lang="en-US" sz="2800" dirty="0">
                <a:latin typeface="Times New Roman"/>
              </a:rPr>
              <a:t>(4 of 4)</a:t>
            </a:r>
            <a:endParaRPr lang="en-US" altLang="en-US" sz="2800" dirty="0">
              <a:latin typeface="Times New Roman"/>
            </a:endParaRPr>
          </a:p>
        </p:txBody>
      </p:sp>
      <p:sp>
        <p:nvSpPr>
          <p:cNvPr id="4" name="Content Placeholder 3"/>
          <p:cNvSpPr>
            <a:spLocks noGrp="1"/>
          </p:cNvSpPr>
          <p:nvPr>
            <p:ph idx="4294967295"/>
          </p:nvPr>
        </p:nvSpPr>
        <p:spPr>
          <a:xfrm>
            <a:off x="457581" y="1643126"/>
            <a:ext cx="8229600" cy="2341667"/>
          </a:xfrm>
        </p:spPr>
        <p:txBody>
          <a:bodyPr wrap="square">
            <a:spAutoFit/>
          </a:bodyPr>
          <a:lstStyle/>
          <a:p>
            <a:pPr marL="514350" indent="-514350">
              <a:spcBef>
                <a:spcPts val="500"/>
              </a:spcBef>
              <a:buSzPct val="100000"/>
              <a:buFont typeface="+mj-lt"/>
              <a:buAutoNum type="arabicPeriod" startAt="3"/>
            </a:pPr>
            <a:r>
              <a:rPr lang="en-US" altLang="en-US" b="1" dirty="0">
                <a:latin typeface="Arial"/>
              </a:rPr>
              <a:t>Repolarization</a:t>
            </a:r>
            <a:r>
              <a:rPr lang="en-US" altLang="en-US" dirty="0">
                <a:latin typeface="Arial"/>
              </a:rPr>
              <a:t>: restoration of resting conditions</a:t>
            </a:r>
          </a:p>
          <a:p>
            <a:pPr marL="742950" lvl="1" indent="-285750">
              <a:spcBef>
                <a:spcPts val="600"/>
              </a:spcBef>
            </a:pPr>
            <a:r>
              <a:rPr lang="en-US" altLang="en-US" i="0" dirty="0">
                <a:latin typeface="Times New Roman" panose="02020603050405020304" pitchFamily="18" charset="0"/>
                <a:cs typeface="Times New Roman" panose="02020603050405020304" pitchFamily="18" charset="0"/>
              </a:rPr>
              <a:t>Na</a:t>
            </a:r>
            <a:r>
              <a:rPr lang="en-US" altLang="en-US" i="0" baseline="30000" dirty="0">
                <a:latin typeface="Times New Roman" panose="02020603050405020304" pitchFamily="18" charset="0"/>
                <a:cs typeface="Times New Roman" panose="02020603050405020304" pitchFamily="18" charset="0"/>
              </a:rPr>
              <a:t>+</a:t>
            </a:r>
            <a:r>
              <a:rPr lang="en-US" altLang="en-US" dirty="0">
                <a:latin typeface="Times New Roman" panose="02020603050405020304" pitchFamily="18" charset="0"/>
                <a:cs typeface="Times New Roman" panose="02020603050405020304" pitchFamily="18" charset="0"/>
              </a:rPr>
              <a:t> </a:t>
            </a:r>
            <a:r>
              <a:rPr lang="en-US" altLang="en-US" dirty="0">
                <a:latin typeface="Arial"/>
              </a:rPr>
              <a:t>voltage-gated channels close, and voltage-gated </a:t>
            </a:r>
            <a:r>
              <a:rPr lang="en-US" altLang="en-US" i="0" dirty="0">
                <a:latin typeface="Times New Roman" panose="02020603050405020304" pitchFamily="18" charset="0"/>
                <a:cs typeface="Times New Roman" panose="02020603050405020304" pitchFamily="18" charset="0"/>
              </a:rPr>
              <a:t>K</a:t>
            </a:r>
            <a:r>
              <a:rPr lang="en-US" altLang="en-US" i="0" baseline="30000" dirty="0">
                <a:latin typeface="Times New Roman" panose="02020603050405020304" pitchFamily="18" charset="0"/>
                <a:cs typeface="Times New Roman" panose="02020603050405020304" pitchFamily="18" charset="0"/>
              </a:rPr>
              <a:t>+</a:t>
            </a:r>
            <a:r>
              <a:rPr lang="en-US" altLang="en-US" dirty="0">
                <a:latin typeface="Arial"/>
              </a:rPr>
              <a:t> channels open</a:t>
            </a:r>
          </a:p>
          <a:p>
            <a:pPr marL="742950" lvl="1" indent="-285750">
              <a:spcBef>
                <a:spcPts val="600"/>
              </a:spcBef>
            </a:pPr>
            <a:r>
              <a:rPr lang="en-US" altLang="en-US" i="0" dirty="0">
                <a:latin typeface="Times New Roman" panose="02020603050405020304" pitchFamily="18" charset="0"/>
                <a:cs typeface="Times New Roman" panose="02020603050405020304" pitchFamily="18" charset="0"/>
              </a:rPr>
              <a:t>K</a:t>
            </a:r>
            <a:r>
              <a:rPr lang="en-US" altLang="en-US" i="0" baseline="30000" dirty="0">
                <a:latin typeface="Times New Roman" panose="02020603050405020304" pitchFamily="18" charset="0"/>
                <a:cs typeface="Times New Roman" panose="02020603050405020304" pitchFamily="18" charset="0"/>
              </a:rPr>
              <a:t>+</a:t>
            </a:r>
            <a:r>
              <a:rPr lang="en-US" altLang="en-US" dirty="0">
                <a:latin typeface="Arial"/>
              </a:rPr>
              <a:t> efflux out of cell rapidly brings cell back to initial resting membrane voltage</a:t>
            </a:r>
          </a:p>
          <a:p>
            <a:pPr marL="742950" lvl="1" indent="-285750">
              <a:spcBef>
                <a:spcPts val="600"/>
              </a:spcBef>
            </a:pPr>
            <a:r>
              <a:rPr lang="en-US" altLang="en-US" b="1" dirty="0">
                <a:latin typeface="Arial"/>
              </a:rPr>
              <a:t>Refractory period: </a:t>
            </a:r>
            <a:r>
              <a:rPr lang="en-US" altLang="en-US" dirty="0">
                <a:latin typeface="Arial"/>
              </a:rPr>
              <a:t>muscle fiber cannot be stimulated for a specific amount of time, until repolarization is complete</a:t>
            </a:r>
          </a:p>
          <a:p>
            <a:pPr marL="742950" lvl="1" indent="-285750">
              <a:spcBef>
                <a:spcPts val="600"/>
              </a:spcBef>
            </a:pPr>
            <a:r>
              <a:rPr lang="en-US" altLang="en-US" dirty="0">
                <a:latin typeface="Arial"/>
              </a:rPr>
              <a:t>Ionic conditions of resting state are restored by </a:t>
            </a:r>
            <a:r>
              <a:rPr lang="en-US" altLang="en-US" i="0" dirty="0">
                <a:latin typeface="Times New Roman" panose="02020603050405020304" pitchFamily="18" charset="0"/>
                <a:cs typeface="Times New Roman" panose="02020603050405020304" pitchFamily="18" charset="0"/>
              </a:rPr>
              <a:t>Na</a:t>
            </a:r>
            <a:r>
              <a:rPr lang="en-US" altLang="en-US" i="0" baseline="30000" dirty="0">
                <a:latin typeface="Times New Roman" panose="02020603050405020304" pitchFamily="18" charset="0"/>
                <a:cs typeface="Times New Roman" panose="02020603050405020304" pitchFamily="18" charset="0"/>
              </a:rPr>
              <a:t>+</a:t>
            </a:r>
            <a:r>
              <a:rPr lang="en-US" altLang="en-US" i="0" dirty="0">
                <a:latin typeface="Times New Roman" panose="02020603050405020304" pitchFamily="18" charset="0"/>
                <a:cs typeface="Times New Roman" panose="02020603050405020304" pitchFamily="18" charset="0"/>
              </a:rPr>
              <a:t>-K</a:t>
            </a:r>
            <a:r>
              <a:rPr lang="en-US" altLang="en-US" i="0" baseline="30000" dirty="0">
                <a:latin typeface="Times New Roman" panose="02020603050405020304" pitchFamily="18" charset="0"/>
                <a:cs typeface="Times New Roman" panose="02020603050405020304" pitchFamily="18" charset="0"/>
              </a:rPr>
              <a:t>+</a:t>
            </a:r>
            <a:r>
              <a:rPr lang="en-US" altLang="en-US" i="0" dirty="0">
                <a:latin typeface="Times New Roman" panose="02020603050405020304" pitchFamily="18" charset="0"/>
                <a:cs typeface="Times New Roman" panose="02020603050405020304" pitchFamily="18" charset="0"/>
              </a:rPr>
              <a:t> </a:t>
            </a:r>
            <a:r>
              <a:rPr lang="en-US" altLang="en-US" dirty="0">
                <a:latin typeface="Arial"/>
              </a:rPr>
              <a:t>pump</a:t>
            </a:r>
          </a:p>
          <a:p>
            <a:pPr marL="1143000" lvl="2">
              <a:spcBef>
                <a:spcPts val="600"/>
              </a:spcBef>
            </a:pPr>
            <a:r>
              <a:rPr lang="en-US" altLang="en-US" i="0" dirty="0">
                <a:latin typeface="Times New Roman" panose="02020603050405020304" pitchFamily="18" charset="0"/>
                <a:cs typeface="Times New Roman" panose="02020603050405020304" pitchFamily="18" charset="0"/>
              </a:rPr>
              <a:t>Na</a:t>
            </a:r>
            <a:r>
              <a:rPr lang="en-US" altLang="en-US" i="0" baseline="30000" dirty="0">
                <a:latin typeface="Times New Roman" panose="02020603050405020304" pitchFamily="18" charset="0"/>
                <a:cs typeface="Times New Roman" panose="02020603050405020304" pitchFamily="18" charset="0"/>
              </a:rPr>
              <a:t>+</a:t>
            </a:r>
            <a:r>
              <a:rPr lang="en-US" altLang="en-US" dirty="0">
                <a:latin typeface="Times New Roman" panose="02020603050405020304" pitchFamily="18" charset="0"/>
                <a:cs typeface="Times New Roman" panose="02020603050405020304" pitchFamily="18" charset="0"/>
              </a:rPr>
              <a:t> </a:t>
            </a:r>
            <a:r>
              <a:rPr lang="en-US" altLang="en-US" dirty="0">
                <a:latin typeface="Arial"/>
              </a:rPr>
              <a:t>that came into cell is pumped back out, and </a:t>
            </a:r>
            <a:r>
              <a:rPr lang="en-US" altLang="en-US" i="0" dirty="0">
                <a:latin typeface="Times New Roman" panose="02020603050405020304" pitchFamily="18" charset="0"/>
                <a:cs typeface="Times New Roman" panose="02020603050405020304" pitchFamily="18" charset="0"/>
              </a:rPr>
              <a:t>K</a:t>
            </a:r>
            <a:r>
              <a:rPr lang="en-US" altLang="en-US" i="0" baseline="30000" dirty="0">
                <a:latin typeface="Times New Roman" panose="02020603050405020304" pitchFamily="18" charset="0"/>
                <a:cs typeface="Times New Roman" panose="02020603050405020304" pitchFamily="18" charset="0"/>
              </a:rPr>
              <a:t>+</a:t>
            </a:r>
            <a:r>
              <a:rPr lang="en-US" altLang="en-US" dirty="0">
                <a:latin typeface="Arial"/>
              </a:rPr>
              <a:t> that flowed outside is pumped back into cell</a:t>
            </a:r>
          </a:p>
        </p:txBody>
      </p:sp>
    </p:spTree>
    <p:extLst>
      <p:ext uri="{BB962C8B-B14F-4D97-AF65-F5344CB8AC3E}">
        <p14:creationId xmlns:p14="http://schemas.microsoft.com/office/powerpoint/2010/main" val="39205243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106740"/>
            <a:ext cx="8221133" cy="1569660"/>
          </a:xfrm>
        </p:spPr>
        <p:txBody>
          <a:bodyPr wrap="square">
            <a:spAutoFit/>
          </a:bodyPr>
          <a:lstStyle/>
          <a:p>
            <a:pPr lvl="1" algn="l" rtl="0">
              <a:spcBef>
                <a:spcPct val="0"/>
              </a:spcBef>
            </a:pPr>
            <a:r>
              <a:rPr lang="en-IN" sz="3400" b="1" kern="1200" dirty="0">
                <a:solidFill>
                  <a:srgbClr val="007FA3"/>
                </a:solidFill>
                <a:latin typeface="Times New Roman"/>
                <a:ea typeface="+mj-ea"/>
                <a:cs typeface="Times New Roman" panose="02020603050405020304" pitchFamily="18" charset="0"/>
              </a:rPr>
              <a:t>Summary of Events in the Generation and Propagation of an Action Potential in a Skeletal Muscle Fiber </a:t>
            </a:r>
            <a:r>
              <a:rPr lang="en-US" sz="2800" b="1" kern="1200" dirty="0">
                <a:solidFill>
                  <a:srgbClr val="007FA3"/>
                </a:solidFill>
                <a:latin typeface="Times New Roman"/>
                <a:ea typeface="+mj-ea"/>
                <a:cs typeface="Times New Roman" panose="02020603050405020304" pitchFamily="18" charset="0"/>
              </a:rPr>
              <a:t>(3 of 3)</a:t>
            </a:r>
          </a:p>
        </p:txBody>
      </p:sp>
      <p:pic>
        <p:nvPicPr>
          <p:cNvPr id="27650" name="Picture 2" descr="This figure shows the three steps involved in the generation and propagation of AP in a muscle fiber:  &#10;Step 1. An end plate potential (EPP) is generated at the neuromuscular junction (see Focus Figure 9.1). &#10;The EPP causes a wave of depolarization that spreads to the adjacent sarcolemma.&#10;Step 2. Depolarization: &#10;Generating and propagating an action potential (AP). Depolarization of the sarcolemma  opens voltage-gated sodium channels. N a+ enters, following its electrochemical gradient.  At a certain membrane voltage, an AP is generated (initiated). The AP spreads to adjacent  areas of the sarcolemma and opens voltage-gated N a+ channels there, propagating the  AP. The AP propagates along the sarcolemma in all directions.&#10;Step 3. Repolarization: &#10; Restoring the sarcolemma to its initial polarized state (negative inside, positive outside).  The repolarization wave is also a consequence of opening and closing ion channels— voltage-gated N a+ channels close and voltage-gated K1 channels open. The potassium  ion concentration is substantially higher inside the cell than in the extracellular&#10;fluid, so K+ diffuses out of the muscle fiber. This restores the negatively charged  conditions inside that are characteristic of a sarcolemma at 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667" y="1897718"/>
            <a:ext cx="5844116" cy="389279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5841309"/>
            <a:ext cx="8229600" cy="492443"/>
          </a:xfrm>
        </p:spPr>
        <p:txBody>
          <a:bodyPr wrap="square">
            <a:spAutoFit/>
          </a:bodyPr>
          <a:lstStyle/>
          <a:p>
            <a:pPr marL="0" indent="0">
              <a:buNone/>
            </a:pPr>
            <a:r>
              <a:rPr lang="en-US" b="1" dirty="0">
                <a:solidFill>
                  <a:srgbClr val="007FA3"/>
                </a:solidFill>
                <a:latin typeface="Arial (Body)"/>
                <a:ea typeface="+mj-ea"/>
                <a:cs typeface="Times New Roman" panose="02020603050405020304" pitchFamily="18" charset="0"/>
              </a:rPr>
              <a:t>Figure 9.8 </a:t>
            </a:r>
            <a:r>
              <a:rPr lang="en-US" dirty="0"/>
              <a:t>Summary of events in the generation and propagation of an action potential in a skeletal muscle fiber.</a:t>
            </a:r>
            <a:endParaRPr lang="en-US" dirty="0">
              <a:latin typeface="Arial (Body)"/>
            </a:endParaRPr>
          </a:p>
        </p:txBody>
      </p:sp>
    </p:spTree>
    <p:extLst>
      <p:ext uri="{BB962C8B-B14F-4D97-AF65-F5344CB8AC3E}">
        <p14:creationId xmlns:p14="http://schemas.microsoft.com/office/powerpoint/2010/main" val="36174705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1133" cy="1046440"/>
          </a:xfrm>
        </p:spPr>
        <p:txBody>
          <a:bodyPr wrap="square">
            <a:spAutoFit/>
          </a:bodyPr>
          <a:lstStyle/>
          <a:p>
            <a:pPr lvl="1" algn="l" rtl="0">
              <a:spcBef>
                <a:spcPct val="0"/>
              </a:spcBef>
            </a:pPr>
            <a:r>
              <a:rPr lang="en-IN" sz="3400" b="1" kern="1200" dirty="0">
                <a:solidFill>
                  <a:srgbClr val="007FA3"/>
                </a:solidFill>
                <a:latin typeface="Times New Roman"/>
                <a:ea typeface="+mj-ea"/>
                <a:cs typeface="Times New Roman" panose="02020603050405020304" pitchFamily="18" charset="0"/>
              </a:rPr>
              <a:t>Action Potential Tracing Indicates Changes in </a:t>
            </a:r>
            <a:r>
              <a:rPr lang="en-IN" sz="3400" b="1" i="0" kern="1200" dirty="0">
                <a:solidFill>
                  <a:srgbClr val="007FA3"/>
                </a:solidFill>
                <a:latin typeface="Times New Roman"/>
                <a:ea typeface="+mj-ea"/>
                <a:cs typeface="Times New Roman" panose="02020603050405020304" pitchFamily="18" charset="0"/>
              </a:rPr>
              <a:t>Na</a:t>
            </a:r>
            <a:r>
              <a:rPr lang="en-IN" sz="3400" b="1" i="0" kern="1200" baseline="30000" dirty="0">
                <a:solidFill>
                  <a:srgbClr val="007FA3"/>
                </a:solidFill>
                <a:latin typeface="Times New Roman"/>
                <a:ea typeface="+mj-ea"/>
                <a:cs typeface="Times New Roman" panose="02020603050405020304" pitchFamily="18" charset="0"/>
              </a:rPr>
              <a:t>+</a:t>
            </a:r>
            <a:r>
              <a:rPr lang="en-IN" sz="3400" b="1" kern="1200" dirty="0">
                <a:solidFill>
                  <a:srgbClr val="007FA3"/>
                </a:solidFill>
                <a:latin typeface="Times New Roman"/>
                <a:ea typeface="+mj-ea"/>
                <a:cs typeface="Times New Roman" panose="02020603050405020304" pitchFamily="18" charset="0"/>
              </a:rPr>
              <a:t> and </a:t>
            </a:r>
            <a:r>
              <a:rPr lang="en-IN" sz="3400" b="1" i="0" kern="1200" dirty="0">
                <a:solidFill>
                  <a:srgbClr val="007FA3"/>
                </a:solidFill>
                <a:latin typeface="Times New Roman"/>
                <a:ea typeface="+mj-ea"/>
                <a:cs typeface="Times New Roman" panose="02020603050405020304" pitchFamily="18" charset="0"/>
              </a:rPr>
              <a:t>K</a:t>
            </a:r>
            <a:r>
              <a:rPr lang="en-IN" sz="3400" b="1" i="0" kern="1200" baseline="30000" dirty="0">
                <a:solidFill>
                  <a:srgbClr val="007FA3"/>
                </a:solidFill>
                <a:latin typeface="Times New Roman"/>
                <a:ea typeface="+mj-ea"/>
                <a:cs typeface="Times New Roman" panose="02020603050405020304" pitchFamily="18" charset="0"/>
              </a:rPr>
              <a:t>+</a:t>
            </a:r>
            <a:r>
              <a:rPr lang="en-IN" sz="3400" b="1" kern="1200" dirty="0">
                <a:solidFill>
                  <a:srgbClr val="007FA3"/>
                </a:solidFill>
                <a:latin typeface="Times New Roman"/>
                <a:ea typeface="+mj-ea"/>
                <a:cs typeface="Times New Roman" panose="02020603050405020304" pitchFamily="18" charset="0"/>
              </a:rPr>
              <a:t> ion Channels</a:t>
            </a:r>
            <a:endParaRPr lang="en-US" sz="3400" b="1" kern="1200" dirty="0">
              <a:solidFill>
                <a:srgbClr val="007FA3"/>
              </a:solidFill>
              <a:latin typeface="Times New Roman"/>
              <a:ea typeface="+mj-ea"/>
              <a:cs typeface="Times New Roman" panose="02020603050405020304" pitchFamily="18" charset="0"/>
            </a:endParaRPr>
          </a:p>
        </p:txBody>
      </p:sp>
      <p:pic>
        <p:nvPicPr>
          <p:cNvPr id="28674" name="Picture 2" descr="This figure is a line graph that shows changes in membrane potential during depolarization and repolarization.  N a + channels opening cause sharp rise in slope of graph due to depolarization.  At +30mV, N a + voltage gates close, K + voltage gates open, so graph shows sharp fall in slope due to repolarization.  Fall stops when K+ voltage gates close."/>
          <p:cNvPicPr>
            <a:picLocks noChangeAspect="1" noChangeArrowheads="1"/>
          </p:cNvPicPr>
          <p:nvPr/>
        </p:nvPicPr>
        <p:blipFill rotWithShape="1">
          <a:blip r:embed="rId3">
            <a:extLst>
              <a:ext uri="{28A0092B-C50C-407E-A947-70E740481C1C}">
                <a14:useLocalDpi xmlns:a14="http://schemas.microsoft.com/office/drawing/2010/main" val="0"/>
              </a:ext>
            </a:extLst>
          </a:blip>
          <a:srcRect b="2587"/>
          <a:stretch/>
        </p:blipFill>
        <p:spPr bwMode="auto">
          <a:xfrm>
            <a:off x="1958087" y="1600200"/>
            <a:ext cx="5227826" cy="40386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5841309"/>
            <a:ext cx="8229600" cy="246221"/>
          </a:xfrm>
        </p:spPr>
        <p:txBody>
          <a:bodyPr wrap="square">
            <a:spAutoFit/>
          </a:bodyPr>
          <a:lstStyle/>
          <a:p>
            <a:pPr marL="0" indent="0">
              <a:buNone/>
            </a:pPr>
            <a:r>
              <a:rPr lang="en-US" b="1" dirty="0">
                <a:solidFill>
                  <a:srgbClr val="007FA3"/>
                </a:solidFill>
                <a:latin typeface="Arial (Body)"/>
                <a:ea typeface="+mj-ea"/>
                <a:cs typeface="Times New Roman" panose="02020603050405020304" pitchFamily="18" charset="0"/>
              </a:rPr>
              <a:t>Figure 9.9 </a:t>
            </a:r>
            <a:r>
              <a:rPr lang="en-US" dirty="0"/>
              <a:t>Recording of an action potential (AP) in a muscle fiber.</a:t>
            </a:r>
            <a:endParaRPr lang="en-US" dirty="0">
              <a:latin typeface="Arial (Body)"/>
            </a:endParaRPr>
          </a:p>
        </p:txBody>
      </p:sp>
    </p:spTree>
    <p:extLst>
      <p:ext uri="{BB962C8B-B14F-4D97-AF65-F5344CB8AC3E}">
        <p14:creationId xmlns:p14="http://schemas.microsoft.com/office/powerpoint/2010/main" val="4927654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53110"/>
            <a:ext cx="8229600" cy="523220"/>
          </a:xfrm>
        </p:spPr>
        <p:txBody>
          <a:bodyPr vert="horz" lIns="0" tIns="0" rIns="0" bIns="0" rtlCol="0" anchor="b">
            <a:spAutoFit/>
          </a:bodyPr>
          <a:lstStyle/>
          <a:p>
            <a:r>
              <a:rPr lang="en-US" altLang="en-US" dirty="0">
                <a:latin typeface="Times New Roman"/>
              </a:rPr>
              <a:t>Excitation-Contraction (E-C) Coupling</a:t>
            </a:r>
          </a:p>
        </p:txBody>
      </p:sp>
      <p:sp>
        <p:nvSpPr>
          <p:cNvPr id="4" name="Content Placeholder 3"/>
          <p:cNvSpPr>
            <a:spLocks noGrp="1"/>
          </p:cNvSpPr>
          <p:nvPr>
            <p:ph idx="4294967295"/>
          </p:nvPr>
        </p:nvSpPr>
        <p:spPr>
          <a:xfrm>
            <a:off x="457581" y="1643126"/>
            <a:ext cx="8229600" cy="1938992"/>
          </a:xfrm>
        </p:spPr>
        <p:txBody>
          <a:bodyPr wrap="square">
            <a:spAutoFit/>
          </a:bodyPr>
          <a:lstStyle/>
          <a:p>
            <a:pPr>
              <a:buSzPct val="100000"/>
            </a:pPr>
            <a:r>
              <a:rPr lang="en-US" altLang="en-US" b="1" dirty="0">
                <a:latin typeface="Arial"/>
              </a:rPr>
              <a:t>Excitation-contraction</a:t>
            </a:r>
            <a:r>
              <a:rPr lang="en-US" altLang="en-US" dirty="0">
                <a:latin typeface="Arial"/>
              </a:rPr>
              <a:t> (</a:t>
            </a:r>
            <a:r>
              <a:rPr lang="en-US" altLang="en-US" b="1" dirty="0">
                <a:latin typeface="Arial"/>
              </a:rPr>
              <a:t>E-C</a:t>
            </a:r>
            <a:r>
              <a:rPr lang="en-US" altLang="en-US" dirty="0">
                <a:latin typeface="Arial"/>
              </a:rPr>
              <a:t>) </a:t>
            </a:r>
            <a:r>
              <a:rPr lang="en-US" altLang="en-US" b="1" dirty="0">
                <a:latin typeface="Arial"/>
              </a:rPr>
              <a:t>coupling</a:t>
            </a:r>
            <a:r>
              <a:rPr lang="en-US" altLang="en-US" dirty="0">
                <a:latin typeface="Arial"/>
              </a:rPr>
              <a:t>: events that transmit AP along sarcolemma (excitation) are coupled to sliding of myofilaments (contraction)</a:t>
            </a:r>
          </a:p>
          <a:p>
            <a:pPr>
              <a:buSzPct val="100000"/>
            </a:pPr>
            <a:r>
              <a:rPr lang="en-US" altLang="en-US" dirty="0">
                <a:latin typeface="Arial"/>
              </a:rPr>
              <a:t>AP is propagated along sarcolemma and down into T tubules, where voltage-sensitive proteins in tubules stimulate </a:t>
            </a:r>
            <a:r>
              <a:rPr lang="en-US" altLang="en-US" i="0" dirty="0">
                <a:latin typeface="Times New Roman" panose="02020603050405020304" pitchFamily="18" charset="0"/>
                <a:cs typeface="Times New Roman" panose="02020603050405020304" pitchFamily="18" charset="0"/>
              </a:rPr>
              <a:t>Ca</a:t>
            </a:r>
            <a:r>
              <a:rPr lang="en-US" altLang="en-US" i="0" baseline="30000" dirty="0">
                <a:latin typeface="Times New Roman" panose="02020603050405020304" pitchFamily="18" charset="0"/>
                <a:cs typeface="Times New Roman" panose="02020603050405020304" pitchFamily="18" charset="0"/>
              </a:rPr>
              <a:t>2+</a:t>
            </a:r>
            <a:r>
              <a:rPr lang="en-US" altLang="en-US" dirty="0">
                <a:latin typeface="Arial"/>
              </a:rPr>
              <a:t> release from SR </a:t>
            </a:r>
          </a:p>
          <a:p>
            <a:pPr marL="742950" lvl="1" indent="-285750">
              <a:spcBef>
                <a:spcPts val="600"/>
              </a:spcBef>
            </a:pPr>
            <a:r>
              <a:rPr lang="en-US" altLang="en-US" i="0" dirty="0">
                <a:latin typeface="Times New Roman" panose="02020603050405020304" pitchFamily="18" charset="0"/>
                <a:cs typeface="Times New Roman" panose="02020603050405020304" pitchFamily="18" charset="0"/>
              </a:rPr>
              <a:t>Ca</a:t>
            </a:r>
            <a:r>
              <a:rPr lang="en-US" altLang="en-US" i="0" baseline="30000" dirty="0">
                <a:latin typeface="Times New Roman" panose="02020603050405020304" pitchFamily="18" charset="0"/>
                <a:cs typeface="Times New Roman" panose="02020603050405020304" pitchFamily="18" charset="0"/>
              </a:rPr>
              <a:t>2+</a:t>
            </a:r>
            <a:r>
              <a:rPr lang="en-US" altLang="en-US" i="0" dirty="0">
                <a:latin typeface="Arial"/>
                <a:cs typeface="Times New Roman" panose="02020603050405020304" pitchFamily="18" charset="0"/>
              </a:rPr>
              <a:t> </a:t>
            </a:r>
            <a:r>
              <a:rPr lang="en-US" altLang="en-US" dirty="0">
                <a:latin typeface="Arial"/>
              </a:rPr>
              <a:t>release leads to contraction</a:t>
            </a:r>
          </a:p>
          <a:p>
            <a:pPr>
              <a:buSzPct val="100000"/>
            </a:pPr>
            <a:r>
              <a:rPr lang="en-US" altLang="en-US" dirty="0">
                <a:latin typeface="Arial"/>
              </a:rPr>
              <a:t>AP is brief and ends before contraction is seen</a:t>
            </a:r>
          </a:p>
        </p:txBody>
      </p:sp>
    </p:spTree>
    <p:extLst>
      <p:ext uri="{BB962C8B-B14F-4D97-AF65-F5344CB8AC3E}">
        <p14:creationId xmlns:p14="http://schemas.microsoft.com/office/powerpoint/2010/main" val="32362886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93054"/>
            <a:ext cx="8221133" cy="1107996"/>
          </a:xfrm>
        </p:spPr>
        <p:txBody>
          <a:bodyPr wrap="square">
            <a:spAutoFit/>
          </a:bodyPr>
          <a:lstStyle/>
          <a:p>
            <a:pPr lvl="1" algn="l" rtl="0">
              <a:spcBef>
                <a:spcPct val="0"/>
              </a:spcBef>
            </a:pPr>
            <a:r>
              <a:rPr lang="en-IN" sz="2400" b="1" kern="1200" dirty="0">
                <a:solidFill>
                  <a:srgbClr val="007FA3"/>
                </a:solidFill>
                <a:latin typeface="Times New Roman"/>
                <a:ea typeface="+mj-ea"/>
                <a:cs typeface="Times New Roman" panose="02020603050405020304" pitchFamily="18" charset="0"/>
              </a:rPr>
              <a:t>Excitation-Contraction (E-C) Coupling is the Sequence of Events by Which Transmission of an Action Potential Along the Sarcolemma Leads to the Sliding of Myofilaments </a:t>
            </a:r>
            <a:r>
              <a:rPr lang="en-US" sz="2400" b="1" kern="1200" dirty="0">
                <a:solidFill>
                  <a:srgbClr val="007FA3"/>
                </a:solidFill>
                <a:latin typeface="Times New Roman"/>
                <a:ea typeface="+mj-ea"/>
                <a:cs typeface="Times New Roman" panose="02020603050405020304" pitchFamily="18" charset="0"/>
              </a:rPr>
              <a:t>(1 of 3)</a:t>
            </a:r>
          </a:p>
        </p:txBody>
      </p:sp>
      <p:pic>
        <p:nvPicPr>
          <p:cNvPr id="5" name="Picture 4" descr="The first part of this figure illustrates a close-up of an axon terminal and a muscle fiber at a neuromuscular junction. The muscle fiber has been partly cut away to show a myofibril and sarcomere.&#10;&#10;The second part shows the four steps involved in excitation-contraction coupling:&#10;&#10;Step (1) The action potential propagates along the sarcolemma of the muscle fiber and down the T tubules.&#10;Step (2) Transmission of the action potential along the T tubules causes the voltage-sensitive tubule proteins to change shape. This shape change opens the calcium release channels in the terminal cisterns of the sarcoplasmic reticulum. As a result, calcium ions flow into the cytosol.&#10;Step (3) Calcium binding removes the blocking action of tropomyosin. The calcium ions bind to troponin, causing troponin to change shape and exposing binding sites for myosin on the thin filaments.&#10;Step (4) Myosin binding to actin forms cross bridges and cross bridge cycling, or contraction, begins. At this point, E-C coupling is over.&#10;&#10;Aftermath:  muscle action potential stops, the voltage-sensitive tubule proteins return to their original shape, closing the calcium release channels of the sarcoplasmic reticulum. Calcium levels in the sarcoplasm fall as calcium is continually pumped back into the sarcoplasmic reticulum by active transport. Without calcium, the blocking action of tropomyosin is restored, myosin-actin interaction is inhibited, and the muscle fiber relaxes. However, each time an action potential arrives at the neuromuscular junction, the sequence of excitation-contraction coupling is repe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904" y="1676400"/>
            <a:ext cx="3764193" cy="4257124"/>
          </a:xfrm>
          <a:prstGeom prst="rect">
            <a:avLst/>
          </a:prstGeom>
        </p:spPr>
      </p:pic>
      <p:sp>
        <p:nvSpPr>
          <p:cNvPr id="4" name="Content Placeholder 2"/>
          <p:cNvSpPr>
            <a:spLocks noGrp="1"/>
          </p:cNvSpPr>
          <p:nvPr>
            <p:ph sz="quarter" idx="13"/>
          </p:nvPr>
        </p:nvSpPr>
        <p:spPr>
          <a:xfrm>
            <a:off x="457200" y="6078379"/>
            <a:ext cx="8229600" cy="246221"/>
          </a:xfrm>
        </p:spPr>
        <p:txBody>
          <a:bodyPr wrap="square">
            <a:spAutoFit/>
          </a:bodyPr>
          <a:lstStyle/>
          <a:p>
            <a:pPr marL="0" indent="0">
              <a:buNone/>
            </a:pPr>
            <a:r>
              <a:rPr lang="en-US" b="1" dirty="0">
                <a:solidFill>
                  <a:srgbClr val="007FA3"/>
                </a:solidFill>
                <a:latin typeface="Arial (Body)"/>
                <a:cs typeface="Times New Roman" panose="02020603050405020304" pitchFamily="18" charset="0"/>
              </a:rPr>
              <a:t>FOCUS FIGURE </a:t>
            </a:r>
            <a:r>
              <a:rPr lang="en-US" b="1" dirty="0">
                <a:solidFill>
                  <a:srgbClr val="007FA3"/>
                </a:solidFill>
                <a:latin typeface="Arial (Body)"/>
                <a:ea typeface="+mj-ea"/>
                <a:cs typeface="Times New Roman" panose="02020603050405020304" pitchFamily="18" charset="0"/>
              </a:rPr>
              <a:t>9.2 </a:t>
            </a:r>
            <a:r>
              <a:rPr lang="en-US" dirty="0"/>
              <a:t>Excitation-Contraction Coupling</a:t>
            </a:r>
            <a:endParaRPr lang="en-US" dirty="0">
              <a:latin typeface="Arial (Body)"/>
            </a:endParaRPr>
          </a:p>
        </p:txBody>
      </p:sp>
    </p:spTree>
    <p:extLst>
      <p:ext uri="{BB962C8B-B14F-4D97-AF65-F5344CB8AC3E}">
        <p14:creationId xmlns:p14="http://schemas.microsoft.com/office/powerpoint/2010/main" val="29793784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93054"/>
            <a:ext cx="8221133" cy="1107996"/>
          </a:xfrm>
        </p:spPr>
        <p:txBody>
          <a:bodyPr wrap="square">
            <a:spAutoFit/>
          </a:bodyPr>
          <a:lstStyle/>
          <a:p>
            <a:pPr lvl="1" algn="l" rtl="0">
              <a:spcBef>
                <a:spcPct val="0"/>
              </a:spcBef>
            </a:pPr>
            <a:r>
              <a:rPr lang="en-IN" sz="2400" b="1" kern="1200" dirty="0">
                <a:solidFill>
                  <a:srgbClr val="007FA3"/>
                </a:solidFill>
                <a:latin typeface="Times New Roman"/>
                <a:ea typeface="+mj-ea"/>
                <a:cs typeface="Times New Roman" panose="02020603050405020304" pitchFamily="18" charset="0"/>
              </a:rPr>
              <a:t>Excitation-Contraction (E-C) Coupling is the Sequence of Events by Which Transmission of an Action Potential Along the Sarcolemma Leads to the Sliding of Myofilaments </a:t>
            </a:r>
            <a:r>
              <a:rPr lang="en-US" sz="2400" b="1" kern="1200" dirty="0">
                <a:solidFill>
                  <a:srgbClr val="007FA3"/>
                </a:solidFill>
                <a:latin typeface="Times New Roman"/>
                <a:ea typeface="+mj-ea"/>
                <a:cs typeface="Times New Roman" panose="02020603050405020304" pitchFamily="18" charset="0"/>
              </a:rPr>
              <a:t>(2 of 3)</a:t>
            </a:r>
          </a:p>
        </p:txBody>
      </p:sp>
      <p:pic>
        <p:nvPicPr>
          <p:cNvPr id="30722" name="Picture 2" descr="The first part of this figure illustrates a close-up of an axon terminal and a muscle fiber at a neuromuscular junction. The muscle fiber has been partly cut away to show a myofibril and sarcomere.&#10;The second part shows the four steps involved in excitation-contraction coupling:&#10;Step (1) The action potential propagates along the sarcolemma of the muscle fiber and down the T tubu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600200"/>
            <a:ext cx="3768148" cy="449984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sz="quarter" idx="13"/>
          </p:nvPr>
        </p:nvSpPr>
        <p:spPr>
          <a:xfrm>
            <a:off x="457200" y="6078379"/>
            <a:ext cx="8229600" cy="246221"/>
          </a:xfrm>
        </p:spPr>
        <p:txBody>
          <a:bodyPr wrap="square">
            <a:spAutoFit/>
          </a:bodyPr>
          <a:lstStyle/>
          <a:p>
            <a:pPr marL="0" indent="0">
              <a:buNone/>
            </a:pPr>
            <a:r>
              <a:rPr lang="en-US" b="1" dirty="0">
                <a:solidFill>
                  <a:srgbClr val="007FA3"/>
                </a:solidFill>
                <a:latin typeface="Arial (Body)"/>
                <a:cs typeface="Times New Roman" panose="02020603050405020304" pitchFamily="18" charset="0"/>
              </a:rPr>
              <a:t>FOCUS FIGURE </a:t>
            </a:r>
            <a:r>
              <a:rPr lang="en-US" b="1" dirty="0">
                <a:solidFill>
                  <a:srgbClr val="007FA3"/>
                </a:solidFill>
                <a:latin typeface="Arial (Body)"/>
                <a:ea typeface="+mj-ea"/>
                <a:cs typeface="Times New Roman" panose="02020603050405020304" pitchFamily="18" charset="0"/>
              </a:rPr>
              <a:t>9.2 </a:t>
            </a:r>
            <a:r>
              <a:rPr lang="en-US" dirty="0"/>
              <a:t>Excitation-Contraction Coupling</a:t>
            </a:r>
            <a:endParaRPr lang="en-US" dirty="0">
              <a:latin typeface="Arial (Body)"/>
            </a:endParaRPr>
          </a:p>
        </p:txBody>
      </p:sp>
    </p:spTree>
    <p:extLst>
      <p:ext uri="{BB962C8B-B14F-4D97-AF65-F5344CB8AC3E}">
        <p14:creationId xmlns:p14="http://schemas.microsoft.com/office/powerpoint/2010/main" val="3114993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93054"/>
            <a:ext cx="8221133" cy="1107996"/>
          </a:xfrm>
        </p:spPr>
        <p:txBody>
          <a:bodyPr wrap="square">
            <a:spAutoFit/>
          </a:bodyPr>
          <a:lstStyle/>
          <a:p>
            <a:pPr lvl="1" algn="l" rtl="0">
              <a:spcBef>
                <a:spcPct val="0"/>
              </a:spcBef>
            </a:pPr>
            <a:r>
              <a:rPr lang="en-IN" sz="2400" b="1" kern="1200" dirty="0">
                <a:solidFill>
                  <a:srgbClr val="007FA3"/>
                </a:solidFill>
                <a:latin typeface="Times New Roman"/>
                <a:ea typeface="+mj-ea"/>
                <a:cs typeface="Times New Roman" panose="02020603050405020304" pitchFamily="18" charset="0"/>
              </a:rPr>
              <a:t>Excitation-Contraction (E-C) Coupling is the Sequence of Events by Which Transmission of an Action Potential Along the Sarcolemma Leads to the Sliding of Myofilaments </a:t>
            </a:r>
            <a:r>
              <a:rPr lang="en-US" sz="2400" b="1" kern="1200" dirty="0">
                <a:solidFill>
                  <a:srgbClr val="007FA3"/>
                </a:solidFill>
                <a:latin typeface="Times New Roman"/>
                <a:ea typeface="+mj-ea"/>
                <a:cs typeface="Times New Roman" panose="02020603050405020304" pitchFamily="18" charset="0"/>
              </a:rPr>
              <a:t>(3 of 3)</a:t>
            </a:r>
          </a:p>
        </p:txBody>
      </p:sp>
      <p:pic>
        <p:nvPicPr>
          <p:cNvPr id="31746" name="Picture 2" descr="The first part of this figure illustrates a close-up of an axon terminal and a muscle fiber at a neuromuscular junction. The muscle fiber has been partly cut away to show a myofibril and sarcomere.&#10;The second part shows the four steps involved in excitation-contraction coupling:&#10;Step (1) The action potential propagates along the sarcolemma of the muscle fiber and down the T tubules.&#10;Step (2) Transmission of the action potential along the T tubules causes the voltage-sensitive tubule proteins to change shape. This shape change opens the calcium release channels in the terminal cisterns of the sarcoplasmic reticulum. As a result, calcium ions flow into the cytos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520" y="1600200"/>
            <a:ext cx="3768148" cy="449984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6078379"/>
            <a:ext cx="8229600" cy="246221"/>
          </a:xfrm>
        </p:spPr>
        <p:txBody>
          <a:bodyPr wrap="square">
            <a:spAutoFit/>
          </a:bodyPr>
          <a:lstStyle/>
          <a:p>
            <a:pPr marL="0" indent="0">
              <a:buNone/>
            </a:pPr>
            <a:r>
              <a:rPr lang="en-US" b="1" dirty="0">
                <a:solidFill>
                  <a:srgbClr val="007FA3"/>
                </a:solidFill>
                <a:latin typeface="Arial (Body)"/>
                <a:cs typeface="Times New Roman" panose="02020603050405020304" pitchFamily="18" charset="0"/>
              </a:rPr>
              <a:t>FOCUS FIGURE </a:t>
            </a:r>
            <a:r>
              <a:rPr lang="en-US" b="1" dirty="0">
                <a:solidFill>
                  <a:srgbClr val="007FA3"/>
                </a:solidFill>
                <a:latin typeface="Arial (Body)"/>
                <a:ea typeface="+mj-ea"/>
                <a:cs typeface="Times New Roman" panose="02020603050405020304" pitchFamily="18" charset="0"/>
              </a:rPr>
              <a:t>9.2 </a:t>
            </a:r>
            <a:r>
              <a:rPr lang="en-US" dirty="0"/>
              <a:t>Excitation-Contraction Coupling</a:t>
            </a:r>
            <a:endParaRPr lang="en-US" dirty="0">
              <a:latin typeface="Arial (Body)"/>
            </a:endParaRPr>
          </a:p>
        </p:txBody>
      </p:sp>
    </p:spTree>
    <p:extLst>
      <p:ext uri="{BB962C8B-B14F-4D97-AF65-F5344CB8AC3E}">
        <p14:creationId xmlns:p14="http://schemas.microsoft.com/office/powerpoint/2010/main" val="39185989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B7A53-8C86-4A17-9D04-595DC12923AC}"/>
              </a:ext>
            </a:extLst>
          </p:cNvPr>
          <p:cNvSpPr>
            <a:spLocks noGrp="1"/>
          </p:cNvSpPr>
          <p:nvPr>
            <p:ph type="title"/>
          </p:nvPr>
        </p:nvSpPr>
        <p:spPr>
          <a:xfrm>
            <a:off x="457199" y="537328"/>
            <a:ext cx="8328581" cy="701243"/>
          </a:xfrm>
        </p:spPr>
        <p:txBody>
          <a:bodyPr/>
          <a:lstStyle/>
          <a:p>
            <a:r>
              <a:rPr lang="fr-FR" i="0" u="none" strike="noStrike" dirty="0">
                <a:solidFill>
                  <a:schemeClr val="bg2"/>
                </a:solidFill>
                <a:effectLst/>
              </a:rPr>
              <a:t>A&amp;P </a:t>
            </a:r>
            <a:r>
              <a:rPr lang="fr-FR" i="0" u="none" strike="noStrike" dirty="0" err="1">
                <a:solidFill>
                  <a:schemeClr val="bg2"/>
                </a:solidFill>
                <a:effectLst/>
              </a:rPr>
              <a:t>Flix</a:t>
            </a:r>
            <a:r>
              <a:rPr lang="fr-FR" i="0" u="none" strike="noStrike" dirty="0">
                <a:solidFill>
                  <a:schemeClr val="bg2"/>
                </a:solidFill>
                <a:effectLst/>
              </a:rPr>
              <a:t>: Excitation-Contraction </a:t>
            </a:r>
            <a:r>
              <a:rPr lang="fr-FR" i="0" u="none" strike="noStrike" dirty="0" err="1">
                <a:solidFill>
                  <a:schemeClr val="bg2"/>
                </a:solidFill>
                <a:effectLst/>
              </a:rPr>
              <a:t>Coupling</a:t>
            </a:r>
            <a:endParaRPr lang="en-IN" dirty="0">
              <a:solidFill>
                <a:schemeClr val="bg2"/>
              </a:solidFill>
            </a:endParaRPr>
          </a:p>
        </p:txBody>
      </p:sp>
      <p:sp>
        <p:nvSpPr>
          <p:cNvPr id="3" name="Text Placeholder 2">
            <a:extLst>
              <a:ext uri="{FF2B5EF4-FFF2-40B4-BE49-F238E27FC236}">
                <a16:creationId xmlns:a16="http://schemas.microsoft.com/office/drawing/2014/main" id="{96372B54-493D-4E79-B2FC-48C43CC63C57}"/>
              </a:ext>
            </a:extLst>
          </p:cNvPr>
          <p:cNvSpPr>
            <a:spLocks noGrp="1"/>
          </p:cNvSpPr>
          <p:nvPr>
            <p:ph type="body" sz="quarter" idx="13"/>
          </p:nvPr>
        </p:nvSpPr>
        <p:spPr>
          <a:xfrm>
            <a:off x="1371600" y="2590800"/>
            <a:ext cx="6705600" cy="1066800"/>
          </a:xfrm>
        </p:spPr>
        <p:txBody>
          <a:bodyPr/>
          <a:lstStyle/>
          <a:p>
            <a:pPr marL="0" indent="0" algn="ctr">
              <a:spcBef>
                <a:spcPts val="0"/>
              </a:spcBef>
              <a:buNone/>
            </a:pPr>
            <a:r>
              <a:rPr lang="en-IN" sz="1400" b="1" dirty="0"/>
              <a:t>Click here to view ADA compliant Animation:</a:t>
            </a:r>
          </a:p>
          <a:p>
            <a:pPr marL="0" indent="0" algn="ctr">
              <a:spcBef>
                <a:spcPts val="0"/>
              </a:spcBef>
              <a:buNone/>
            </a:pPr>
            <a:r>
              <a:rPr lang="fr-FR" sz="1400" b="1" i="0" u="none" strike="noStrike" dirty="0">
                <a:effectLst/>
              </a:rPr>
              <a:t>Excitation-Contraction </a:t>
            </a:r>
            <a:r>
              <a:rPr lang="fr-FR" sz="1400" b="1" i="0" u="none" strike="noStrike" dirty="0" err="1">
                <a:effectLst/>
              </a:rPr>
              <a:t>Coupling</a:t>
            </a:r>
            <a:endParaRPr lang="fr-FR" sz="1400" b="1" i="0" u="none" strike="noStrike" dirty="0">
              <a:effectLst/>
            </a:endParaRPr>
          </a:p>
          <a:p>
            <a:pPr marL="0" indent="0" algn="ctr">
              <a:spcBef>
                <a:spcPts val="0"/>
              </a:spcBef>
              <a:buNone/>
            </a:pPr>
            <a:endParaRPr lang="en-IN" sz="1400" b="1" i="0" u="sng" strike="noStrike" dirty="0">
              <a:effectLst/>
              <a:hlinkClick r:id="rId2" tooltip="https://mediaplayer.pearsoncmg.com/assets/apf-events-at-the-neuromuscular-junction">
                <a:extLst>
                  <a:ext uri="{A12FA001-AC4F-418D-AE19-62706E023703}">
                    <ahyp:hlinkClr xmlns:ahyp="http://schemas.microsoft.com/office/drawing/2018/hyperlinkcolor" val="tx"/>
                  </a:ext>
                </a:extLst>
              </a:hlinkClick>
            </a:endParaRPr>
          </a:p>
          <a:p>
            <a:pPr marL="0" indent="0" algn="ctr">
              <a:spcBef>
                <a:spcPts val="600"/>
              </a:spcBef>
              <a:buNone/>
            </a:pPr>
            <a:r>
              <a:rPr lang="en-IN" sz="1200" b="0" i="0" u="sng" strike="noStrike" dirty="0">
                <a:solidFill>
                  <a:srgbClr val="0563C1"/>
                </a:solidFill>
                <a:effectLst/>
                <a:hlinkClick r:id="rId3" tooltip="https://mediaplayer.pearsoncmg.com/assets/apf-excitation-contraction-coupling"/>
              </a:rPr>
              <a:t>https://mediaplayer.pearsoncmg.com/assets/apf-excitation-contraction-coupling</a:t>
            </a:r>
            <a:endParaRPr lang="en-US" altLang="en-US" sz="1200" dirty="0">
              <a:solidFill>
                <a:schemeClr val="tx1"/>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215346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9600" cy="1077218"/>
          </a:xfrm>
        </p:spPr>
        <p:txBody>
          <a:bodyPr vert="horz" lIns="0" tIns="0" rIns="0" bIns="0" rtlCol="0" anchor="b">
            <a:spAutoFit/>
          </a:bodyPr>
          <a:lstStyle/>
          <a:p>
            <a:pPr lvl="1" indent="-746125" algn="l" rtl="0">
              <a:spcBef>
                <a:spcPct val="0"/>
              </a:spcBef>
            </a:pPr>
            <a:r>
              <a:rPr lang="en-US" altLang="en-US" sz="3400" b="1" kern="1200" dirty="0">
                <a:solidFill>
                  <a:srgbClr val="007FA3"/>
                </a:solidFill>
                <a:latin typeface="Times New Roman"/>
                <a:ea typeface="+mj-ea"/>
                <a:cs typeface="Times New Roman" panose="02020603050405020304" pitchFamily="18" charset="0"/>
              </a:rPr>
              <a:t>Muscle Fiber Contraction: Cross Bridge Cycling </a:t>
            </a:r>
            <a:r>
              <a:rPr lang="en-US" sz="2800" b="1" kern="1200" dirty="0">
                <a:solidFill>
                  <a:srgbClr val="007FA3"/>
                </a:solidFill>
                <a:latin typeface="Times New Roman"/>
                <a:ea typeface="+mj-ea"/>
                <a:cs typeface="Times New Roman" panose="02020603050405020304" pitchFamily="18" charset="0"/>
              </a:rPr>
              <a:t>(1 of 3)</a:t>
            </a:r>
            <a:endParaRPr lang="en-US" altLang="en-US" sz="2800" b="1" kern="1200" dirty="0">
              <a:solidFill>
                <a:srgbClr val="007FA3"/>
              </a:solidFill>
              <a:latin typeface="Times New Roman"/>
              <a:ea typeface="+mj-ea"/>
              <a:cs typeface="Times New Roman" panose="02020603050405020304" pitchFamily="18" charset="0"/>
            </a:endParaRPr>
          </a:p>
        </p:txBody>
      </p:sp>
      <p:sp>
        <p:nvSpPr>
          <p:cNvPr id="4" name="Content Placeholder 3"/>
          <p:cNvSpPr>
            <a:spLocks noGrp="1"/>
          </p:cNvSpPr>
          <p:nvPr>
            <p:ph sz="quarter" idx="13"/>
          </p:nvPr>
        </p:nvSpPr>
        <p:spPr>
          <a:xfrm>
            <a:off x="457581" y="1643126"/>
            <a:ext cx="8229600" cy="1900520"/>
          </a:xfrm>
        </p:spPr>
        <p:txBody>
          <a:bodyPr wrap="square">
            <a:spAutoFit/>
          </a:bodyPr>
          <a:lstStyle/>
          <a:p>
            <a:r>
              <a:rPr lang="en-US" altLang="en-US" dirty="0">
                <a:latin typeface="Arial"/>
              </a:rPr>
              <a:t>At low intracellular </a:t>
            </a:r>
            <a:r>
              <a:rPr lang="en-US" altLang="en-US" i="0" dirty="0">
                <a:latin typeface="Times New Roman" panose="02020603050405020304" pitchFamily="18" charset="0"/>
                <a:cs typeface="Times New Roman" panose="02020603050405020304" pitchFamily="18" charset="0"/>
              </a:rPr>
              <a:t>Ca</a:t>
            </a:r>
            <a:r>
              <a:rPr lang="en-US" altLang="en-US" i="0" baseline="30000" dirty="0">
                <a:latin typeface="Times New Roman" panose="02020603050405020304" pitchFamily="18" charset="0"/>
                <a:cs typeface="Times New Roman" panose="02020603050405020304" pitchFamily="18" charset="0"/>
              </a:rPr>
              <a:t>2+</a:t>
            </a:r>
            <a:r>
              <a:rPr lang="en-US" altLang="en-US" dirty="0">
                <a:latin typeface="Arial"/>
              </a:rPr>
              <a:t> concentration:</a:t>
            </a:r>
          </a:p>
          <a:p>
            <a:pPr lvl="1"/>
            <a:r>
              <a:rPr lang="en-US" altLang="en-US" dirty="0">
                <a:latin typeface="Arial"/>
              </a:rPr>
              <a:t>Tropomyosin blocks active sites on actin</a:t>
            </a:r>
          </a:p>
          <a:p>
            <a:pPr lvl="1"/>
            <a:r>
              <a:rPr lang="en-US" altLang="en-US" dirty="0">
                <a:latin typeface="Arial"/>
              </a:rPr>
              <a:t>Myosin heads cannot attach to actin</a:t>
            </a:r>
          </a:p>
          <a:p>
            <a:pPr lvl="1"/>
            <a:r>
              <a:rPr lang="en-US" altLang="en-US" dirty="0">
                <a:latin typeface="Arial"/>
              </a:rPr>
              <a:t>Muscle fiber remains relaxed</a:t>
            </a:r>
          </a:p>
          <a:p>
            <a:r>
              <a:rPr lang="en-US" altLang="en-US" dirty="0">
                <a:latin typeface="Arial"/>
                <a:sym typeface="Wingdings" panose="05000000000000000000" pitchFamily="2" charset="2"/>
              </a:rPr>
              <a:t>Voltage-sensitive proteins in T tubules change shape, causing sarcoplasmic reticulum (SR) to release </a:t>
            </a:r>
            <a:r>
              <a:rPr lang="en-US" altLang="en-US" i="0" dirty="0">
                <a:latin typeface="Times New Roman" panose="02020603050405020304" pitchFamily="18" charset="0"/>
                <a:cs typeface="Times New Roman" panose="02020603050405020304" pitchFamily="18" charset="0"/>
                <a:sym typeface="Wingdings" panose="05000000000000000000" pitchFamily="2" charset="2"/>
              </a:rPr>
              <a:t>Ca</a:t>
            </a:r>
            <a:r>
              <a:rPr lang="en-US" altLang="en-US" i="0" baseline="30000" dirty="0">
                <a:latin typeface="Times New Roman" panose="02020603050405020304" pitchFamily="18" charset="0"/>
                <a:cs typeface="Times New Roman" panose="02020603050405020304" pitchFamily="18" charset="0"/>
                <a:sym typeface="Wingdings" panose="05000000000000000000" pitchFamily="2" charset="2"/>
              </a:rPr>
              <a:t>2+</a:t>
            </a:r>
            <a:r>
              <a:rPr lang="en-US" altLang="en-US" dirty="0">
                <a:latin typeface="Arial"/>
                <a:sym typeface="Wingdings" panose="05000000000000000000" pitchFamily="2" charset="2"/>
              </a:rPr>
              <a:t> to cytosol</a:t>
            </a:r>
            <a:endParaRPr lang="en-US" altLang="en-US" dirty="0">
              <a:latin typeface="Arial"/>
            </a:endParaRPr>
          </a:p>
        </p:txBody>
      </p:sp>
    </p:spTree>
    <p:extLst>
      <p:ext uri="{BB962C8B-B14F-4D97-AF65-F5344CB8AC3E}">
        <p14:creationId xmlns:p14="http://schemas.microsoft.com/office/powerpoint/2010/main" val="17900630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9600" cy="1077218"/>
          </a:xfrm>
        </p:spPr>
        <p:txBody>
          <a:bodyPr vert="horz" lIns="0" tIns="0" rIns="0" bIns="0" rtlCol="0" anchor="b">
            <a:spAutoFit/>
          </a:bodyPr>
          <a:lstStyle/>
          <a:p>
            <a:pPr lvl="1" indent="-746125" algn="l" rtl="0">
              <a:spcBef>
                <a:spcPct val="0"/>
              </a:spcBef>
            </a:pPr>
            <a:r>
              <a:rPr lang="en-US" altLang="en-US" sz="3400" b="1" kern="1200" dirty="0">
                <a:solidFill>
                  <a:srgbClr val="007FA3"/>
                </a:solidFill>
                <a:latin typeface="Times New Roman"/>
                <a:ea typeface="+mj-ea"/>
                <a:cs typeface="Times New Roman" panose="02020603050405020304" pitchFamily="18" charset="0"/>
              </a:rPr>
              <a:t>Muscle Fiber Contraction: Cross Bridge Cycling </a:t>
            </a:r>
            <a:r>
              <a:rPr lang="en-US" sz="2800" b="1" kern="1200" dirty="0">
                <a:solidFill>
                  <a:srgbClr val="007FA3"/>
                </a:solidFill>
                <a:latin typeface="Times New Roman"/>
                <a:ea typeface="+mj-ea"/>
                <a:cs typeface="Times New Roman" panose="02020603050405020304" pitchFamily="18" charset="0"/>
              </a:rPr>
              <a:t>(2 of 3)</a:t>
            </a:r>
            <a:endParaRPr lang="en-US" altLang="en-US" sz="2800" b="1" kern="1200" dirty="0">
              <a:solidFill>
                <a:srgbClr val="007FA3"/>
              </a:solidFill>
              <a:latin typeface="Times New Roman"/>
              <a:ea typeface="+mj-ea"/>
              <a:cs typeface="Times New Roman" panose="02020603050405020304" pitchFamily="18" charset="0"/>
            </a:endParaRPr>
          </a:p>
        </p:txBody>
      </p:sp>
      <p:sp>
        <p:nvSpPr>
          <p:cNvPr id="4" name="Content Placeholder 3"/>
          <p:cNvSpPr>
            <a:spLocks noGrp="1"/>
          </p:cNvSpPr>
          <p:nvPr>
            <p:ph idx="4294967295"/>
          </p:nvPr>
        </p:nvSpPr>
        <p:spPr>
          <a:xfrm>
            <a:off x="457581" y="1643126"/>
            <a:ext cx="8229600" cy="2000548"/>
          </a:xfrm>
        </p:spPr>
        <p:txBody>
          <a:bodyPr wrap="square">
            <a:spAutoFit/>
          </a:bodyPr>
          <a:lstStyle/>
          <a:p>
            <a:pPr>
              <a:buSzPct val="100000"/>
            </a:pPr>
            <a:r>
              <a:rPr lang="en-US" altLang="en-US" dirty="0">
                <a:latin typeface="Arial"/>
              </a:rPr>
              <a:t>At higher intracellular </a:t>
            </a:r>
            <a:r>
              <a:rPr lang="en-US" altLang="en-US" i="0" dirty="0">
                <a:latin typeface="Times New Roman" panose="02020603050405020304" pitchFamily="18" charset="0"/>
                <a:cs typeface="Times New Roman" panose="02020603050405020304" pitchFamily="18" charset="0"/>
              </a:rPr>
              <a:t>Ca</a:t>
            </a:r>
            <a:r>
              <a:rPr lang="en-US" altLang="en-US" i="0" baseline="30000" dirty="0">
                <a:latin typeface="Times New Roman" panose="02020603050405020304" pitchFamily="18" charset="0"/>
                <a:cs typeface="Times New Roman" panose="02020603050405020304" pitchFamily="18" charset="0"/>
              </a:rPr>
              <a:t>2+</a:t>
            </a:r>
            <a:r>
              <a:rPr lang="en-US" altLang="en-US" dirty="0">
                <a:latin typeface="Arial"/>
              </a:rPr>
              <a:t> concentrations, </a:t>
            </a:r>
            <a:r>
              <a:rPr lang="en-US" altLang="en-US" i="0" dirty="0">
                <a:latin typeface="Times New Roman" panose="02020603050405020304" pitchFamily="18" charset="0"/>
                <a:cs typeface="Times New Roman" panose="02020603050405020304" pitchFamily="18" charset="0"/>
              </a:rPr>
              <a:t>Ca</a:t>
            </a:r>
            <a:r>
              <a:rPr lang="en-US" altLang="en-US" i="0" baseline="30000" dirty="0">
                <a:latin typeface="Times New Roman" panose="02020603050405020304" pitchFamily="18" charset="0"/>
                <a:cs typeface="Times New Roman" panose="02020603050405020304" pitchFamily="18" charset="0"/>
              </a:rPr>
              <a:t>2+</a:t>
            </a:r>
            <a:r>
              <a:rPr lang="en-US" altLang="en-US" dirty="0">
                <a:latin typeface="Arial"/>
              </a:rPr>
              <a:t> binds to troponin </a:t>
            </a:r>
          </a:p>
          <a:p>
            <a:pPr>
              <a:buSzPct val="100000"/>
            </a:pPr>
            <a:r>
              <a:rPr lang="en-US" altLang="en-US" dirty="0">
                <a:latin typeface="Arial"/>
              </a:rPr>
              <a:t>Troponin changes shape and moves tropomyosin away from myosin-binding sites</a:t>
            </a:r>
          </a:p>
          <a:p>
            <a:pPr>
              <a:buSzPct val="100000"/>
            </a:pPr>
            <a:r>
              <a:rPr lang="en-US" altLang="en-US" dirty="0">
                <a:latin typeface="Arial"/>
              </a:rPr>
              <a:t>Myosin heads is then allowed to bind to actin, forming cross bridge</a:t>
            </a:r>
          </a:p>
          <a:p>
            <a:pPr>
              <a:buSzPct val="100000"/>
            </a:pPr>
            <a:r>
              <a:rPr lang="en-US" altLang="en-US" dirty="0">
                <a:latin typeface="Arial"/>
              </a:rPr>
              <a:t>Cycling is initiated, causing sarcomere shortening and muscle contraction</a:t>
            </a:r>
          </a:p>
          <a:p>
            <a:pPr>
              <a:buSzPct val="100000"/>
            </a:pPr>
            <a:r>
              <a:rPr lang="en-US" altLang="en-US" dirty="0">
                <a:latin typeface="Arial"/>
              </a:rPr>
              <a:t>When nervous stimulation ceases, </a:t>
            </a:r>
            <a:r>
              <a:rPr lang="en-US" altLang="en-US" i="0" dirty="0">
                <a:latin typeface="Times New Roman" panose="02020603050405020304" pitchFamily="18" charset="0"/>
                <a:cs typeface="Times New Roman" panose="02020603050405020304" pitchFamily="18" charset="0"/>
              </a:rPr>
              <a:t>Ca</a:t>
            </a:r>
            <a:r>
              <a:rPr lang="en-US" altLang="en-US" i="0" baseline="30000" dirty="0">
                <a:latin typeface="Times New Roman" panose="02020603050405020304" pitchFamily="18" charset="0"/>
                <a:cs typeface="Times New Roman" panose="02020603050405020304" pitchFamily="18" charset="0"/>
              </a:rPr>
              <a:t>2+</a:t>
            </a:r>
            <a:r>
              <a:rPr lang="en-US" altLang="en-US" dirty="0">
                <a:latin typeface="Arial"/>
              </a:rPr>
              <a:t> is pumped back into SR, and contraction ends</a:t>
            </a:r>
          </a:p>
        </p:txBody>
      </p:sp>
    </p:spTree>
    <p:extLst>
      <p:ext uri="{BB962C8B-B14F-4D97-AF65-F5344CB8AC3E}">
        <p14:creationId xmlns:p14="http://schemas.microsoft.com/office/powerpoint/2010/main" val="3868900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53110"/>
            <a:ext cx="8229600" cy="523220"/>
          </a:xfrm>
        </p:spPr>
        <p:txBody>
          <a:bodyPr vert="horz" lIns="0" tIns="0" rIns="0" bIns="0" rtlCol="0" anchor="b">
            <a:spAutoFit/>
          </a:bodyPr>
          <a:lstStyle/>
          <a:p>
            <a:pPr marL="746125" indent="-746125"/>
            <a:r>
              <a:rPr lang="en-US" altLang="en-US" dirty="0">
                <a:latin typeface="Times New Roman"/>
              </a:rPr>
              <a:t>Types of Muscle Tissue </a:t>
            </a:r>
            <a:r>
              <a:rPr lang="en-US" sz="2800" dirty="0">
                <a:latin typeface="Times New Roman"/>
              </a:rPr>
              <a:t>(4 of 4)</a:t>
            </a:r>
          </a:p>
        </p:txBody>
      </p:sp>
      <p:sp>
        <p:nvSpPr>
          <p:cNvPr id="4" name="Content Placeholder 3"/>
          <p:cNvSpPr>
            <a:spLocks noGrp="1"/>
          </p:cNvSpPr>
          <p:nvPr>
            <p:ph sz="quarter" idx="13"/>
          </p:nvPr>
        </p:nvSpPr>
        <p:spPr>
          <a:xfrm>
            <a:off x="457581" y="1643126"/>
            <a:ext cx="8229600" cy="1862048"/>
          </a:xfrm>
        </p:spPr>
        <p:txBody>
          <a:bodyPr vert="horz" lIns="0" tIns="0" rIns="0" bIns="0" rtlCol="0">
            <a:spAutoFit/>
          </a:bodyPr>
          <a:lstStyle/>
          <a:p>
            <a:r>
              <a:rPr lang="en-US" altLang="en-US" b="1" dirty="0">
                <a:latin typeface="Arial"/>
              </a:rPr>
              <a:t>Smooth</a:t>
            </a:r>
            <a:r>
              <a:rPr lang="en-US" altLang="en-US" dirty="0">
                <a:latin typeface="Arial"/>
              </a:rPr>
              <a:t> </a:t>
            </a:r>
            <a:r>
              <a:rPr lang="en-US" altLang="en-US" b="1" dirty="0">
                <a:latin typeface="Arial"/>
              </a:rPr>
              <a:t>muscle</a:t>
            </a:r>
          </a:p>
          <a:p>
            <a:pPr lvl="1"/>
            <a:r>
              <a:rPr lang="en-US" altLang="en-US" b="1" dirty="0">
                <a:latin typeface="Arial"/>
              </a:rPr>
              <a:t>Smooth</a:t>
            </a:r>
            <a:r>
              <a:rPr lang="en-US" altLang="en-US" dirty="0">
                <a:latin typeface="Arial"/>
              </a:rPr>
              <a:t> </a:t>
            </a:r>
            <a:r>
              <a:rPr lang="en-US" altLang="en-US" b="1" dirty="0">
                <a:latin typeface="Arial"/>
              </a:rPr>
              <a:t>muscle</a:t>
            </a:r>
            <a:r>
              <a:rPr lang="en-US" altLang="en-US" dirty="0">
                <a:latin typeface="Arial"/>
              </a:rPr>
              <a:t> </a:t>
            </a:r>
            <a:r>
              <a:rPr lang="en-US" altLang="en-US" b="1" dirty="0">
                <a:latin typeface="Arial"/>
              </a:rPr>
              <a:t>tissue</a:t>
            </a:r>
            <a:r>
              <a:rPr lang="en-US" altLang="en-US" dirty="0">
                <a:latin typeface="Arial"/>
              </a:rPr>
              <a:t>: found in walls of hollow organs</a:t>
            </a:r>
          </a:p>
          <a:p>
            <a:pPr lvl="2"/>
            <a:r>
              <a:rPr lang="en-US" altLang="en-US" dirty="0">
                <a:latin typeface="Arial"/>
              </a:rPr>
              <a:t>Examples: stomach, urinary bladder, and airways</a:t>
            </a:r>
          </a:p>
          <a:p>
            <a:pPr lvl="1"/>
            <a:r>
              <a:rPr lang="en-US" altLang="en-US" dirty="0">
                <a:latin typeface="Arial"/>
              </a:rPr>
              <a:t>Not striated</a:t>
            </a:r>
          </a:p>
          <a:p>
            <a:pPr lvl="1"/>
            <a:r>
              <a:rPr lang="en-US" altLang="en-US" dirty="0">
                <a:latin typeface="Arial"/>
              </a:rPr>
              <a:t>Involuntary: cannot be controlled consciously</a:t>
            </a:r>
          </a:p>
          <a:p>
            <a:pPr lvl="1"/>
            <a:r>
              <a:rPr lang="en-US" altLang="en-US" dirty="0">
                <a:latin typeface="Arial"/>
              </a:rPr>
              <a:t>Key words for smooth muscle:  </a:t>
            </a:r>
            <a:r>
              <a:rPr lang="en-US" altLang="en-US" i="1" dirty="0">
                <a:latin typeface="Arial"/>
              </a:rPr>
              <a:t>visceral, nonstriated and involuntary</a:t>
            </a:r>
          </a:p>
        </p:txBody>
      </p:sp>
    </p:spTree>
    <p:extLst>
      <p:ext uri="{BB962C8B-B14F-4D97-AF65-F5344CB8AC3E}">
        <p14:creationId xmlns:p14="http://schemas.microsoft.com/office/powerpoint/2010/main" val="13502535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9600" cy="1077218"/>
          </a:xfrm>
        </p:spPr>
        <p:txBody>
          <a:bodyPr vert="horz" lIns="0" tIns="0" rIns="0" bIns="0" rtlCol="0" anchor="b">
            <a:spAutoFit/>
          </a:bodyPr>
          <a:lstStyle/>
          <a:p>
            <a:pPr lvl="1" indent="-746125" algn="l" rtl="0">
              <a:spcBef>
                <a:spcPct val="0"/>
              </a:spcBef>
            </a:pPr>
            <a:r>
              <a:rPr lang="en-US" altLang="en-US" sz="3400" b="1" kern="1200" dirty="0">
                <a:solidFill>
                  <a:srgbClr val="007FA3"/>
                </a:solidFill>
                <a:latin typeface="Times New Roman"/>
                <a:ea typeface="+mj-ea"/>
                <a:cs typeface="Times New Roman" panose="02020603050405020304" pitchFamily="18" charset="0"/>
              </a:rPr>
              <a:t>Muscle Fiber Contraction: Cross Bridge Cycling </a:t>
            </a:r>
            <a:r>
              <a:rPr lang="en-US" sz="2800" b="1" kern="1200" dirty="0">
                <a:solidFill>
                  <a:srgbClr val="007FA3"/>
                </a:solidFill>
                <a:latin typeface="Times New Roman"/>
                <a:ea typeface="+mj-ea"/>
                <a:cs typeface="Times New Roman" panose="02020603050405020304" pitchFamily="18" charset="0"/>
              </a:rPr>
              <a:t>(3 of 3)</a:t>
            </a:r>
            <a:endParaRPr lang="en-US" altLang="en-US" sz="2800" b="1" kern="1200" dirty="0">
              <a:solidFill>
                <a:srgbClr val="007FA3"/>
              </a:solidFill>
              <a:latin typeface="Times New Roman"/>
              <a:ea typeface="+mj-ea"/>
              <a:cs typeface="Times New Roman" panose="02020603050405020304" pitchFamily="18" charset="0"/>
            </a:endParaRPr>
          </a:p>
        </p:txBody>
      </p:sp>
      <p:sp>
        <p:nvSpPr>
          <p:cNvPr id="4" name="Content Placeholder 3"/>
          <p:cNvSpPr>
            <a:spLocks noGrp="1"/>
          </p:cNvSpPr>
          <p:nvPr>
            <p:ph idx="4294967295"/>
          </p:nvPr>
        </p:nvSpPr>
        <p:spPr>
          <a:xfrm>
            <a:off x="457581" y="1643126"/>
            <a:ext cx="8229600" cy="2600712"/>
          </a:xfrm>
        </p:spPr>
        <p:txBody>
          <a:bodyPr wrap="square">
            <a:spAutoFit/>
          </a:bodyPr>
          <a:lstStyle/>
          <a:p>
            <a:pPr marL="255588" indent="-255588">
              <a:spcBef>
                <a:spcPts val="600"/>
              </a:spcBef>
              <a:buSzPct val="100000"/>
            </a:pPr>
            <a:r>
              <a:rPr lang="en-US" altLang="en-US" dirty="0">
                <a:latin typeface="Arial"/>
              </a:rPr>
              <a:t>Four steps of the cross bridge cycle</a:t>
            </a:r>
          </a:p>
          <a:p>
            <a:pPr marL="971550" lvl="1" indent="-514350">
              <a:spcBef>
                <a:spcPts val="600"/>
              </a:spcBef>
              <a:buFont typeface="+mj-lt"/>
              <a:buAutoNum type="arabicPeriod"/>
            </a:pPr>
            <a:r>
              <a:rPr lang="en-US" altLang="en-US" dirty="0">
                <a:latin typeface="Arial"/>
              </a:rPr>
              <a:t>Cross bridge formation: high-energy myosin head attaches to actin thin filament active site</a:t>
            </a:r>
          </a:p>
          <a:p>
            <a:pPr marL="971550" lvl="1" indent="-514350">
              <a:spcBef>
                <a:spcPts val="600"/>
              </a:spcBef>
              <a:buFont typeface="+mj-lt"/>
              <a:buAutoNum type="arabicPeriod"/>
            </a:pPr>
            <a:r>
              <a:rPr lang="en-US" altLang="en-US" dirty="0">
                <a:latin typeface="Arial"/>
              </a:rPr>
              <a:t>Working (power) stroke: myosin head pivots and pulls thin filament toward M line </a:t>
            </a:r>
          </a:p>
          <a:p>
            <a:pPr marL="971550" lvl="1" indent="-514350">
              <a:spcBef>
                <a:spcPts val="600"/>
              </a:spcBef>
              <a:buFont typeface="+mj-lt"/>
              <a:buAutoNum type="arabicPeriod"/>
            </a:pPr>
            <a:r>
              <a:rPr lang="en-US" altLang="en-US" dirty="0">
                <a:latin typeface="Arial"/>
              </a:rPr>
              <a:t>Cross bridge detachment: ATP attaches to myosin head, causing cross bridge to detach</a:t>
            </a:r>
          </a:p>
          <a:p>
            <a:pPr marL="971550" lvl="1" indent="-514350">
              <a:spcBef>
                <a:spcPts val="600"/>
              </a:spcBef>
              <a:buFont typeface="+mj-lt"/>
              <a:buAutoNum type="arabicPeriod"/>
            </a:pPr>
            <a:r>
              <a:rPr lang="en-US" altLang="en-US" dirty="0">
                <a:latin typeface="Arial"/>
              </a:rPr>
              <a:t>Cocking of myosin head: energy from hydrolysis of ATP </a:t>
            </a:r>
            <a:r>
              <a:rPr lang="ja-JP" altLang="en-US" dirty="0">
                <a:latin typeface="Arial"/>
              </a:rPr>
              <a:t>“</a:t>
            </a:r>
            <a:r>
              <a:rPr lang="en-US" altLang="ja-JP" dirty="0">
                <a:latin typeface="Arial"/>
              </a:rPr>
              <a:t>cocks</a:t>
            </a:r>
            <a:r>
              <a:rPr lang="ja-JP" altLang="en-US" dirty="0">
                <a:latin typeface="Arial"/>
              </a:rPr>
              <a:t>”</a:t>
            </a:r>
            <a:r>
              <a:rPr lang="en-US" altLang="ja-JP" dirty="0">
                <a:latin typeface="Arial"/>
              </a:rPr>
              <a:t> myosin head into high-energy state</a:t>
            </a:r>
          </a:p>
          <a:p>
            <a:pPr marL="1143000" lvl="2">
              <a:spcBef>
                <a:spcPts val="600"/>
              </a:spcBef>
            </a:pPr>
            <a:r>
              <a:rPr lang="en-US" altLang="en-US" dirty="0">
                <a:latin typeface="Arial"/>
              </a:rPr>
              <a:t>This energy will be used for power stroke in next cross bridge cycle</a:t>
            </a:r>
          </a:p>
        </p:txBody>
      </p:sp>
    </p:spTree>
    <p:extLst>
      <p:ext uri="{BB962C8B-B14F-4D97-AF65-F5344CB8AC3E}">
        <p14:creationId xmlns:p14="http://schemas.microsoft.com/office/powerpoint/2010/main" val="2613473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1133" cy="1154162"/>
          </a:xfrm>
        </p:spPr>
        <p:txBody>
          <a:bodyPr wrap="square">
            <a:spAutoFit/>
          </a:bodyPr>
          <a:lstStyle/>
          <a:p>
            <a:pPr lvl="1" algn="l" rtl="0">
              <a:spcBef>
                <a:spcPct val="0"/>
              </a:spcBef>
            </a:pPr>
            <a:r>
              <a:rPr lang="en-IN" sz="2500" b="1" kern="1200" dirty="0">
                <a:solidFill>
                  <a:srgbClr val="007FA3"/>
                </a:solidFill>
                <a:latin typeface="Times New Roman"/>
                <a:ea typeface="+mj-ea"/>
                <a:cs typeface="Times New Roman" panose="02020603050405020304" pitchFamily="18" charset="0"/>
              </a:rPr>
              <a:t>The Cross Bridge Cycle is the Series of Events During Which Myosin Heads Pull Thin Filaments Toward the Center of the Sarcomere</a:t>
            </a:r>
            <a:r>
              <a:rPr lang="en-US" sz="2500" b="1" kern="1200" dirty="0">
                <a:solidFill>
                  <a:srgbClr val="007FA3"/>
                </a:solidFill>
                <a:latin typeface="Times New Roman"/>
                <a:ea typeface="+mj-ea"/>
                <a:cs typeface="Times New Roman" panose="02020603050405020304" pitchFamily="18" charset="0"/>
              </a:rPr>
              <a:t> (1 of 4)</a:t>
            </a:r>
          </a:p>
        </p:txBody>
      </p:sp>
      <p:pic>
        <p:nvPicPr>
          <p:cNvPr id="32770" name="Picture 2" descr="The figure shows a diagram of the four key events of a cross bridge cycle:&#10;Step (1) The energized myosin head attaches to an actin myofilament. This forms a cross bri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0173" y="1600199"/>
            <a:ext cx="3959227" cy="447817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6078379"/>
            <a:ext cx="8229600" cy="246221"/>
          </a:xfrm>
        </p:spPr>
        <p:txBody>
          <a:bodyPr wrap="square">
            <a:spAutoFit/>
          </a:bodyPr>
          <a:lstStyle/>
          <a:p>
            <a:pPr marL="0" indent="0">
              <a:buNone/>
            </a:pPr>
            <a:r>
              <a:rPr lang="en-US" b="1" dirty="0">
                <a:solidFill>
                  <a:srgbClr val="007FA3"/>
                </a:solidFill>
                <a:latin typeface="Arial (Body)"/>
                <a:cs typeface="Times New Roman" panose="02020603050405020304" pitchFamily="18" charset="0"/>
              </a:rPr>
              <a:t>FOCUS FIGURE </a:t>
            </a:r>
            <a:r>
              <a:rPr lang="en-US" b="1" dirty="0">
                <a:solidFill>
                  <a:srgbClr val="007FA3"/>
                </a:solidFill>
                <a:latin typeface="Arial (Body)"/>
                <a:ea typeface="+mj-ea"/>
                <a:cs typeface="Times New Roman" panose="02020603050405020304" pitchFamily="18" charset="0"/>
              </a:rPr>
              <a:t>9.3 </a:t>
            </a:r>
            <a:r>
              <a:rPr lang="en-US" dirty="0"/>
              <a:t>Cross Bridge Cycle</a:t>
            </a:r>
            <a:endParaRPr lang="en-US" dirty="0">
              <a:latin typeface="Arial (Body)"/>
            </a:endParaRPr>
          </a:p>
        </p:txBody>
      </p:sp>
    </p:spTree>
    <p:extLst>
      <p:ext uri="{BB962C8B-B14F-4D97-AF65-F5344CB8AC3E}">
        <p14:creationId xmlns:p14="http://schemas.microsoft.com/office/powerpoint/2010/main" val="36024025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1133" cy="1154162"/>
          </a:xfrm>
        </p:spPr>
        <p:txBody>
          <a:bodyPr wrap="square">
            <a:spAutoFit/>
          </a:bodyPr>
          <a:lstStyle/>
          <a:p>
            <a:pPr lvl="1" algn="l" rtl="0">
              <a:spcBef>
                <a:spcPct val="0"/>
              </a:spcBef>
            </a:pPr>
            <a:r>
              <a:rPr lang="en-IN" sz="2500" b="1" kern="1200" dirty="0">
                <a:solidFill>
                  <a:srgbClr val="007FA3"/>
                </a:solidFill>
                <a:latin typeface="Times New Roman"/>
                <a:ea typeface="+mj-ea"/>
                <a:cs typeface="Times New Roman" panose="02020603050405020304" pitchFamily="18" charset="0"/>
              </a:rPr>
              <a:t>The Cross Bridge Cycle is the Series of Events During Which Myosin Heads Pull Thin Filaments Toward the Center of the Sarcomere </a:t>
            </a:r>
            <a:r>
              <a:rPr lang="en-US" sz="2500" b="1" kern="1200" dirty="0">
                <a:solidFill>
                  <a:srgbClr val="007FA3"/>
                </a:solidFill>
                <a:latin typeface="Times New Roman"/>
                <a:ea typeface="+mj-ea"/>
                <a:cs typeface="Times New Roman" panose="02020603050405020304" pitchFamily="18" charset="0"/>
              </a:rPr>
              <a:t>(2 of 4)</a:t>
            </a:r>
          </a:p>
        </p:txBody>
      </p:sp>
      <p:pic>
        <p:nvPicPr>
          <p:cNvPr id="33794" name="Picture 2" descr="The figure shows a diagram of the four key events of a cross bridge cycle:&#10;Step (1) The energized myosin head attaches to an actin myofilament. This forms a cross bridge.&#10;Step (2) ADP and Pi are released and the myosin head pivots and bends, changing it to its bent low-energy state. As a result, it pulls the actin filament toward the M line.&#10;&#10;&#10;&#10;&#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677" y="1598266"/>
            <a:ext cx="3965723" cy="448011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6078379"/>
            <a:ext cx="8229600" cy="246221"/>
          </a:xfrm>
        </p:spPr>
        <p:txBody>
          <a:bodyPr wrap="square">
            <a:spAutoFit/>
          </a:bodyPr>
          <a:lstStyle/>
          <a:p>
            <a:pPr marL="0" indent="0">
              <a:buNone/>
            </a:pPr>
            <a:r>
              <a:rPr lang="en-US" b="1" dirty="0">
                <a:solidFill>
                  <a:srgbClr val="007FA3"/>
                </a:solidFill>
                <a:latin typeface="Arial (Body)"/>
                <a:cs typeface="Times New Roman" panose="02020603050405020304" pitchFamily="18" charset="0"/>
              </a:rPr>
              <a:t>FOCUS FIGURE </a:t>
            </a:r>
            <a:r>
              <a:rPr lang="en-US" b="1" dirty="0">
                <a:solidFill>
                  <a:srgbClr val="007FA3"/>
                </a:solidFill>
                <a:latin typeface="Arial (Body)"/>
                <a:ea typeface="+mj-ea"/>
                <a:cs typeface="Times New Roman" panose="02020603050405020304" pitchFamily="18" charset="0"/>
              </a:rPr>
              <a:t>9.3 </a:t>
            </a:r>
            <a:r>
              <a:rPr lang="en-US" dirty="0"/>
              <a:t>Cross Bridge Cycle</a:t>
            </a:r>
            <a:endParaRPr lang="en-US" dirty="0">
              <a:latin typeface="Arial (Body)"/>
            </a:endParaRPr>
          </a:p>
        </p:txBody>
      </p:sp>
    </p:spTree>
    <p:extLst>
      <p:ext uri="{BB962C8B-B14F-4D97-AF65-F5344CB8AC3E}">
        <p14:creationId xmlns:p14="http://schemas.microsoft.com/office/powerpoint/2010/main" val="34572934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1133" cy="1154162"/>
          </a:xfrm>
        </p:spPr>
        <p:txBody>
          <a:bodyPr wrap="square">
            <a:spAutoFit/>
          </a:bodyPr>
          <a:lstStyle/>
          <a:p>
            <a:pPr lvl="1" algn="l" rtl="0">
              <a:spcBef>
                <a:spcPct val="0"/>
              </a:spcBef>
            </a:pPr>
            <a:r>
              <a:rPr lang="en-IN" sz="2500" b="1" kern="1200" dirty="0">
                <a:solidFill>
                  <a:srgbClr val="007FA3"/>
                </a:solidFill>
                <a:latin typeface="Times New Roman"/>
                <a:ea typeface="+mj-ea"/>
                <a:cs typeface="Times New Roman" panose="02020603050405020304" pitchFamily="18" charset="0"/>
              </a:rPr>
              <a:t>The Cross Bridge Cycle is the Series of Events During </a:t>
            </a:r>
            <a:br>
              <a:rPr lang="en-IN" sz="2500" b="1" kern="1200" dirty="0">
                <a:solidFill>
                  <a:srgbClr val="007FA3"/>
                </a:solidFill>
                <a:latin typeface="Times New Roman"/>
                <a:ea typeface="+mj-ea"/>
                <a:cs typeface="Times New Roman" panose="02020603050405020304" pitchFamily="18" charset="0"/>
              </a:rPr>
            </a:br>
            <a:r>
              <a:rPr lang="en-IN" sz="2500" b="1" kern="1200" dirty="0">
                <a:solidFill>
                  <a:srgbClr val="007FA3"/>
                </a:solidFill>
                <a:latin typeface="Times New Roman"/>
                <a:ea typeface="+mj-ea"/>
                <a:cs typeface="Times New Roman" panose="02020603050405020304" pitchFamily="18" charset="0"/>
              </a:rPr>
              <a:t>Which Myosin Heads Pull Thin Filaments Toward the </a:t>
            </a:r>
            <a:br>
              <a:rPr lang="en-IN" sz="2500" b="1" kern="1200" dirty="0">
                <a:solidFill>
                  <a:srgbClr val="007FA3"/>
                </a:solidFill>
                <a:latin typeface="Times New Roman"/>
                <a:ea typeface="+mj-ea"/>
                <a:cs typeface="Times New Roman" panose="02020603050405020304" pitchFamily="18" charset="0"/>
              </a:rPr>
            </a:br>
            <a:r>
              <a:rPr lang="en-IN" sz="2500" b="1" kern="1200" dirty="0">
                <a:solidFill>
                  <a:srgbClr val="007FA3"/>
                </a:solidFill>
                <a:latin typeface="Times New Roman"/>
                <a:ea typeface="+mj-ea"/>
                <a:cs typeface="Times New Roman" panose="02020603050405020304" pitchFamily="18" charset="0"/>
              </a:rPr>
              <a:t>Center of the Sarcomere </a:t>
            </a:r>
            <a:r>
              <a:rPr lang="en-US" sz="2500" b="1" kern="1200" dirty="0">
                <a:solidFill>
                  <a:srgbClr val="007FA3"/>
                </a:solidFill>
                <a:latin typeface="Times New Roman"/>
                <a:ea typeface="+mj-ea"/>
                <a:cs typeface="Times New Roman" panose="02020603050405020304" pitchFamily="18" charset="0"/>
              </a:rPr>
              <a:t>(3 of 4)</a:t>
            </a:r>
          </a:p>
        </p:txBody>
      </p:sp>
      <p:pic>
        <p:nvPicPr>
          <p:cNvPr id="34818" name="Picture 2" descr="The figure shows a diagram of the four key events of a cross bridge cycle:&#10;Step (1) The energized myosin head attaches to an actin myofilament. This forms a cross bridge.&#10;Step (2) ADP and Pi are released and the myosin head pivots and bends, changing it to its bent low-energy state. As a result, it pulls the actin filament toward the M line.&#10;Step (3) ATP attaches to myosin, weakening the bond between myosin and actin. The myosin head detaches from actin. In other words, the cross bridge &quot;break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9371" y="1600200"/>
            <a:ext cx="3962400" cy="449579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6078379"/>
            <a:ext cx="8229600" cy="246221"/>
          </a:xfrm>
        </p:spPr>
        <p:txBody>
          <a:bodyPr wrap="square">
            <a:spAutoFit/>
          </a:bodyPr>
          <a:lstStyle/>
          <a:p>
            <a:pPr marL="0" indent="0">
              <a:buNone/>
            </a:pPr>
            <a:r>
              <a:rPr lang="en-US" b="1" dirty="0">
                <a:solidFill>
                  <a:srgbClr val="007FA3"/>
                </a:solidFill>
                <a:latin typeface="Arial (Body)"/>
                <a:cs typeface="Times New Roman" panose="02020603050405020304" pitchFamily="18" charset="0"/>
              </a:rPr>
              <a:t>FOCUS FIGURE </a:t>
            </a:r>
            <a:r>
              <a:rPr lang="en-US" b="1" dirty="0">
                <a:solidFill>
                  <a:srgbClr val="007FA3"/>
                </a:solidFill>
                <a:latin typeface="Arial (Body)"/>
                <a:ea typeface="+mj-ea"/>
                <a:cs typeface="Times New Roman" panose="02020603050405020304" pitchFamily="18" charset="0"/>
              </a:rPr>
              <a:t>9.3 </a:t>
            </a:r>
            <a:r>
              <a:rPr lang="en-US" dirty="0"/>
              <a:t>Cross Bridge Cycle</a:t>
            </a:r>
            <a:endParaRPr lang="en-US" dirty="0">
              <a:latin typeface="Arial (Body)"/>
            </a:endParaRPr>
          </a:p>
        </p:txBody>
      </p:sp>
    </p:spTree>
    <p:extLst>
      <p:ext uri="{BB962C8B-B14F-4D97-AF65-F5344CB8AC3E}">
        <p14:creationId xmlns:p14="http://schemas.microsoft.com/office/powerpoint/2010/main" val="34572934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1133" cy="1154162"/>
          </a:xfrm>
        </p:spPr>
        <p:txBody>
          <a:bodyPr wrap="square">
            <a:spAutoFit/>
          </a:bodyPr>
          <a:lstStyle/>
          <a:p>
            <a:pPr lvl="1" algn="l" rtl="0">
              <a:spcBef>
                <a:spcPct val="0"/>
              </a:spcBef>
            </a:pPr>
            <a:r>
              <a:rPr lang="en-IN" sz="2500" b="1" kern="1200" dirty="0">
                <a:solidFill>
                  <a:srgbClr val="007FA3"/>
                </a:solidFill>
                <a:latin typeface="Times New Roman"/>
                <a:ea typeface="+mj-ea"/>
                <a:cs typeface="Times New Roman" panose="02020603050405020304" pitchFamily="18" charset="0"/>
              </a:rPr>
              <a:t>The Cross Bridge Cycle is the Series of Events During Which Myosin Heads Pull Thin Filaments Toward the Center of the Sarcomere </a:t>
            </a:r>
            <a:r>
              <a:rPr lang="en-US" sz="2500" b="1" kern="1200" dirty="0">
                <a:solidFill>
                  <a:srgbClr val="007FA3"/>
                </a:solidFill>
                <a:latin typeface="Times New Roman"/>
                <a:ea typeface="+mj-ea"/>
                <a:cs typeface="Times New Roman" panose="02020603050405020304" pitchFamily="18" charset="0"/>
              </a:rPr>
              <a:t>(4 of 4)</a:t>
            </a:r>
          </a:p>
        </p:txBody>
      </p:sp>
      <p:pic>
        <p:nvPicPr>
          <p:cNvPr id="35842" name="Picture 2" descr="The figure shows a diagram of the four key events of a cross bridge cycle:&#10;Step (1) The energized myosin head attaches to an actin myofilament. This forms a cross bridge.&#10;Step (2) ADP and Pi are released and the myosin head pivots and bends, changing it to its bent low-energy state. As a result, it pulls the actin filament toward the M line.&#10;Step (3) ATP attaches to myosin, weakening the bond between myosin and actin. The myosin head detaches from actin. In other words, the cross bridge &quot;breaks.&quot;&#10;Step (4) As ATP is hydrolyzed to ATP and Pi, the myosin head returns to its pre-stroke high-energy position. This is called the &quot;cocking&quot; of the myosin head. The myosin head is now ready to attach to another actin myofilament and form another cross bridge.&#10;&#10;The cycle will continue as long as ATP is available and C a2+ is bound to troponin. If ATP is not available, the cycle stops between steps 2 and 3.&#10;&#10;In the absence of ATP, the myosin heads cannot detach so actin and myosin remain cross-linked. This is responsible for rigor mortis, the muscle rigidity that appears three to four hours after death and continues for up to 60 hou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598265"/>
            <a:ext cx="3962400" cy="448080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quarter" idx="13"/>
          </p:nvPr>
        </p:nvSpPr>
        <p:spPr>
          <a:xfrm>
            <a:off x="457200" y="6078379"/>
            <a:ext cx="8229600" cy="246221"/>
          </a:xfrm>
        </p:spPr>
        <p:txBody>
          <a:bodyPr wrap="square">
            <a:spAutoFit/>
          </a:bodyPr>
          <a:lstStyle/>
          <a:p>
            <a:pPr marL="0" indent="0">
              <a:buNone/>
            </a:pPr>
            <a:r>
              <a:rPr lang="en-US" b="1" dirty="0">
                <a:solidFill>
                  <a:srgbClr val="007FA3"/>
                </a:solidFill>
                <a:latin typeface="Arial (Body)"/>
                <a:cs typeface="Times New Roman" panose="02020603050405020304" pitchFamily="18" charset="0"/>
              </a:rPr>
              <a:t>FOCUS FIGURE </a:t>
            </a:r>
            <a:r>
              <a:rPr lang="en-US" b="1" dirty="0">
                <a:solidFill>
                  <a:srgbClr val="007FA3"/>
                </a:solidFill>
                <a:latin typeface="Arial (Body)"/>
                <a:ea typeface="+mj-ea"/>
                <a:cs typeface="Times New Roman" panose="02020603050405020304" pitchFamily="18" charset="0"/>
              </a:rPr>
              <a:t>9.3 </a:t>
            </a:r>
            <a:r>
              <a:rPr lang="en-US" dirty="0"/>
              <a:t>Cross Bridge Cycle</a:t>
            </a:r>
            <a:endParaRPr lang="en-US" dirty="0">
              <a:latin typeface="Arial (Body)"/>
            </a:endParaRPr>
          </a:p>
        </p:txBody>
      </p:sp>
    </p:spTree>
    <p:extLst>
      <p:ext uri="{BB962C8B-B14F-4D97-AF65-F5344CB8AC3E}">
        <p14:creationId xmlns:p14="http://schemas.microsoft.com/office/powerpoint/2010/main" val="34572934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B7A53-8C86-4A17-9D04-595DC12923AC}"/>
              </a:ext>
            </a:extLst>
          </p:cNvPr>
          <p:cNvSpPr>
            <a:spLocks noGrp="1"/>
          </p:cNvSpPr>
          <p:nvPr>
            <p:ph type="title"/>
          </p:nvPr>
        </p:nvSpPr>
        <p:spPr>
          <a:xfrm>
            <a:off x="457199" y="537328"/>
            <a:ext cx="8328581" cy="701243"/>
          </a:xfrm>
        </p:spPr>
        <p:txBody>
          <a:bodyPr/>
          <a:lstStyle/>
          <a:p>
            <a:r>
              <a:rPr lang="en-US" i="0" u="none" strike="noStrike" dirty="0">
                <a:solidFill>
                  <a:schemeClr val="bg2"/>
                </a:solidFill>
                <a:effectLst/>
              </a:rPr>
              <a:t>A&amp;P Flix: Cross Bridge Cycle</a:t>
            </a:r>
            <a:endParaRPr lang="en-IN" dirty="0">
              <a:solidFill>
                <a:schemeClr val="bg2"/>
              </a:solidFill>
            </a:endParaRPr>
          </a:p>
        </p:txBody>
      </p:sp>
      <p:sp>
        <p:nvSpPr>
          <p:cNvPr id="3" name="Text Placeholder 2">
            <a:extLst>
              <a:ext uri="{FF2B5EF4-FFF2-40B4-BE49-F238E27FC236}">
                <a16:creationId xmlns:a16="http://schemas.microsoft.com/office/drawing/2014/main" id="{96372B54-493D-4E79-B2FC-48C43CC63C57}"/>
              </a:ext>
            </a:extLst>
          </p:cNvPr>
          <p:cNvSpPr>
            <a:spLocks noGrp="1"/>
          </p:cNvSpPr>
          <p:nvPr>
            <p:ph type="body" sz="quarter" idx="13"/>
          </p:nvPr>
        </p:nvSpPr>
        <p:spPr>
          <a:xfrm>
            <a:off x="1371600" y="2590800"/>
            <a:ext cx="6705600" cy="1066800"/>
          </a:xfrm>
        </p:spPr>
        <p:txBody>
          <a:bodyPr/>
          <a:lstStyle/>
          <a:p>
            <a:pPr marL="0" indent="0" algn="ctr">
              <a:spcBef>
                <a:spcPts val="0"/>
              </a:spcBef>
              <a:buNone/>
            </a:pPr>
            <a:r>
              <a:rPr lang="en-IN" sz="1400" b="1" dirty="0"/>
              <a:t>Click here to view ADA compliant Animation:</a:t>
            </a:r>
          </a:p>
          <a:p>
            <a:pPr marL="0" indent="0" algn="ctr">
              <a:spcBef>
                <a:spcPts val="0"/>
              </a:spcBef>
              <a:buNone/>
            </a:pPr>
            <a:r>
              <a:rPr lang="en-US" sz="1400" b="1" i="0" u="none" strike="noStrike" dirty="0">
                <a:effectLst/>
              </a:rPr>
              <a:t>Cross Bridge Cycle</a:t>
            </a:r>
          </a:p>
          <a:p>
            <a:pPr marL="0" indent="0" algn="ctr">
              <a:spcBef>
                <a:spcPts val="0"/>
              </a:spcBef>
              <a:buNone/>
            </a:pPr>
            <a:endParaRPr lang="en-IN" sz="1400" b="1" i="0" u="sng" strike="noStrike" dirty="0">
              <a:effectLst/>
              <a:hlinkClick r:id="rId2" tooltip="https://mediaplayer.pearsoncmg.com/assets/apf-events-at-the-neuromuscular-junction">
                <a:extLst>
                  <a:ext uri="{A12FA001-AC4F-418D-AE19-62706E023703}">
                    <ahyp:hlinkClr xmlns:ahyp="http://schemas.microsoft.com/office/drawing/2018/hyperlinkcolor" val="tx"/>
                  </a:ext>
                </a:extLst>
              </a:hlinkClick>
            </a:endParaRPr>
          </a:p>
          <a:p>
            <a:pPr marL="0" indent="0" algn="ctr">
              <a:spcBef>
                <a:spcPts val="600"/>
              </a:spcBef>
              <a:buNone/>
            </a:pPr>
            <a:r>
              <a:rPr lang="en-IN" sz="1200" b="0" i="0" u="sng" strike="noStrike" dirty="0">
                <a:solidFill>
                  <a:srgbClr val="0563C1"/>
                </a:solidFill>
                <a:effectLst/>
                <a:hlinkClick r:id="rId3" tooltip="https://mediaplayer.pearsoncmg.com/assets/apf-cross-bridge-cycle"/>
              </a:rPr>
              <a:t>https://mediaplayer.pearsoncmg.com/assets/apf-cross-bridge-cycle</a:t>
            </a:r>
            <a:endParaRPr lang="en-US" altLang="en-US" sz="1200" dirty="0">
              <a:solidFill>
                <a:schemeClr val="tx1"/>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167649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758551"/>
            <a:ext cx="8229600" cy="523220"/>
          </a:xfrm>
        </p:spPr>
        <p:txBody>
          <a:bodyPr vert="horz" lIns="0" tIns="0" rIns="0" bIns="0" rtlCol="0" anchor="b">
            <a:spAutoFit/>
          </a:bodyPr>
          <a:lstStyle/>
          <a:p>
            <a:pPr lvl="1" indent="-746125" algn="l" rtl="0">
              <a:spcBef>
                <a:spcPct val="0"/>
              </a:spcBef>
            </a:pPr>
            <a:r>
              <a:rPr lang="en-US" altLang="en-US" sz="3400" b="1" kern="1200" dirty="0">
                <a:solidFill>
                  <a:srgbClr val="007FA3"/>
                </a:solidFill>
                <a:latin typeface="Times New Roman"/>
                <a:cs typeface="Times New Roman" panose="02020603050405020304" pitchFamily="18" charset="0"/>
              </a:rPr>
              <a:t>Clinical – Homeostatic Imbalance 9.3</a:t>
            </a:r>
            <a:endParaRPr lang="en-US" altLang="en-US" sz="2800" b="1" kern="1200" dirty="0">
              <a:solidFill>
                <a:srgbClr val="007FA3"/>
              </a:solidFill>
              <a:latin typeface="Times New Roman"/>
              <a:ea typeface="+mj-ea"/>
              <a:cs typeface="Times New Roman" panose="02020603050405020304" pitchFamily="18" charset="0"/>
            </a:endParaRPr>
          </a:p>
        </p:txBody>
      </p:sp>
      <p:sp>
        <p:nvSpPr>
          <p:cNvPr id="4" name="Content Placeholder 3"/>
          <p:cNvSpPr>
            <a:spLocks noGrp="1"/>
          </p:cNvSpPr>
          <p:nvPr>
            <p:ph sz="quarter" idx="13"/>
          </p:nvPr>
        </p:nvSpPr>
        <p:spPr>
          <a:xfrm>
            <a:off x="457581" y="1600791"/>
            <a:ext cx="8229600" cy="3247043"/>
          </a:xfrm>
        </p:spPr>
        <p:txBody>
          <a:bodyPr wrap="square">
            <a:spAutoFit/>
          </a:bodyPr>
          <a:lstStyle/>
          <a:p>
            <a:r>
              <a:rPr lang="en-US" altLang="en-US" dirty="0">
                <a:latin typeface="Arial"/>
              </a:rPr>
              <a:t>Rigor mortis</a:t>
            </a:r>
          </a:p>
          <a:p>
            <a:pPr lvl="1"/>
            <a:r>
              <a:rPr lang="en-US" altLang="en-US" dirty="0"/>
              <a:t>3–4 hours after death, muscles begin to stiffen</a:t>
            </a:r>
          </a:p>
          <a:p>
            <a:pPr lvl="2"/>
            <a:r>
              <a:rPr lang="en-US" altLang="en-US" dirty="0"/>
              <a:t>Peak rigidity occurs about 12 hours postmortem</a:t>
            </a:r>
          </a:p>
          <a:p>
            <a:pPr lvl="1"/>
            <a:r>
              <a:rPr lang="en-US" altLang="en-US" dirty="0"/>
              <a:t>Intracellular calcium levels increase because ATP is no longer being synthesized, so calcium cannot be pumped back into SR</a:t>
            </a:r>
          </a:p>
          <a:p>
            <a:pPr lvl="2"/>
            <a:r>
              <a:rPr lang="en-US" altLang="en-US" dirty="0"/>
              <a:t>Results in cross bridge formation</a:t>
            </a:r>
          </a:p>
          <a:p>
            <a:pPr lvl="1"/>
            <a:r>
              <a:rPr lang="en-US" altLang="en-US" dirty="0"/>
              <a:t>ATP is also needed for cross bridge </a:t>
            </a:r>
            <a:r>
              <a:rPr lang="en-US" altLang="en-US" i="1" dirty="0"/>
              <a:t>detachment </a:t>
            </a:r>
          </a:p>
          <a:p>
            <a:pPr lvl="2"/>
            <a:r>
              <a:rPr lang="en-US" altLang="en-US" dirty="0"/>
              <a:t>Results in myosin head staying bound to actin, causing constant state of contraction</a:t>
            </a:r>
          </a:p>
          <a:p>
            <a:pPr lvl="1"/>
            <a:r>
              <a:rPr lang="en-US" altLang="en-US" dirty="0"/>
              <a:t>Muscles stay contracted until muscle proteins break down, causing myosin to release</a:t>
            </a:r>
          </a:p>
        </p:txBody>
      </p:sp>
    </p:spTree>
    <p:extLst>
      <p:ext uri="{BB962C8B-B14F-4D97-AF65-F5344CB8AC3E}">
        <p14:creationId xmlns:p14="http://schemas.microsoft.com/office/powerpoint/2010/main" val="40147257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581" y="753110"/>
            <a:ext cx="8229600" cy="523220"/>
          </a:xfrm>
        </p:spPr>
        <p:txBody>
          <a:bodyPr>
            <a:spAutoFit/>
          </a:bodyPr>
          <a:lstStyle/>
          <a:p>
            <a:r>
              <a:rPr lang="en-US" dirty="0">
                <a:latin typeface="Times New Roman"/>
                <a:ea typeface="Tahoma" panose="020B0604030504040204" pitchFamily="34" charset="0"/>
              </a:rPr>
              <a:t>Copyright</a:t>
            </a:r>
          </a:p>
        </p:txBody>
      </p:sp>
      <p:pic>
        <p:nvPicPr>
          <p:cNvPr id="2" name="Picture 1" descr="This work is protected by United States copyright laws and is provided solely for the use of instructors in teaching their courses and assessing student learning. Dissemination or sale of any part of this work left parenthesis including on the world wide web right parenthesis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088" y="2134080"/>
            <a:ext cx="8051824" cy="2589840"/>
          </a:xfrm>
          <a:prstGeom prst="rect">
            <a:avLst/>
          </a:prstGeom>
        </p:spPr>
      </p:pic>
    </p:spTree>
    <p:extLst>
      <p:ext uri="{BB962C8B-B14F-4D97-AF65-F5344CB8AC3E}">
        <p14:creationId xmlns:p14="http://schemas.microsoft.com/office/powerpoint/2010/main" val="546736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81" y="246888"/>
            <a:ext cx="8221133" cy="1046440"/>
          </a:xfrm>
        </p:spPr>
        <p:txBody>
          <a:bodyPr wrap="square">
            <a:spAutoFit/>
          </a:bodyPr>
          <a:lstStyle/>
          <a:p>
            <a:pPr lvl="1" algn="l" rtl="0">
              <a:spcBef>
                <a:spcPct val="0"/>
              </a:spcBef>
            </a:pPr>
            <a:r>
              <a:rPr lang="en-IN" sz="3400" b="1" kern="1200" dirty="0">
                <a:solidFill>
                  <a:srgbClr val="007FA3"/>
                </a:solidFill>
                <a:latin typeface="Times New Roman"/>
                <a:ea typeface="+mj-ea"/>
                <a:cs typeface="Times New Roman" panose="02020603050405020304" pitchFamily="18" charset="0"/>
              </a:rPr>
              <a:t>Table 9.3-1 Comparison of Skeletal, Cardiac, and Smooth Muscle</a:t>
            </a:r>
            <a:endParaRPr lang="en-US" sz="3400" b="1" kern="1200" dirty="0">
              <a:solidFill>
                <a:srgbClr val="007FA3"/>
              </a:solidFill>
              <a:latin typeface="Times New Roman"/>
              <a:ea typeface="+mj-ea"/>
              <a:cs typeface="Times New Roman" panose="02020603050405020304" pitchFamily="18" charset="0"/>
            </a:endParaRPr>
          </a:p>
        </p:txBody>
      </p:sp>
      <p:pic>
        <p:nvPicPr>
          <p:cNvPr id="1026" name="Picture 2" descr="Table 9.3-1 showing a Comparison of Skeletal, Cardiac, and Smooth Muscle. The columns are labeled Characteristic, Skeletal, Cardiac, and Smooth. The row data is as follows:&#10;Characteristic: Body location; Skeletal: Attached to bones or (some facial muscles) to skin (Drawing shows an arm curling a dumbbell, with the bicep flexed.); Cardiac: Walls of the heart (Drawing shows a heart, with several veins over the outside walls.); Smooth: Unitary muscle in walls of hollow visceral organs (other than the heart); multi-unit muscle in intrinsic eye muscles, airways, large arteries (Drawing shows the exterior of a stomach.).&#10;Characteristic: Cell shape and appearance, Skeletal: Single, very long, cylindrical, multinucleate cells with obvious striations (Drawing shows a long, narrow cylindrical cell with several nuclei on the exterior, and many small lines encircling the exterior of the cell.), Cardiac: Branching chains of cells; uni- or binucleate; striations (Drawing shows a long cell with several branches, all running along the same axis. The cell has several nuclei and many lines encircling the length of the cell.), Smooth: Single, spindle shaped, uninucleate; no striations (Drawing shows a long, narrow cell with pointed ends and one nucleus)."/>
          <p:cNvPicPr>
            <a:picLocks noChangeAspect="1" noChangeArrowheads="1"/>
          </p:cNvPicPr>
          <p:nvPr/>
        </p:nvPicPr>
        <p:blipFill rotWithShape="1">
          <a:blip r:embed="rId3">
            <a:extLst>
              <a:ext uri="{28A0092B-C50C-407E-A947-70E740481C1C}">
                <a14:useLocalDpi xmlns:a14="http://schemas.microsoft.com/office/drawing/2010/main" val="0"/>
              </a:ext>
            </a:extLst>
          </a:blip>
          <a:srcRect b="3384"/>
          <a:stretch/>
        </p:blipFill>
        <p:spPr bwMode="auto">
          <a:xfrm>
            <a:off x="989026" y="1345494"/>
            <a:ext cx="7165948" cy="457963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sz="quarter" idx="13"/>
          </p:nvPr>
        </p:nvSpPr>
        <p:spPr>
          <a:xfrm>
            <a:off x="457200" y="5977468"/>
            <a:ext cx="8229600" cy="246221"/>
          </a:xfrm>
        </p:spPr>
        <p:txBody>
          <a:bodyPr wrap="square">
            <a:spAutoFit/>
          </a:bodyPr>
          <a:lstStyle/>
          <a:p>
            <a:pPr marL="0" indent="0">
              <a:buNone/>
            </a:pPr>
            <a:r>
              <a:rPr lang="en-US" b="1" dirty="0">
                <a:solidFill>
                  <a:srgbClr val="007FA3"/>
                </a:solidFill>
                <a:latin typeface="Arial (Body)"/>
                <a:ea typeface="+mj-ea"/>
                <a:cs typeface="Times New Roman" panose="02020603050405020304" pitchFamily="18" charset="0"/>
              </a:rPr>
              <a:t>Table 9.3 </a:t>
            </a:r>
            <a:r>
              <a:rPr lang="en-US" dirty="0">
                <a:latin typeface="Arial (Body)"/>
              </a:rPr>
              <a:t>Comparison of Skeletal, Cardiac, and Smooth Muscle</a:t>
            </a:r>
          </a:p>
        </p:txBody>
      </p:sp>
    </p:spTree>
    <p:extLst>
      <p:ext uri="{BB962C8B-B14F-4D97-AF65-F5344CB8AC3E}">
        <p14:creationId xmlns:p14="http://schemas.microsoft.com/office/powerpoint/2010/main" val="11486835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df4285e6cdc5b194ee95037cb16f731eac71c89"/>
</p:tagLst>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Foundations 2e</Template>
  <TotalTime>13213</TotalTime>
  <Words>4065</Words>
  <Application>Microsoft Office PowerPoint</Application>
  <PresentationFormat>On-screen Show (4:3)</PresentationFormat>
  <Paragraphs>476</Paragraphs>
  <Slides>87</Slides>
  <Notes>82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87</vt:i4>
      </vt:variant>
    </vt:vector>
  </HeadingPairs>
  <TitlesOfParts>
    <vt:vector size="95" baseType="lpstr">
      <vt:lpstr>Arial</vt:lpstr>
      <vt:lpstr>Arial (Body)</vt:lpstr>
      <vt:lpstr>Calibri</vt:lpstr>
      <vt:lpstr>Tahoma</vt:lpstr>
      <vt:lpstr>Times New Roman</vt:lpstr>
      <vt:lpstr>Verdana</vt:lpstr>
      <vt:lpstr>Wingdings</vt:lpstr>
      <vt:lpstr>508 Lecture</vt:lpstr>
      <vt:lpstr>Human Anatomy and Physiology</vt:lpstr>
      <vt:lpstr>Why This Matters</vt:lpstr>
      <vt:lpstr>Video: Why This Matters (Career Connection)</vt:lpstr>
      <vt:lpstr>9.1  Overview of Muscle Tissue</vt:lpstr>
      <vt:lpstr>Types of Muscle Tissue (1 of 4)</vt:lpstr>
      <vt:lpstr>Types of Muscle Tissue (2 of 4)</vt:lpstr>
      <vt:lpstr>Types of Muscle Tissue (3 of 4)</vt:lpstr>
      <vt:lpstr>Types of Muscle Tissue (4 of 4)</vt:lpstr>
      <vt:lpstr>Table 9.3-1 Comparison of Skeletal, Cardiac, and Smooth Muscle</vt:lpstr>
      <vt:lpstr>Characteristics of Muscle Tissue</vt:lpstr>
      <vt:lpstr>Muscle Functions</vt:lpstr>
      <vt:lpstr>9.2  Skeletal Muscle Anatomy</vt:lpstr>
      <vt:lpstr>Nerve and Blood Supply</vt:lpstr>
      <vt:lpstr>Connective Tissue Sheaths</vt:lpstr>
      <vt:lpstr>Connective Tissue Sheaths of Skeletal Muscle: Epimysium, Perimysium, and Endomysium (1 of 2)</vt:lpstr>
      <vt:lpstr>Attachments</vt:lpstr>
      <vt:lpstr>Connective Tissue Sheaths of Skeletal Muscle: Epimysium, Perimysium, and Endomysium (2 of 2)</vt:lpstr>
      <vt:lpstr>Table 9.1-1 Structure and Organizational Levels of Skeletal Muscle</vt:lpstr>
      <vt:lpstr>9.3  Muscle Fiber Microanatomy and Sliding Filament Model </vt:lpstr>
      <vt:lpstr>Myofibrils (1 of 7)</vt:lpstr>
      <vt:lpstr>Microscopic Anatomy of a Skeletal Muscle Fiber (1 of 4)</vt:lpstr>
      <vt:lpstr>Myofibrils (2 of 7)</vt:lpstr>
      <vt:lpstr>Microscopic Anatomy of a Skeletal Muscle Fiber (2 of 4)</vt:lpstr>
      <vt:lpstr>Myofibrils (3 of 7)</vt:lpstr>
      <vt:lpstr>Microscopic Anatomy of a Skeletal Muscle Fiber (3 of 4)</vt:lpstr>
      <vt:lpstr>Myofibrils (4 of 7)</vt:lpstr>
      <vt:lpstr>Microscopic Anatomy of a Skeletal Muscle Fiber (4 of 4)</vt:lpstr>
      <vt:lpstr>Myofibrils (5 of 7)</vt:lpstr>
      <vt:lpstr>Myofibrils (6 of 7)</vt:lpstr>
      <vt:lpstr>Composition of Thick and Thin Filaments  (1 of 4)</vt:lpstr>
      <vt:lpstr>Composition of Thick and Thin Filaments  (2 of 4)</vt:lpstr>
      <vt:lpstr>Myofibrils (7 of 7)</vt:lpstr>
      <vt:lpstr>Clinical – Homeostatic Imbalance 9.1 (1 of 3)</vt:lpstr>
      <vt:lpstr>Clinical – Homeostatic Imbalance 9.1 (2 of 3)</vt:lpstr>
      <vt:lpstr>A Boy with Duchenne Muscular Dystrophy (DMD)</vt:lpstr>
      <vt:lpstr>Clinical – Homeostatic Imbalance 9.1 (3 of 3)</vt:lpstr>
      <vt:lpstr>Sarcoplasmic Reticulum and T Tubules  (1 of 4)</vt:lpstr>
      <vt:lpstr>Sarcoplasmic Reticulum and T Tubules  (2 of 4)</vt:lpstr>
      <vt:lpstr>Sarcoplasmic Reticulum and T Tubules  (3 of 4)</vt:lpstr>
      <vt:lpstr>Sarcoplasmic Reticulum and T Tubules  (4 of 4)</vt:lpstr>
      <vt:lpstr>Relationship of the Sarcoplasmic Reticulum and T Tubules to Myofibrils of Skeletal Muscle</vt:lpstr>
      <vt:lpstr>Sliding Filament Model of Contraction  (1 of 3)</vt:lpstr>
      <vt:lpstr>Sliding Filament Model of Contraction  (2 of 3)</vt:lpstr>
      <vt:lpstr>Sliding Filament Model of Contraction  (3 of 3)</vt:lpstr>
      <vt:lpstr>Sliding Filament Model of Contraction  (1 of 2)</vt:lpstr>
      <vt:lpstr>Sliding Filament Model of Contraction  (2 of 2)</vt:lpstr>
      <vt:lpstr>9.4  Muscle Fiber Contraction (2 of 2)</vt:lpstr>
      <vt:lpstr>Background and Overview (1 of 4)</vt:lpstr>
      <vt:lpstr>“Chemically Gated Ion Channel” and “Voltage-Gated ion Channel”</vt:lpstr>
      <vt:lpstr>Background and Overview (2 of 4)</vt:lpstr>
      <vt:lpstr>Overview of Skeletal Muscle Contraction  (1 of 3)</vt:lpstr>
      <vt:lpstr>Background and Overview (3 of 4)</vt:lpstr>
      <vt:lpstr>Overview of Skeletal Muscle Contraction  (2 of 3)</vt:lpstr>
      <vt:lpstr>Background and Overview (4 of 4)</vt:lpstr>
      <vt:lpstr>Overview of Skeletal Muscle Contraction  (3 of 3)</vt:lpstr>
      <vt:lpstr>Events at the Neuromuscular Junction</vt:lpstr>
      <vt:lpstr>When a Nerve Impulse Reaches a Neuromuscular Junction, Acetylcholine (ACh) is Released (1 of 6)</vt:lpstr>
      <vt:lpstr>When a Nerve Impulse Reaches a Neuromuscular Junction, Acetylcholine (ACh) is Released (2 of 6)</vt:lpstr>
      <vt:lpstr>When a Nerve Impulse Reaches a Neuromuscular Junction, Acetylcholine (ACh) is Released (3 of 6)</vt:lpstr>
      <vt:lpstr>When a Nerve Impulse Reaches a Neuromuscular Junction, Acetylcholine (ACh) is Released (4 of 6)</vt:lpstr>
      <vt:lpstr>When a Nerve Impulse Reaches a Neuromuscular Junction, Acetylcholine (ACh) is Released (5 of 6)</vt:lpstr>
      <vt:lpstr>When a Nerve Impulse Reaches a Neuromuscular Junction, Acetylcholine (ACh) is Released (6 of 6)</vt:lpstr>
      <vt:lpstr>A&amp;P Flix: Events at the Neuromuscular Junction </vt:lpstr>
      <vt:lpstr>Clinical – Homeostatic Imbalance 9.2</vt:lpstr>
      <vt:lpstr>Generation of an Action Potential Across the Sarcolemma (1 of 4)</vt:lpstr>
      <vt:lpstr>Generation of an Action Potential Across the Sarcolemma (2 of 4)</vt:lpstr>
      <vt:lpstr>Summary of Events in the Generation and Propagation of an Action Potential in a Skeletal Muscle Fiber (1 of 3)</vt:lpstr>
      <vt:lpstr>Generation of an Action Potential Across the Sarcolemma (3 of 4)</vt:lpstr>
      <vt:lpstr>Summary of Events in the Generation and Propagation of an Action Potential in a Skeletal Muscle Fiber (2 of 3)</vt:lpstr>
      <vt:lpstr>Generation of an Action Potential Across the Sarcolemma (4 of 4)</vt:lpstr>
      <vt:lpstr>Summary of Events in the Generation and Propagation of an Action Potential in a Skeletal Muscle Fiber (3 of 3)</vt:lpstr>
      <vt:lpstr>Action Potential Tracing Indicates Changes in Na+ and K+ ion Channels</vt:lpstr>
      <vt:lpstr>Excitation-Contraction (E-C) Coupling</vt:lpstr>
      <vt:lpstr>Excitation-Contraction (E-C) Coupling is the Sequence of Events by Which Transmission of an Action Potential Along the Sarcolemma Leads to the Sliding of Myofilaments (1 of 3)</vt:lpstr>
      <vt:lpstr>Excitation-Contraction (E-C) Coupling is the Sequence of Events by Which Transmission of an Action Potential Along the Sarcolemma Leads to the Sliding of Myofilaments (2 of 3)</vt:lpstr>
      <vt:lpstr>Excitation-Contraction (E-C) Coupling is the Sequence of Events by Which Transmission of an Action Potential Along the Sarcolemma Leads to the Sliding of Myofilaments (3 of 3)</vt:lpstr>
      <vt:lpstr>A&amp;P Flix: Excitation-Contraction Coupling</vt:lpstr>
      <vt:lpstr>Muscle Fiber Contraction: Cross Bridge Cycling (1 of 3)</vt:lpstr>
      <vt:lpstr>Muscle Fiber Contraction: Cross Bridge Cycling (2 of 3)</vt:lpstr>
      <vt:lpstr>Muscle Fiber Contraction: Cross Bridge Cycling (3 of 3)</vt:lpstr>
      <vt:lpstr>The Cross Bridge Cycle is the Series of Events During Which Myosin Heads Pull Thin Filaments Toward the Center of the Sarcomere (1 of 4)</vt:lpstr>
      <vt:lpstr>The Cross Bridge Cycle is the Series of Events During Which Myosin Heads Pull Thin Filaments Toward the Center of the Sarcomere (2 of 4)</vt:lpstr>
      <vt:lpstr>The Cross Bridge Cycle is the Series of Events During  Which Myosin Heads Pull Thin Filaments Toward the  Center of the Sarcomere (3 of 4)</vt:lpstr>
      <vt:lpstr>The Cross Bridge Cycle is the Series of Events During Which Myosin Heads Pull Thin Filaments Toward the Center of the Sarcomere (4 of 4)</vt:lpstr>
      <vt:lpstr>A&amp;P Flix: Cross Bridge Cycle</vt:lpstr>
      <vt:lpstr>Clinical – Homeostatic Imbalance 9.3</vt:lpstr>
      <vt:lpstr>Copyright</vt:lpstr>
    </vt:vector>
  </TitlesOfParts>
  <Company>Integra Software Services Pvt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Anatomy and Physiology, Eleventh Edition</dc:title>
  <dc:subject>Anatomy &amp; Physiology</dc:subject>
  <dc:creator>Elaine N.Marieb and Katja Hoehn</dc:creator>
  <cp:keywords>Anatomy, Physiology</cp:keywords>
  <cp:lastModifiedBy>Chiranjeevi, Kumar</cp:lastModifiedBy>
  <cp:revision>746</cp:revision>
  <dcterms:created xsi:type="dcterms:W3CDTF">2000-11-24T17:02:06Z</dcterms:created>
  <dcterms:modified xsi:type="dcterms:W3CDTF">2021-06-29T08:37:26Z</dcterms:modified>
  <cp:version>1.0</cp:version>
</cp:coreProperties>
</file>